
<file path=[Content_Types].xml><?xml version="1.0" encoding="utf-8"?>
<Types xmlns="http://schemas.openxmlformats.org/package/2006/content-types">
  <Default Extension="bmp" ContentType="image/bmp"/>
  <Default Extension="jpeg" ContentType="image/jpeg"/>
  <Default Extension="m4a" ContentType="audio/mp4"/>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70" r:id="rId4"/>
  </p:sldMasterIdLst>
  <p:notesMasterIdLst>
    <p:notesMasterId r:id="rId81"/>
  </p:notesMasterIdLst>
  <p:sldIdLst>
    <p:sldId id="256" r:id="rId5"/>
    <p:sldId id="268" r:id="rId6"/>
    <p:sldId id="257" r:id="rId7"/>
    <p:sldId id="271" r:id="rId8"/>
    <p:sldId id="349" r:id="rId9"/>
    <p:sldId id="302" r:id="rId10"/>
    <p:sldId id="303" r:id="rId11"/>
    <p:sldId id="305" r:id="rId12"/>
    <p:sldId id="306" r:id="rId13"/>
    <p:sldId id="345" r:id="rId14"/>
    <p:sldId id="346" r:id="rId15"/>
    <p:sldId id="259" r:id="rId16"/>
    <p:sldId id="300" r:id="rId17"/>
    <p:sldId id="334" r:id="rId18"/>
    <p:sldId id="272" r:id="rId19"/>
    <p:sldId id="274" r:id="rId20"/>
    <p:sldId id="279" r:id="rId21"/>
    <p:sldId id="276" r:id="rId22"/>
    <p:sldId id="315" r:id="rId23"/>
    <p:sldId id="316" r:id="rId24"/>
    <p:sldId id="277" r:id="rId25"/>
    <p:sldId id="278" r:id="rId26"/>
    <p:sldId id="317" r:id="rId27"/>
    <p:sldId id="318" r:id="rId28"/>
    <p:sldId id="347" r:id="rId29"/>
    <p:sldId id="319" r:id="rId30"/>
    <p:sldId id="320" r:id="rId31"/>
    <p:sldId id="321" r:id="rId32"/>
    <p:sldId id="323" r:id="rId33"/>
    <p:sldId id="273" r:id="rId34"/>
    <p:sldId id="352" r:id="rId35"/>
    <p:sldId id="295" r:id="rId36"/>
    <p:sldId id="353" r:id="rId37"/>
    <p:sldId id="298" r:id="rId38"/>
    <p:sldId id="354" r:id="rId39"/>
    <p:sldId id="299" r:id="rId40"/>
    <p:sldId id="261" r:id="rId41"/>
    <p:sldId id="308" r:id="rId42"/>
    <p:sldId id="340" r:id="rId43"/>
    <p:sldId id="341" r:id="rId44"/>
    <p:sldId id="342" r:id="rId45"/>
    <p:sldId id="322" r:id="rId46"/>
    <p:sldId id="328" r:id="rId47"/>
    <p:sldId id="269" r:id="rId48"/>
    <p:sldId id="294" r:id="rId49"/>
    <p:sldId id="291" r:id="rId50"/>
    <p:sldId id="293" r:id="rId51"/>
    <p:sldId id="344" r:id="rId52"/>
    <p:sldId id="263" r:id="rId53"/>
    <p:sldId id="304" r:id="rId54"/>
    <p:sldId id="280" r:id="rId55"/>
    <p:sldId id="281" r:id="rId56"/>
    <p:sldId id="282" r:id="rId57"/>
    <p:sldId id="283" r:id="rId58"/>
    <p:sldId id="288" r:id="rId59"/>
    <p:sldId id="289" r:id="rId60"/>
    <p:sldId id="284" r:id="rId61"/>
    <p:sldId id="285" r:id="rId62"/>
    <p:sldId id="286" r:id="rId63"/>
    <p:sldId id="287" r:id="rId64"/>
    <p:sldId id="264" r:id="rId65"/>
    <p:sldId id="307" r:id="rId66"/>
    <p:sldId id="265" r:id="rId67"/>
    <p:sldId id="312" r:id="rId68"/>
    <p:sldId id="311" r:id="rId69"/>
    <p:sldId id="324" r:id="rId70"/>
    <p:sldId id="313" r:id="rId71"/>
    <p:sldId id="327" r:id="rId72"/>
    <p:sldId id="326" r:id="rId73"/>
    <p:sldId id="325" r:id="rId74"/>
    <p:sldId id="329" r:id="rId75"/>
    <p:sldId id="266" r:id="rId76"/>
    <p:sldId id="348" r:id="rId77"/>
    <p:sldId id="330" r:id="rId78"/>
    <p:sldId id="267" r:id="rId79"/>
    <p:sldId id="270" r:id="rId8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64"/>
    <a:srgbClr val="D2D204"/>
    <a:srgbClr val="AEB050"/>
    <a:srgbClr val="DEDE22"/>
    <a:srgbClr val="FFDF79"/>
    <a:srgbClr val="9F8C61"/>
    <a:srgbClr val="FFFB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E6881-00D5-4F24-AD04-CB96DD822B6C}" v="1475" dt="2024-09-26T00:48:29.891"/>
    <p1510:client id="{B2101FA0-81BB-45F5-8C79-A93A281DE710}" v="660" dt="2024-09-25T02:33:36.816"/>
    <p1510:client id="{FA915236-D2DE-0840-E5F9-104D780DB07F}" v="9" dt="2024-09-25T15:53:04.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8587E4-F942-46D7-85B8-16DE42B2CFC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1679C834-9ACC-49FE-AFC0-B902DBE34129}">
      <dgm:prSet/>
      <dgm:spPr/>
      <dgm:t>
        <a:bodyPr/>
        <a:lstStyle/>
        <a:p>
          <a:pPr>
            <a:lnSpc>
              <a:spcPct val="100000"/>
            </a:lnSpc>
            <a:defRPr cap="all"/>
          </a:pPr>
          <a:r>
            <a:rPr lang="en-US" b="0" i="0"/>
            <a:t>Use more cost-effective materials and components</a:t>
          </a:r>
          <a:endParaRPr lang="en-US"/>
        </a:p>
      </dgm:t>
    </dgm:pt>
    <dgm:pt modelId="{7DB902E7-DAB3-4C7A-AF24-D98F3AD69A70}" type="parTrans" cxnId="{5C88F359-5ECB-4C6A-B0FD-9EA4676C087F}">
      <dgm:prSet/>
      <dgm:spPr/>
      <dgm:t>
        <a:bodyPr/>
        <a:lstStyle/>
        <a:p>
          <a:endParaRPr lang="en-US"/>
        </a:p>
      </dgm:t>
    </dgm:pt>
    <dgm:pt modelId="{DD7B765B-4DF9-4020-800C-C3D2B9CF70BB}" type="sibTrans" cxnId="{5C88F359-5ECB-4C6A-B0FD-9EA4676C087F}">
      <dgm:prSet/>
      <dgm:spPr/>
      <dgm:t>
        <a:bodyPr/>
        <a:lstStyle/>
        <a:p>
          <a:endParaRPr lang="en-US"/>
        </a:p>
      </dgm:t>
    </dgm:pt>
    <dgm:pt modelId="{28994B94-693F-4EFF-8432-C3F6EA2F2EB7}">
      <dgm:prSet/>
      <dgm:spPr/>
      <dgm:t>
        <a:bodyPr/>
        <a:lstStyle/>
        <a:p>
          <a:pPr>
            <a:lnSpc>
              <a:spcPct val="100000"/>
            </a:lnSpc>
            <a:defRPr cap="all"/>
          </a:pPr>
          <a:r>
            <a:rPr lang="en-US" b="0"/>
            <a:t>Develop an echo-friendly method : evaporating the weeds (avoiding burning or spraying)</a:t>
          </a:r>
        </a:p>
      </dgm:t>
    </dgm:pt>
    <dgm:pt modelId="{E5DFE0F6-6D62-45C1-BD96-56FC5FE7DA6C}" type="parTrans" cxnId="{208CAED0-3C3F-4C18-B9F3-387D67A9FFD8}">
      <dgm:prSet/>
      <dgm:spPr/>
      <dgm:t>
        <a:bodyPr/>
        <a:lstStyle/>
        <a:p>
          <a:endParaRPr lang="en-US"/>
        </a:p>
      </dgm:t>
    </dgm:pt>
    <dgm:pt modelId="{0F75F0EE-9874-46EB-ACAA-505B6C6B34BF}" type="sibTrans" cxnId="{208CAED0-3C3F-4C18-B9F3-387D67A9FFD8}">
      <dgm:prSet/>
      <dgm:spPr/>
      <dgm:t>
        <a:bodyPr/>
        <a:lstStyle/>
        <a:p>
          <a:endParaRPr lang="en-US"/>
        </a:p>
      </dgm:t>
    </dgm:pt>
    <dgm:pt modelId="{C4190600-6DA7-4CC7-B540-AD46F94106F8}">
      <dgm:prSet/>
      <dgm:spPr/>
      <dgm:t>
        <a:bodyPr/>
        <a:lstStyle/>
        <a:p>
          <a:pPr>
            <a:lnSpc>
              <a:spcPct val="100000"/>
            </a:lnSpc>
            <a:defRPr cap="all"/>
          </a:pPr>
          <a:r>
            <a:rPr lang="en-US" b="0" i="0"/>
            <a:t>Mobile app integration for remote monitoring and control</a:t>
          </a:r>
          <a:endParaRPr lang="en-US"/>
        </a:p>
      </dgm:t>
    </dgm:pt>
    <dgm:pt modelId="{340EEF4F-3CDA-4984-AC97-D77E1D31CEBA}" type="parTrans" cxnId="{7203505D-1DCA-41D9-9453-FEC432D1662A}">
      <dgm:prSet/>
      <dgm:spPr/>
      <dgm:t>
        <a:bodyPr/>
        <a:lstStyle/>
        <a:p>
          <a:endParaRPr lang="en-US"/>
        </a:p>
      </dgm:t>
    </dgm:pt>
    <dgm:pt modelId="{8B13D3E8-19EC-4864-B44B-DE913423647F}" type="sibTrans" cxnId="{7203505D-1DCA-41D9-9453-FEC432D1662A}">
      <dgm:prSet/>
      <dgm:spPr/>
      <dgm:t>
        <a:bodyPr/>
        <a:lstStyle/>
        <a:p>
          <a:endParaRPr lang="en-US"/>
        </a:p>
      </dgm:t>
    </dgm:pt>
    <dgm:pt modelId="{1B2EACA9-EA0E-4E06-BADA-6C430D5B07DA}" type="pres">
      <dgm:prSet presAssocID="{AC8587E4-F942-46D7-85B8-16DE42B2CFC4}" presName="root" presStyleCnt="0">
        <dgm:presLayoutVars>
          <dgm:dir/>
          <dgm:resizeHandles val="exact"/>
        </dgm:presLayoutVars>
      </dgm:prSet>
      <dgm:spPr/>
    </dgm:pt>
    <dgm:pt modelId="{8DA3F499-5F01-42FB-9952-EAC9A83C8143}" type="pres">
      <dgm:prSet presAssocID="{1679C834-9ACC-49FE-AFC0-B902DBE34129}" presName="compNode" presStyleCnt="0"/>
      <dgm:spPr/>
    </dgm:pt>
    <dgm:pt modelId="{E73578AF-6CFD-4B3E-B3CA-0DF9395AEBD5}" type="pres">
      <dgm:prSet presAssocID="{1679C834-9ACC-49FE-AFC0-B902DBE34129}" presName="iconBgRect" presStyleLbl="bgShp" presStyleIdx="0" presStyleCnt="3"/>
      <dgm:spPr>
        <a:prstGeom prst="round2DiagRect">
          <a:avLst>
            <a:gd name="adj1" fmla="val 29727"/>
            <a:gd name="adj2" fmla="val 0"/>
          </a:avLst>
        </a:prstGeom>
      </dgm:spPr>
    </dgm:pt>
    <dgm:pt modelId="{560184DC-66CA-48A1-AFA6-1BC53DF9F882}" type="pres">
      <dgm:prSet presAssocID="{1679C834-9ACC-49FE-AFC0-B902DBE341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15B19641-AB7C-4A22-85DB-CDDA645C4ACD}" type="pres">
      <dgm:prSet presAssocID="{1679C834-9ACC-49FE-AFC0-B902DBE34129}" presName="spaceRect" presStyleCnt="0"/>
      <dgm:spPr/>
    </dgm:pt>
    <dgm:pt modelId="{4D25963B-B116-42A6-918D-7D2E5FC07345}" type="pres">
      <dgm:prSet presAssocID="{1679C834-9ACC-49FE-AFC0-B902DBE34129}" presName="textRect" presStyleLbl="revTx" presStyleIdx="0" presStyleCnt="3">
        <dgm:presLayoutVars>
          <dgm:chMax val="1"/>
          <dgm:chPref val="1"/>
        </dgm:presLayoutVars>
      </dgm:prSet>
      <dgm:spPr/>
    </dgm:pt>
    <dgm:pt modelId="{5E899A8C-AAFF-444E-9EA2-C84F913AD7A6}" type="pres">
      <dgm:prSet presAssocID="{DD7B765B-4DF9-4020-800C-C3D2B9CF70BB}" presName="sibTrans" presStyleCnt="0"/>
      <dgm:spPr/>
    </dgm:pt>
    <dgm:pt modelId="{AB2DADD8-9580-43E5-B7DC-23CCC058D44A}" type="pres">
      <dgm:prSet presAssocID="{28994B94-693F-4EFF-8432-C3F6EA2F2EB7}" presName="compNode" presStyleCnt="0"/>
      <dgm:spPr/>
    </dgm:pt>
    <dgm:pt modelId="{7C4F2384-C8DB-4F67-B126-37B435E2F1EB}" type="pres">
      <dgm:prSet presAssocID="{28994B94-693F-4EFF-8432-C3F6EA2F2EB7}" presName="iconBgRect" presStyleLbl="bgShp" presStyleIdx="1" presStyleCnt="3"/>
      <dgm:spPr>
        <a:prstGeom prst="round2DiagRect">
          <a:avLst>
            <a:gd name="adj1" fmla="val 29727"/>
            <a:gd name="adj2" fmla="val 0"/>
          </a:avLst>
        </a:prstGeom>
      </dgm:spPr>
    </dgm:pt>
    <dgm:pt modelId="{8A575C37-C6A7-42D9-954D-BE2408CD8510}" type="pres">
      <dgm:prSet presAssocID="{28994B94-693F-4EFF-8432-C3F6EA2F2E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408F9E18-C580-4B38-94C2-28D624ED8C3D}" type="pres">
      <dgm:prSet presAssocID="{28994B94-693F-4EFF-8432-C3F6EA2F2EB7}" presName="spaceRect" presStyleCnt="0"/>
      <dgm:spPr/>
    </dgm:pt>
    <dgm:pt modelId="{11C97052-DE93-4C4D-A5F2-82E241DCB37A}" type="pres">
      <dgm:prSet presAssocID="{28994B94-693F-4EFF-8432-C3F6EA2F2EB7}" presName="textRect" presStyleLbl="revTx" presStyleIdx="1" presStyleCnt="3">
        <dgm:presLayoutVars>
          <dgm:chMax val="1"/>
          <dgm:chPref val="1"/>
        </dgm:presLayoutVars>
      </dgm:prSet>
      <dgm:spPr/>
    </dgm:pt>
    <dgm:pt modelId="{143A8DFA-C8CD-45BF-BFC3-F7B16E4A184F}" type="pres">
      <dgm:prSet presAssocID="{0F75F0EE-9874-46EB-ACAA-505B6C6B34BF}" presName="sibTrans" presStyleCnt="0"/>
      <dgm:spPr/>
    </dgm:pt>
    <dgm:pt modelId="{8611B56D-1A19-4718-A753-3492E3994E2A}" type="pres">
      <dgm:prSet presAssocID="{C4190600-6DA7-4CC7-B540-AD46F94106F8}" presName="compNode" presStyleCnt="0"/>
      <dgm:spPr/>
    </dgm:pt>
    <dgm:pt modelId="{B99E412F-CB49-4FFB-8489-4E413D43172D}" type="pres">
      <dgm:prSet presAssocID="{C4190600-6DA7-4CC7-B540-AD46F94106F8}" presName="iconBgRect" presStyleLbl="bgShp" presStyleIdx="2" presStyleCnt="3"/>
      <dgm:spPr>
        <a:prstGeom prst="round2DiagRect">
          <a:avLst>
            <a:gd name="adj1" fmla="val 29727"/>
            <a:gd name="adj2" fmla="val 0"/>
          </a:avLst>
        </a:prstGeom>
      </dgm:spPr>
    </dgm:pt>
    <dgm:pt modelId="{C479094E-A027-41CF-ACF9-E9D7C36C14B2}" type="pres">
      <dgm:prSet presAssocID="{C4190600-6DA7-4CC7-B540-AD46F94106F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AA3DEB30-267B-4806-A075-D28A453EA86D}" type="pres">
      <dgm:prSet presAssocID="{C4190600-6DA7-4CC7-B540-AD46F94106F8}" presName="spaceRect" presStyleCnt="0"/>
      <dgm:spPr/>
    </dgm:pt>
    <dgm:pt modelId="{067175E0-077D-4490-B230-42A2ECB97FBD}" type="pres">
      <dgm:prSet presAssocID="{C4190600-6DA7-4CC7-B540-AD46F94106F8}" presName="textRect" presStyleLbl="revTx" presStyleIdx="2" presStyleCnt="3">
        <dgm:presLayoutVars>
          <dgm:chMax val="1"/>
          <dgm:chPref val="1"/>
        </dgm:presLayoutVars>
      </dgm:prSet>
      <dgm:spPr/>
    </dgm:pt>
  </dgm:ptLst>
  <dgm:cxnLst>
    <dgm:cxn modelId="{B4E21911-0FAC-41DE-844B-7080AD693406}" type="presOf" srcId="{1679C834-9ACC-49FE-AFC0-B902DBE34129}" destId="{4D25963B-B116-42A6-918D-7D2E5FC07345}" srcOrd="0" destOrd="0" presId="urn:microsoft.com/office/officeart/2018/5/layout/IconLeafLabelList"/>
    <dgm:cxn modelId="{7203505D-1DCA-41D9-9453-FEC432D1662A}" srcId="{AC8587E4-F942-46D7-85B8-16DE42B2CFC4}" destId="{C4190600-6DA7-4CC7-B540-AD46F94106F8}" srcOrd="2" destOrd="0" parTransId="{340EEF4F-3CDA-4984-AC97-D77E1D31CEBA}" sibTransId="{8B13D3E8-19EC-4864-B44B-DE913423647F}"/>
    <dgm:cxn modelId="{5C88F359-5ECB-4C6A-B0FD-9EA4676C087F}" srcId="{AC8587E4-F942-46D7-85B8-16DE42B2CFC4}" destId="{1679C834-9ACC-49FE-AFC0-B902DBE34129}" srcOrd="0" destOrd="0" parTransId="{7DB902E7-DAB3-4C7A-AF24-D98F3AD69A70}" sibTransId="{DD7B765B-4DF9-4020-800C-C3D2B9CF70BB}"/>
    <dgm:cxn modelId="{90CF15A5-96DE-4A28-87A6-F3C2E348E6AC}" type="presOf" srcId="{AC8587E4-F942-46D7-85B8-16DE42B2CFC4}" destId="{1B2EACA9-EA0E-4E06-BADA-6C430D5B07DA}" srcOrd="0" destOrd="0" presId="urn:microsoft.com/office/officeart/2018/5/layout/IconLeafLabelList"/>
    <dgm:cxn modelId="{0FAEF7C1-0D2A-41B6-916A-E21A4B8BFC47}" type="presOf" srcId="{C4190600-6DA7-4CC7-B540-AD46F94106F8}" destId="{067175E0-077D-4490-B230-42A2ECB97FBD}" srcOrd="0" destOrd="0" presId="urn:microsoft.com/office/officeart/2018/5/layout/IconLeafLabelList"/>
    <dgm:cxn modelId="{208CAED0-3C3F-4C18-B9F3-387D67A9FFD8}" srcId="{AC8587E4-F942-46D7-85B8-16DE42B2CFC4}" destId="{28994B94-693F-4EFF-8432-C3F6EA2F2EB7}" srcOrd="1" destOrd="0" parTransId="{E5DFE0F6-6D62-45C1-BD96-56FC5FE7DA6C}" sibTransId="{0F75F0EE-9874-46EB-ACAA-505B6C6B34BF}"/>
    <dgm:cxn modelId="{81E55DDB-2057-44C3-B33A-F2B756A3D201}" type="presOf" srcId="{28994B94-693F-4EFF-8432-C3F6EA2F2EB7}" destId="{11C97052-DE93-4C4D-A5F2-82E241DCB37A}" srcOrd="0" destOrd="0" presId="urn:microsoft.com/office/officeart/2018/5/layout/IconLeafLabelList"/>
    <dgm:cxn modelId="{EC9A44D8-D311-4DB6-82E0-3C46BE5217B2}" type="presParOf" srcId="{1B2EACA9-EA0E-4E06-BADA-6C430D5B07DA}" destId="{8DA3F499-5F01-42FB-9952-EAC9A83C8143}" srcOrd="0" destOrd="0" presId="urn:microsoft.com/office/officeart/2018/5/layout/IconLeafLabelList"/>
    <dgm:cxn modelId="{6D81AF85-6278-46A6-B5DF-723CB1347F84}" type="presParOf" srcId="{8DA3F499-5F01-42FB-9952-EAC9A83C8143}" destId="{E73578AF-6CFD-4B3E-B3CA-0DF9395AEBD5}" srcOrd="0" destOrd="0" presId="urn:microsoft.com/office/officeart/2018/5/layout/IconLeafLabelList"/>
    <dgm:cxn modelId="{FFA62C0D-E30C-4C42-903A-C6F72E97740D}" type="presParOf" srcId="{8DA3F499-5F01-42FB-9952-EAC9A83C8143}" destId="{560184DC-66CA-48A1-AFA6-1BC53DF9F882}" srcOrd="1" destOrd="0" presId="urn:microsoft.com/office/officeart/2018/5/layout/IconLeafLabelList"/>
    <dgm:cxn modelId="{0C35C19D-8035-4F6F-8B58-6DC6F387FBDA}" type="presParOf" srcId="{8DA3F499-5F01-42FB-9952-EAC9A83C8143}" destId="{15B19641-AB7C-4A22-85DB-CDDA645C4ACD}" srcOrd="2" destOrd="0" presId="urn:microsoft.com/office/officeart/2018/5/layout/IconLeafLabelList"/>
    <dgm:cxn modelId="{97080050-60A1-4BEE-BC6E-28A017E5C056}" type="presParOf" srcId="{8DA3F499-5F01-42FB-9952-EAC9A83C8143}" destId="{4D25963B-B116-42A6-918D-7D2E5FC07345}" srcOrd="3" destOrd="0" presId="urn:microsoft.com/office/officeart/2018/5/layout/IconLeafLabelList"/>
    <dgm:cxn modelId="{F6F3F868-9712-4428-8544-2D7BB6B19E1E}" type="presParOf" srcId="{1B2EACA9-EA0E-4E06-BADA-6C430D5B07DA}" destId="{5E899A8C-AAFF-444E-9EA2-C84F913AD7A6}" srcOrd="1" destOrd="0" presId="urn:microsoft.com/office/officeart/2018/5/layout/IconLeafLabelList"/>
    <dgm:cxn modelId="{7D55C731-ECF9-46F4-B2EB-FBBF67697396}" type="presParOf" srcId="{1B2EACA9-EA0E-4E06-BADA-6C430D5B07DA}" destId="{AB2DADD8-9580-43E5-B7DC-23CCC058D44A}" srcOrd="2" destOrd="0" presId="urn:microsoft.com/office/officeart/2018/5/layout/IconLeafLabelList"/>
    <dgm:cxn modelId="{D96925C2-FCB4-42A9-94D6-E4CD39DD4237}" type="presParOf" srcId="{AB2DADD8-9580-43E5-B7DC-23CCC058D44A}" destId="{7C4F2384-C8DB-4F67-B126-37B435E2F1EB}" srcOrd="0" destOrd="0" presId="urn:microsoft.com/office/officeart/2018/5/layout/IconLeafLabelList"/>
    <dgm:cxn modelId="{A5B43555-B3E2-4E88-ACB0-95A82B731412}" type="presParOf" srcId="{AB2DADD8-9580-43E5-B7DC-23CCC058D44A}" destId="{8A575C37-C6A7-42D9-954D-BE2408CD8510}" srcOrd="1" destOrd="0" presId="urn:microsoft.com/office/officeart/2018/5/layout/IconLeafLabelList"/>
    <dgm:cxn modelId="{E9BB9D9B-AFD2-426C-8B46-77E74B65F2DF}" type="presParOf" srcId="{AB2DADD8-9580-43E5-B7DC-23CCC058D44A}" destId="{408F9E18-C580-4B38-94C2-28D624ED8C3D}" srcOrd="2" destOrd="0" presId="urn:microsoft.com/office/officeart/2018/5/layout/IconLeafLabelList"/>
    <dgm:cxn modelId="{8774C86D-43A2-4AAC-8C3B-814E60EC7AF6}" type="presParOf" srcId="{AB2DADD8-9580-43E5-B7DC-23CCC058D44A}" destId="{11C97052-DE93-4C4D-A5F2-82E241DCB37A}" srcOrd="3" destOrd="0" presId="urn:microsoft.com/office/officeart/2018/5/layout/IconLeafLabelList"/>
    <dgm:cxn modelId="{A52F0323-645A-4903-B597-708B4AB2108B}" type="presParOf" srcId="{1B2EACA9-EA0E-4E06-BADA-6C430D5B07DA}" destId="{143A8DFA-C8CD-45BF-BFC3-F7B16E4A184F}" srcOrd="3" destOrd="0" presId="urn:microsoft.com/office/officeart/2018/5/layout/IconLeafLabelList"/>
    <dgm:cxn modelId="{E70EE0A4-AA50-4DC0-BCC7-3AB8E20795FB}" type="presParOf" srcId="{1B2EACA9-EA0E-4E06-BADA-6C430D5B07DA}" destId="{8611B56D-1A19-4718-A753-3492E3994E2A}" srcOrd="4" destOrd="0" presId="urn:microsoft.com/office/officeart/2018/5/layout/IconLeafLabelList"/>
    <dgm:cxn modelId="{16471525-132A-42F0-8D81-EAE5A9D6EC7C}" type="presParOf" srcId="{8611B56D-1A19-4718-A753-3492E3994E2A}" destId="{B99E412F-CB49-4FFB-8489-4E413D43172D}" srcOrd="0" destOrd="0" presId="urn:microsoft.com/office/officeart/2018/5/layout/IconLeafLabelList"/>
    <dgm:cxn modelId="{7E944DC5-A3B2-4024-B1E9-1564D5410C16}" type="presParOf" srcId="{8611B56D-1A19-4718-A753-3492E3994E2A}" destId="{C479094E-A027-41CF-ACF9-E9D7C36C14B2}" srcOrd="1" destOrd="0" presId="urn:microsoft.com/office/officeart/2018/5/layout/IconLeafLabelList"/>
    <dgm:cxn modelId="{ADB783BC-FA2D-4DD7-A09B-208C5958D5AD}" type="presParOf" srcId="{8611B56D-1A19-4718-A753-3492E3994E2A}" destId="{AA3DEB30-267B-4806-A075-D28A453EA86D}" srcOrd="2" destOrd="0" presId="urn:microsoft.com/office/officeart/2018/5/layout/IconLeafLabelList"/>
    <dgm:cxn modelId="{DE817611-F51C-43F9-ADDA-8A4A4D2CD558}" type="presParOf" srcId="{8611B56D-1A19-4718-A753-3492E3994E2A}" destId="{067175E0-077D-4490-B230-42A2ECB97FB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D557BB-D94F-464C-9DD1-8E74963A24B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F7E5BC9-4C66-497F-8AEC-4DCB30F24551}">
      <dgm:prSet/>
      <dgm:spPr/>
      <dgm:t>
        <a:bodyPr/>
        <a:lstStyle/>
        <a:p>
          <a:r>
            <a:rPr lang="en-US"/>
            <a:t>The main objective of our project was to build a robot capable of navigating a field or farmland. </a:t>
          </a:r>
        </a:p>
      </dgm:t>
    </dgm:pt>
    <dgm:pt modelId="{A606AD28-8D02-42B4-9406-8DFD2E6029DF}" type="parTrans" cxnId="{F2CACC57-622E-4F5C-A3B8-7F279AED9CA9}">
      <dgm:prSet/>
      <dgm:spPr/>
      <dgm:t>
        <a:bodyPr/>
        <a:lstStyle/>
        <a:p>
          <a:endParaRPr lang="en-US"/>
        </a:p>
      </dgm:t>
    </dgm:pt>
    <dgm:pt modelId="{B6B0AA3A-0C6B-43ED-BCF4-9D47E44E6F66}" type="sibTrans" cxnId="{F2CACC57-622E-4F5C-A3B8-7F279AED9CA9}">
      <dgm:prSet/>
      <dgm:spPr/>
      <dgm:t>
        <a:bodyPr/>
        <a:lstStyle/>
        <a:p>
          <a:endParaRPr lang="en-US"/>
        </a:p>
      </dgm:t>
    </dgm:pt>
    <dgm:pt modelId="{9D22A56A-D393-40F8-80DC-9B3CD8A3C7C3}">
      <dgm:prSet/>
      <dgm:spPr/>
      <dgm:t>
        <a:bodyPr/>
        <a:lstStyle/>
        <a:p>
          <a:r>
            <a:rPr lang="en-US"/>
            <a:t>Then the robot uses a guided laser system to remove unwanted weeds. </a:t>
          </a:r>
        </a:p>
      </dgm:t>
    </dgm:pt>
    <dgm:pt modelId="{3368E514-0FE3-4D73-9632-58B6165CB69D}" type="parTrans" cxnId="{EE7A5544-FE35-4B9C-98EE-5AE6D9257385}">
      <dgm:prSet/>
      <dgm:spPr/>
      <dgm:t>
        <a:bodyPr/>
        <a:lstStyle/>
        <a:p>
          <a:endParaRPr lang="en-US"/>
        </a:p>
      </dgm:t>
    </dgm:pt>
    <dgm:pt modelId="{74C0255F-74AC-4EC9-89FB-043AAB8261D8}" type="sibTrans" cxnId="{EE7A5544-FE35-4B9C-98EE-5AE6D9257385}">
      <dgm:prSet/>
      <dgm:spPr/>
      <dgm:t>
        <a:bodyPr/>
        <a:lstStyle/>
        <a:p>
          <a:endParaRPr lang="en-US"/>
        </a:p>
      </dgm:t>
    </dgm:pt>
    <dgm:pt modelId="{1FCF2402-FA3C-4DEA-A46F-A719F69BDA3D}">
      <dgm:prSet/>
      <dgm:spPr/>
      <dgm:t>
        <a:bodyPr/>
        <a:lstStyle/>
        <a:p>
          <a:r>
            <a:rPr lang="en-US"/>
            <a:t>Providing farmers with a more environmentally friendly weed control method </a:t>
          </a:r>
        </a:p>
      </dgm:t>
    </dgm:pt>
    <dgm:pt modelId="{651FAE37-F588-4D5E-86AE-00B0EA23FA67}" type="parTrans" cxnId="{8D1681FA-CBCD-4B59-88AA-1C833895097B}">
      <dgm:prSet/>
      <dgm:spPr/>
      <dgm:t>
        <a:bodyPr/>
        <a:lstStyle/>
        <a:p>
          <a:endParaRPr lang="en-US"/>
        </a:p>
      </dgm:t>
    </dgm:pt>
    <dgm:pt modelId="{4EFA22C2-917E-44F9-AB9F-6CBEB9FD0C1D}" type="sibTrans" cxnId="{8D1681FA-CBCD-4B59-88AA-1C833895097B}">
      <dgm:prSet/>
      <dgm:spPr/>
      <dgm:t>
        <a:bodyPr/>
        <a:lstStyle/>
        <a:p>
          <a:endParaRPr lang="en-US"/>
        </a:p>
      </dgm:t>
    </dgm:pt>
    <dgm:pt modelId="{E7F95B2A-4C77-4CF2-A344-2F34AF1F0613}" type="pres">
      <dgm:prSet presAssocID="{C9D557BB-D94F-464C-9DD1-8E74963A24BD}" presName="vert0" presStyleCnt="0">
        <dgm:presLayoutVars>
          <dgm:dir/>
          <dgm:animOne val="branch"/>
          <dgm:animLvl val="lvl"/>
        </dgm:presLayoutVars>
      </dgm:prSet>
      <dgm:spPr/>
    </dgm:pt>
    <dgm:pt modelId="{89154B51-5F8C-46EA-8725-5D7413B6E48A}" type="pres">
      <dgm:prSet presAssocID="{CF7E5BC9-4C66-497F-8AEC-4DCB30F24551}" presName="thickLine" presStyleLbl="alignNode1" presStyleIdx="0" presStyleCnt="3"/>
      <dgm:spPr/>
    </dgm:pt>
    <dgm:pt modelId="{3683D320-202F-4035-BC73-9616EFA3CC88}" type="pres">
      <dgm:prSet presAssocID="{CF7E5BC9-4C66-497F-8AEC-4DCB30F24551}" presName="horz1" presStyleCnt="0"/>
      <dgm:spPr/>
    </dgm:pt>
    <dgm:pt modelId="{EB25661B-CE23-4D1C-9CD5-6724AE9F3C84}" type="pres">
      <dgm:prSet presAssocID="{CF7E5BC9-4C66-497F-8AEC-4DCB30F24551}" presName="tx1" presStyleLbl="revTx" presStyleIdx="0" presStyleCnt="3"/>
      <dgm:spPr/>
    </dgm:pt>
    <dgm:pt modelId="{901FE868-2F2A-4AD8-8357-93599AB8F664}" type="pres">
      <dgm:prSet presAssocID="{CF7E5BC9-4C66-497F-8AEC-4DCB30F24551}" presName="vert1" presStyleCnt="0"/>
      <dgm:spPr/>
    </dgm:pt>
    <dgm:pt modelId="{AE19E0F4-B009-45CB-86B2-986B8A66A179}" type="pres">
      <dgm:prSet presAssocID="{9D22A56A-D393-40F8-80DC-9B3CD8A3C7C3}" presName="thickLine" presStyleLbl="alignNode1" presStyleIdx="1" presStyleCnt="3"/>
      <dgm:spPr/>
    </dgm:pt>
    <dgm:pt modelId="{7A92B7C8-C529-4CC2-BFC1-CCABE0C40D4C}" type="pres">
      <dgm:prSet presAssocID="{9D22A56A-D393-40F8-80DC-9B3CD8A3C7C3}" presName="horz1" presStyleCnt="0"/>
      <dgm:spPr/>
    </dgm:pt>
    <dgm:pt modelId="{DCC6B42B-083A-47DB-893A-3252261C10B4}" type="pres">
      <dgm:prSet presAssocID="{9D22A56A-D393-40F8-80DC-9B3CD8A3C7C3}" presName="tx1" presStyleLbl="revTx" presStyleIdx="1" presStyleCnt="3"/>
      <dgm:spPr/>
    </dgm:pt>
    <dgm:pt modelId="{540E777E-80D6-48EE-AFDC-CE5729424DAC}" type="pres">
      <dgm:prSet presAssocID="{9D22A56A-D393-40F8-80DC-9B3CD8A3C7C3}" presName="vert1" presStyleCnt="0"/>
      <dgm:spPr/>
    </dgm:pt>
    <dgm:pt modelId="{76A53D8A-D961-4116-8B04-7DDED4F7399F}" type="pres">
      <dgm:prSet presAssocID="{1FCF2402-FA3C-4DEA-A46F-A719F69BDA3D}" presName="thickLine" presStyleLbl="alignNode1" presStyleIdx="2" presStyleCnt="3"/>
      <dgm:spPr/>
    </dgm:pt>
    <dgm:pt modelId="{7B8D7169-D823-4F26-99F3-85BBDF17A9AD}" type="pres">
      <dgm:prSet presAssocID="{1FCF2402-FA3C-4DEA-A46F-A719F69BDA3D}" presName="horz1" presStyleCnt="0"/>
      <dgm:spPr/>
    </dgm:pt>
    <dgm:pt modelId="{68C6029C-3348-4A53-8A8D-EC39089C6060}" type="pres">
      <dgm:prSet presAssocID="{1FCF2402-FA3C-4DEA-A46F-A719F69BDA3D}" presName="tx1" presStyleLbl="revTx" presStyleIdx="2" presStyleCnt="3"/>
      <dgm:spPr/>
    </dgm:pt>
    <dgm:pt modelId="{DE8B6949-3A6D-41F3-B265-5197FD426FDB}" type="pres">
      <dgm:prSet presAssocID="{1FCF2402-FA3C-4DEA-A46F-A719F69BDA3D}" presName="vert1" presStyleCnt="0"/>
      <dgm:spPr/>
    </dgm:pt>
  </dgm:ptLst>
  <dgm:cxnLst>
    <dgm:cxn modelId="{37505F1A-3ECE-43BC-9F62-FEBF3FCF625D}" type="presOf" srcId="{CF7E5BC9-4C66-497F-8AEC-4DCB30F24551}" destId="{EB25661B-CE23-4D1C-9CD5-6724AE9F3C84}" srcOrd="0" destOrd="0" presId="urn:microsoft.com/office/officeart/2008/layout/LinedList"/>
    <dgm:cxn modelId="{9A5B5F42-F27A-4861-B792-9587F52FBA04}" type="presOf" srcId="{1FCF2402-FA3C-4DEA-A46F-A719F69BDA3D}" destId="{68C6029C-3348-4A53-8A8D-EC39089C6060}" srcOrd="0" destOrd="0" presId="urn:microsoft.com/office/officeart/2008/layout/LinedList"/>
    <dgm:cxn modelId="{EE7A5544-FE35-4B9C-98EE-5AE6D9257385}" srcId="{C9D557BB-D94F-464C-9DD1-8E74963A24BD}" destId="{9D22A56A-D393-40F8-80DC-9B3CD8A3C7C3}" srcOrd="1" destOrd="0" parTransId="{3368E514-0FE3-4D73-9632-58B6165CB69D}" sibTransId="{74C0255F-74AC-4EC9-89FB-043AAB8261D8}"/>
    <dgm:cxn modelId="{F2CACC57-622E-4F5C-A3B8-7F279AED9CA9}" srcId="{C9D557BB-D94F-464C-9DD1-8E74963A24BD}" destId="{CF7E5BC9-4C66-497F-8AEC-4DCB30F24551}" srcOrd="0" destOrd="0" parTransId="{A606AD28-8D02-42B4-9406-8DFD2E6029DF}" sibTransId="{B6B0AA3A-0C6B-43ED-BCF4-9D47E44E6F66}"/>
    <dgm:cxn modelId="{33289C83-CBB7-4AF6-8613-E350E481AF79}" type="presOf" srcId="{9D22A56A-D393-40F8-80DC-9B3CD8A3C7C3}" destId="{DCC6B42B-083A-47DB-893A-3252261C10B4}" srcOrd="0" destOrd="0" presId="urn:microsoft.com/office/officeart/2008/layout/LinedList"/>
    <dgm:cxn modelId="{D06FF7CD-9928-41DE-B564-510017208DEC}" type="presOf" srcId="{C9D557BB-D94F-464C-9DD1-8E74963A24BD}" destId="{E7F95B2A-4C77-4CF2-A344-2F34AF1F0613}" srcOrd="0" destOrd="0" presId="urn:microsoft.com/office/officeart/2008/layout/LinedList"/>
    <dgm:cxn modelId="{8D1681FA-CBCD-4B59-88AA-1C833895097B}" srcId="{C9D557BB-D94F-464C-9DD1-8E74963A24BD}" destId="{1FCF2402-FA3C-4DEA-A46F-A719F69BDA3D}" srcOrd="2" destOrd="0" parTransId="{651FAE37-F588-4D5E-86AE-00B0EA23FA67}" sibTransId="{4EFA22C2-917E-44F9-AB9F-6CBEB9FD0C1D}"/>
    <dgm:cxn modelId="{0254D588-79ED-4392-B28F-38A642A45180}" type="presParOf" srcId="{E7F95B2A-4C77-4CF2-A344-2F34AF1F0613}" destId="{89154B51-5F8C-46EA-8725-5D7413B6E48A}" srcOrd="0" destOrd="0" presId="urn:microsoft.com/office/officeart/2008/layout/LinedList"/>
    <dgm:cxn modelId="{D96A6784-A978-44CD-AD95-7B3BF7BA6C18}" type="presParOf" srcId="{E7F95B2A-4C77-4CF2-A344-2F34AF1F0613}" destId="{3683D320-202F-4035-BC73-9616EFA3CC88}" srcOrd="1" destOrd="0" presId="urn:microsoft.com/office/officeart/2008/layout/LinedList"/>
    <dgm:cxn modelId="{D6341C78-BCD7-4553-A6E7-F9A729A5A910}" type="presParOf" srcId="{3683D320-202F-4035-BC73-9616EFA3CC88}" destId="{EB25661B-CE23-4D1C-9CD5-6724AE9F3C84}" srcOrd="0" destOrd="0" presId="urn:microsoft.com/office/officeart/2008/layout/LinedList"/>
    <dgm:cxn modelId="{98E9169A-1301-4040-B4A5-DA8E8760C69D}" type="presParOf" srcId="{3683D320-202F-4035-BC73-9616EFA3CC88}" destId="{901FE868-2F2A-4AD8-8357-93599AB8F664}" srcOrd="1" destOrd="0" presId="urn:microsoft.com/office/officeart/2008/layout/LinedList"/>
    <dgm:cxn modelId="{701FCCBB-0660-4901-8F9A-889B33D63DA3}" type="presParOf" srcId="{E7F95B2A-4C77-4CF2-A344-2F34AF1F0613}" destId="{AE19E0F4-B009-45CB-86B2-986B8A66A179}" srcOrd="2" destOrd="0" presId="urn:microsoft.com/office/officeart/2008/layout/LinedList"/>
    <dgm:cxn modelId="{5DCA5776-C20D-4930-A946-F217A81D1AB7}" type="presParOf" srcId="{E7F95B2A-4C77-4CF2-A344-2F34AF1F0613}" destId="{7A92B7C8-C529-4CC2-BFC1-CCABE0C40D4C}" srcOrd="3" destOrd="0" presId="urn:microsoft.com/office/officeart/2008/layout/LinedList"/>
    <dgm:cxn modelId="{C03D8F08-57A0-4D2D-AB24-AB4F0E58D6FE}" type="presParOf" srcId="{7A92B7C8-C529-4CC2-BFC1-CCABE0C40D4C}" destId="{DCC6B42B-083A-47DB-893A-3252261C10B4}" srcOrd="0" destOrd="0" presId="urn:microsoft.com/office/officeart/2008/layout/LinedList"/>
    <dgm:cxn modelId="{A7669ECB-5A79-4E8D-AFCF-335F9E7EC49F}" type="presParOf" srcId="{7A92B7C8-C529-4CC2-BFC1-CCABE0C40D4C}" destId="{540E777E-80D6-48EE-AFDC-CE5729424DAC}" srcOrd="1" destOrd="0" presId="urn:microsoft.com/office/officeart/2008/layout/LinedList"/>
    <dgm:cxn modelId="{50707AFF-2241-4DAE-8AEF-5B90638251BD}" type="presParOf" srcId="{E7F95B2A-4C77-4CF2-A344-2F34AF1F0613}" destId="{76A53D8A-D961-4116-8B04-7DDED4F7399F}" srcOrd="4" destOrd="0" presId="urn:microsoft.com/office/officeart/2008/layout/LinedList"/>
    <dgm:cxn modelId="{CCCE030A-634D-46C4-A381-32718C1A444A}" type="presParOf" srcId="{E7F95B2A-4C77-4CF2-A344-2F34AF1F0613}" destId="{7B8D7169-D823-4F26-99F3-85BBDF17A9AD}" srcOrd="5" destOrd="0" presId="urn:microsoft.com/office/officeart/2008/layout/LinedList"/>
    <dgm:cxn modelId="{5D3AE677-780C-4EB3-BACA-ADD4BBC2004D}" type="presParOf" srcId="{7B8D7169-D823-4F26-99F3-85BBDF17A9AD}" destId="{68C6029C-3348-4A53-8A8D-EC39089C6060}" srcOrd="0" destOrd="0" presId="urn:microsoft.com/office/officeart/2008/layout/LinedList"/>
    <dgm:cxn modelId="{29E5BF8F-87A3-48FF-B911-87B506F32F0F}" type="presParOf" srcId="{7B8D7169-D823-4F26-99F3-85BBDF17A9AD}" destId="{DE8B6949-3A6D-41F3-B265-5197FD426F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A3EBBC-C99E-4A6B-9E2E-CA39290A3D97}"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5088BF0A-D0DF-4861-AD75-4B192D3F95A1}">
      <dgm:prSet/>
      <dgm:spPr/>
      <dgm:t>
        <a:bodyPr/>
        <a:lstStyle/>
        <a:p>
          <a:r>
            <a:rPr lang="en-US"/>
            <a:t>Robot should be able to use the solar panels to charge its own batteries while out and operating.</a:t>
          </a:r>
        </a:p>
      </dgm:t>
    </dgm:pt>
    <dgm:pt modelId="{D5E74A08-C38D-4893-A5C9-67A6C7580BCF}" type="parTrans" cxnId="{C730DA7E-E670-4C9D-BD3A-B7FBB3137EB8}">
      <dgm:prSet/>
      <dgm:spPr/>
      <dgm:t>
        <a:bodyPr/>
        <a:lstStyle/>
        <a:p>
          <a:endParaRPr lang="en-US"/>
        </a:p>
      </dgm:t>
    </dgm:pt>
    <dgm:pt modelId="{6301EDF4-DFD8-4DC6-A085-FEF59EAF6623}" type="sibTrans" cxnId="{C730DA7E-E670-4C9D-BD3A-B7FBB3137EB8}">
      <dgm:prSet/>
      <dgm:spPr/>
      <dgm:t>
        <a:bodyPr/>
        <a:lstStyle/>
        <a:p>
          <a:endParaRPr lang="en-US"/>
        </a:p>
      </dgm:t>
    </dgm:pt>
    <dgm:pt modelId="{3230E0FF-D580-4B10-AB9D-EA1329D6489F}">
      <dgm:prSet/>
      <dgm:spPr/>
      <dgm:t>
        <a:bodyPr/>
        <a:lstStyle/>
        <a:p>
          <a:r>
            <a:rPr lang="en-US"/>
            <a:t>Robot should be capable of basic autonomous navigation without getting stuck or lost.</a:t>
          </a:r>
        </a:p>
      </dgm:t>
    </dgm:pt>
    <dgm:pt modelId="{2144EB6F-9034-43E6-97BC-55DB52F09E66}" type="parTrans" cxnId="{4EB904F0-A242-4384-83BD-F447A21CF36B}">
      <dgm:prSet/>
      <dgm:spPr/>
      <dgm:t>
        <a:bodyPr/>
        <a:lstStyle/>
        <a:p>
          <a:endParaRPr lang="en-US"/>
        </a:p>
      </dgm:t>
    </dgm:pt>
    <dgm:pt modelId="{76551BF6-D08C-42C8-86BA-E092637ABC4F}" type="sibTrans" cxnId="{4EB904F0-A242-4384-83BD-F447A21CF36B}">
      <dgm:prSet/>
      <dgm:spPr/>
      <dgm:t>
        <a:bodyPr/>
        <a:lstStyle/>
        <a:p>
          <a:endParaRPr lang="en-US"/>
        </a:p>
      </dgm:t>
    </dgm:pt>
    <dgm:pt modelId="{13BEC4E3-4B68-47EB-8870-02121CEDBBC6}">
      <dgm:prSet/>
      <dgm:spPr/>
      <dgm:t>
        <a:bodyPr/>
        <a:lstStyle/>
        <a:p>
          <a:r>
            <a:rPr lang="en-US"/>
            <a:t>Create a simple application to keep track of weed data as well as other important trackers.</a:t>
          </a:r>
        </a:p>
      </dgm:t>
    </dgm:pt>
    <dgm:pt modelId="{D72AAB66-10C1-459D-86A1-D7ED559C11F3}" type="parTrans" cxnId="{161D11EF-52BE-4102-BBDF-7B296869C8C8}">
      <dgm:prSet/>
      <dgm:spPr/>
      <dgm:t>
        <a:bodyPr/>
        <a:lstStyle/>
        <a:p>
          <a:endParaRPr lang="en-US"/>
        </a:p>
      </dgm:t>
    </dgm:pt>
    <dgm:pt modelId="{95D2F9D9-AADF-4918-854D-057BA69F36DD}" type="sibTrans" cxnId="{161D11EF-52BE-4102-BBDF-7B296869C8C8}">
      <dgm:prSet/>
      <dgm:spPr/>
      <dgm:t>
        <a:bodyPr/>
        <a:lstStyle/>
        <a:p>
          <a:endParaRPr lang="en-US"/>
        </a:p>
      </dgm:t>
    </dgm:pt>
    <dgm:pt modelId="{F15FF358-1746-4DFC-816D-F85AF18B7072}" type="pres">
      <dgm:prSet presAssocID="{B6A3EBBC-C99E-4A6B-9E2E-CA39290A3D97}" presName="vert0" presStyleCnt="0">
        <dgm:presLayoutVars>
          <dgm:dir/>
          <dgm:animOne val="branch"/>
          <dgm:animLvl val="lvl"/>
        </dgm:presLayoutVars>
      </dgm:prSet>
      <dgm:spPr/>
    </dgm:pt>
    <dgm:pt modelId="{5D9B02C7-19BA-4ADE-8546-50E9D8C58FC6}" type="pres">
      <dgm:prSet presAssocID="{5088BF0A-D0DF-4861-AD75-4B192D3F95A1}" presName="thickLine" presStyleLbl="alignNode1" presStyleIdx="0" presStyleCnt="3"/>
      <dgm:spPr/>
    </dgm:pt>
    <dgm:pt modelId="{A87D6A0C-5FD1-4571-804B-8EA9B7FE84C3}" type="pres">
      <dgm:prSet presAssocID="{5088BF0A-D0DF-4861-AD75-4B192D3F95A1}" presName="horz1" presStyleCnt="0"/>
      <dgm:spPr/>
    </dgm:pt>
    <dgm:pt modelId="{EFDD585F-0650-4557-86BC-A9CF4AA75F20}" type="pres">
      <dgm:prSet presAssocID="{5088BF0A-D0DF-4861-AD75-4B192D3F95A1}" presName="tx1" presStyleLbl="revTx" presStyleIdx="0" presStyleCnt="3"/>
      <dgm:spPr/>
    </dgm:pt>
    <dgm:pt modelId="{024FC322-0A7C-453E-A34A-9B19A57BB4A7}" type="pres">
      <dgm:prSet presAssocID="{5088BF0A-D0DF-4861-AD75-4B192D3F95A1}" presName="vert1" presStyleCnt="0"/>
      <dgm:spPr/>
    </dgm:pt>
    <dgm:pt modelId="{420794F8-6994-49C5-8F8C-7AF1DA1F9BBF}" type="pres">
      <dgm:prSet presAssocID="{3230E0FF-D580-4B10-AB9D-EA1329D6489F}" presName="thickLine" presStyleLbl="alignNode1" presStyleIdx="1" presStyleCnt="3"/>
      <dgm:spPr/>
    </dgm:pt>
    <dgm:pt modelId="{D2B67090-B5BD-4A51-AD27-27E0B86B846F}" type="pres">
      <dgm:prSet presAssocID="{3230E0FF-D580-4B10-AB9D-EA1329D6489F}" presName="horz1" presStyleCnt="0"/>
      <dgm:spPr/>
    </dgm:pt>
    <dgm:pt modelId="{C15C255C-1E4D-49EF-8D38-7AC30A5AD1F2}" type="pres">
      <dgm:prSet presAssocID="{3230E0FF-D580-4B10-AB9D-EA1329D6489F}" presName="tx1" presStyleLbl="revTx" presStyleIdx="1" presStyleCnt="3"/>
      <dgm:spPr/>
    </dgm:pt>
    <dgm:pt modelId="{8F39A59A-9738-4D5D-AF6E-3B85F9B74C5D}" type="pres">
      <dgm:prSet presAssocID="{3230E0FF-D580-4B10-AB9D-EA1329D6489F}" presName="vert1" presStyleCnt="0"/>
      <dgm:spPr/>
    </dgm:pt>
    <dgm:pt modelId="{5ACF671A-DA08-45B8-A700-FC8EFCD776F5}" type="pres">
      <dgm:prSet presAssocID="{13BEC4E3-4B68-47EB-8870-02121CEDBBC6}" presName="thickLine" presStyleLbl="alignNode1" presStyleIdx="2" presStyleCnt="3"/>
      <dgm:spPr/>
    </dgm:pt>
    <dgm:pt modelId="{1BA8E7BE-4DA2-46F1-B945-B1190622CC8A}" type="pres">
      <dgm:prSet presAssocID="{13BEC4E3-4B68-47EB-8870-02121CEDBBC6}" presName="horz1" presStyleCnt="0"/>
      <dgm:spPr/>
    </dgm:pt>
    <dgm:pt modelId="{B1251FC4-5B6C-4DCB-AAA6-C8BBE85C1C7B}" type="pres">
      <dgm:prSet presAssocID="{13BEC4E3-4B68-47EB-8870-02121CEDBBC6}" presName="tx1" presStyleLbl="revTx" presStyleIdx="2" presStyleCnt="3"/>
      <dgm:spPr/>
    </dgm:pt>
    <dgm:pt modelId="{57166150-8993-435C-B654-83301F43CD56}" type="pres">
      <dgm:prSet presAssocID="{13BEC4E3-4B68-47EB-8870-02121CEDBBC6}" presName="vert1" presStyleCnt="0"/>
      <dgm:spPr/>
    </dgm:pt>
  </dgm:ptLst>
  <dgm:cxnLst>
    <dgm:cxn modelId="{6D48FF67-2B62-4748-9367-6E9155459AE4}" type="presOf" srcId="{3230E0FF-D580-4B10-AB9D-EA1329D6489F}" destId="{C15C255C-1E4D-49EF-8D38-7AC30A5AD1F2}" srcOrd="0" destOrd="0" presId="urn:microsoft.com/office/officeart/2008/layout/LinedList"/>
    <dgm:cxn modelId="{6BD9F457-1FA9-4AB9-80BC-89BDEB981932}" type="presOf" srcId="{B6A3EBBC-C99E-4A6B-9E2E-CA39290A3D97}" destId="{F15FF358-1746-4DFC-816D-F85AF18B7072}" srcOrd="0" destOrd="0" presId="urn:microsoft.com/office/officeart/2008/layout/LinedList"/>
    <dgm:cxn modelId="{BE092F79-057D-418E-9588-FF6F1DF88B91}" type="presOf" srcId="{5088BF0A-D0DF-4861-AD75-4B192D3F95A1}" destId="{EFDD585F-0650-4557-86BC-A9CF4AA75F20}" srcOrd="0" destOrd="0" presId="urn:microsoft.com/office/officeart/2008/layout/LinedList"/>
    <dgm:cxn modelId="{C730DA7E-E670-4C9D-BD3A-B7FBB3137EB8}" srcId="{B6A3EBBC-C99E-4A6B-9E2E-CA39290A3D97}" destId="{5088BF0A-D0DF-4861-AD75-4B192D3F95A1}" srcOrd="0" destOrd="0" parTransId="{D5E74A08-C38D-4893-A5C9-67A6C7580BCF}" sibTransId="{6301EDF4-DFD8-4DC6-A085-FEF59EAF6623}"/>
    <dgm:cxn modelId="{C1DB94CD-A7FF-4E6F-99AE-7EACBDB72C4E}" type="presOf" srcId="{13BEC4E3-4B68-47EB-8870-02121CEDBBC6}" destId="{B1251FC4-5B6C-4DCB-AAA6-C8BBE85C1C7B}" srcOrd="0" destOrd="0" presId="urn:microsoft.com/office/officeart/2008/layout/LinedList"/>
    <dgm:cxn modelId="{161D11EF-52BE-4102-BBDF-7B296869C8C8}" srcId="{B6A3EBBC-C99E-4A6B-9E2E-CA39290A3D97}" destId="{13BEC4E3-4B68-47EB-8870-02121CEDBBC6}" srcOrd="2" destOrd="0" parTransId="{D72AAB66-10C1-459D-86A1-D7ED559C11F3}" sibTransId="{95D2F9D9-AADF-4918-854D-057BA69F36DD}"/>
    <dgm:cxn modelId="{4EB904F0-A242-4384-83BD-F447A21CF36B}" srcId="{B6A3EBBC-C99E-4A6B-9E2E-CA39290A3D97}" destId="{3230E0FF-D580-4B10-AB9D-EA1329D6489F}" srcOrd="1" destOrd="0" parTransId="{2144EB6F-9034-43E6-97BC-55DB52F09E66}" sibTransId="{76551BF6-D08C-42C8-86BA-E092637ABC4F}"/>
    <dgm:cxn modelId="{786A0263-F8A5-4D99-8779-5A071320D3BE}" type="presParOf" srcId="{F15FF358-1746-4DFC-816D-F85AF18B7072}" destId="{5D9B02C7-19BA-4ADE-8546-50E9D8C58FC6}" srcOrd="0" destOrd="0" presId="urn:microsoft.com/office/officeart/2008/layout/LinedList"/>
    <dgm:cxn modelId="{1B631861-1A73-4750-9186-015966F69CC2}" type="presParOf" srcId="{F15FF358-1746-4DFC-816D-F85AF18B7072}" destId="{A87D6A0C-5FD1-4571-804B-8EA9B7FE84C3}" srcOrd="1" destOrd="0" presId="urn:microsoft.com/office/officeart/2008/layout/LinedList"/>
    <dgm:cxn modelId="{89FC6B33-CF2A-44F1-AC8F-13A709183BE3}" type="presParOf" srcId="{A87D6A0C-5FD1-4571-804B-8EA9B7FE84C3}" destId="{EFDD585F-0650-4557-86BC-A9CF4AA75F20}" srcOrd="0" destOrd="0" presId="urn:microsoft.com/office/officeart/2008/layout/LinedList"/>
    <dgm:cxn modelId="{151A2C1E-DE9F-49FF-BF5F-EBA3FB0CB63F}" type="presParOf" srcId="{A87D6A0C-5FD1-4571-804B-8EA9B7FE84C3}" destId="{024FC322-0A7C-453E-A34A-9B19A57BB4A7}" srcOrd="1" destOrd="0" presId="urn:microsoft.com/office/officeart/2008/layout/LinedList"/>
    <dgm:cxn modelId="{B2A62C78-EA51-4FF3-A20D-F7927FA42DE7}" type="presParOf" srcId="{F15FF358-1746-4DFC-816D-F85AF18B7072}" destId="{420794F8-6994-49C5-8F8C-7AF1DA1F9BBF}" srcOrd="2" destOrd="0" presId="urn:microsoft.com/office/officeart/2008/layout/LinedList"/>
    <dgm:cxn modelId="{CFE4A91E-C546-41B1-8CD1-C930539DBB87}" type="presParOf" srcId="{F15FF358-1746-4DFC-816D-F85AF18B7072}" destId="{D2B67090-B5BD-4A51-AD27-27E0B86B846F}" srcOrd="3" destOrd="0" presId="urn:microsoft.com/office/officeart/2008/layout/LinedList"/>
    <dgm:cxn modelId="{DD9D24F8-1D1C-4E78-BBC1-D478E71E8147}" type="presParOf" srcId="{D2B67090-B5BD-4A51-AD27-27E0B86B846F}" destId="{C15C255C-1E4D-49EF-8D38-7AC30A5AD1F2}" srcOrd="0" destOrd="0" presId="urn:microsoft.com/office/officeart/2008/layout/LinedList"/>
    <dgm:cxn modelId="{E971A076-0689-431B-90D0-E6ED3A7AB7BA}" type="presParOf" srcId="{D2B67090-B5BD-4A51-AD27-27E0B86B846F}" destId="{8F39A59A-9738-4D5D-AF6E-3B85F9B74C5D}" srcOrd="1" destOrd="0" presId="urn:microsoft.com/office/officeart/2008/layout/LinedList"/>
    <dgm:cxn modelId="{B11C8C62-E0E4-44D9-8578-0C1A4B54D46E}" type="presParOf" srcId="{F15FF358-1746-4DFC-816D-F85AF18B7072}" destId="{5ACF671A-DA08-45B8-A700-FC8EFCD776F5}" srcOrd="4" destOrd="0" presId="urn:microsoft.com/office/officeart/2008/layout/LinedList"/>
    <dgm:cxn modelId="{A976D412-601F-435A-8038-3DD849DC8B76}" type="presParOf" srcId="{F15FF358-1746-4DFC-816D-F85AF18B7072}" destId="{1BA8E7BE-4DA2-46F1-B945-B1190622CC8A}" srcOrd="5" destOrd="0" presId="urn:microsoft.com/office/officeart/2008/layout/LinedList"/>
    <dgm:cxn modelId="{1C4687DF-17D5-47B7-A174-DD10413B58C2}" type="presParOf" srcId="{1BA8E7BE-4DA2-46F1-B945-B1190622CC8A}" destId="{B1251FC4-5B6C-4DCB-AAA6-C8BBE85C1C7B}" srcOrd="0" destOrd="0" presId="urn:microsoft.com/office/officeart/2008/layout/LinedList"/>
    <dgm:cxn modelId="{FE94FCEB-F9EF-478E-AA64-26E2C8882F37}" type="presParOf" srcId="{1BA8E7BE-4DA2-46F1-B945-B1190622CC8A}" destId="{57166150-8993-435C-B654-83301F43CD5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C6760D-7FB1-4826-966F-68D5C624B246}"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809E3AB-B654-4F12-A551-7D63F94F728E}">
      <dgm:prSet/>
      <dgm:spPr/>
      <dgm:t>
        <a:bodyPr/>
        <a:lstStyle/>
        <a:p>
          <a:r>
            <a:rPr lang="en-US">
              <a:latin typeface="Times New Roman"/>
              <a:cs typeface="Times New Roman"/>
            </a:rPr>
            <a:t>Add a sufficient cooling system for all the electronics on board.</a:t>
          </a:r>
        </a:p>
      </dgm:t>
    </dgm:pt>
    <dgm:pt modelId="{4B1A28C7-3BE9-4533-9DCD-7C61C7BA6D9E}" type="parTrans" cxnId="{C518FFBD-2094-4DD2-8BE9-DB8B2EE49317}">
      <dgm:prSet/>
      <dgm:spPr/>
      <dgm:t>
        <a:bodyPr/>
        <a:lstStyle/>
        <a:p>
          <a:endParaRPr lang="en-US"/>
        </a:p>
      </dgm:t>
    </dgm:pt>
    <dgm:pt modelId="{5211BDC7-B9E5-4EAF-B6AC-4A8C9B249D6A}" type="sibTrans" cxnId="{C518FFBD-2094-4DD2-8BE9-DB8B2EE49317}">
      <dgm:prSet/>
      <dgm:spPr/>
      <dgm:t>
        <a:bodyPr/>
        <a:lstStyle/>
        <a:p>
          <a:endParaRPr lang="en-US"/>
        </a:p>
      </dgm:t>
    </dgm:pt>
    <dgm:pt modelId="{4EEE0D9B-3D67-4281-99D6-88B6B50049E1}">
      <dgm:prSet/>
      <dgm:spPr/>
      <dgm:t>
        <a:bodyPr/>
        <a:lstStyle/>
        <a:p>
          <a:r>
            <a:rPr lang="en-US">
              <a:latin typeface="Times New Roman"/>
              <a:cs typeface="Times New Roman"/>
            </a:rPr>
            <a:t>Create a 3D actively updated  map model of the where the robot is along with its surroundings</a:t>
          </a:r>
          <a:endParaRPr lang="en-US"/>
        </a:p>
      </dgm:t>
    </dgm:pt>
    <dgm:pt modelId="{6AF07988-C4BF-4F32-ABEF-60CB87C821A8}" type="parTrans" cxnId="{079C85E1-4E13-4760-8CF6-E7B49310265C}">
      <dgm:prSet/>
      <dgm:spPr/>
      <dgm:t>
        <a:bodyPr/>
        <a:lstStyle/>
        <a:p>
          <a:endParaRPr lang="en-US"/>
        </a:p>
      </dgm:t>
    </dgm:pt>
    <dgm:pt modelId="{CDB5788D-AD02-4143-A3D0-D623AD2C48BD}" type="sibTrans" cxnId="{079C85E1-4E13-4760-8CF6-E7B49310265C}">
      <dgm:prSet/>
      <dgm:spPr/>
      <dgm:t>
        <a:bodyPr/>
        <a:lstStyle/>
        <a:p>
          <a:endParaRPr lang="en-US"/>
        </a:p>
      </dgm:t>
    </dgm:pt>
    <dgm:pt modelId="{15B562C8-A77A-4300-A7CC-1A0C019F43CB}">
      <dgm:prSet phldr="0"/>
      <dgm:spPr/>
      <dgm:t>
        <a:bodyPr/>
        <a:lstStyle/>
        <a:p>
          <a:r>
            <a:rPr lang="en-US">
              <a:latin typeface="Century Gothic" panose="020B0502020202020204"/>
            </a:rPr>
            <a:t>Using SLAM localization for improved route planning, and greater adaptibility</a:t>
          </a:r>
          <a:endParaRPr lang="en-US"/>
        </a:p>
      </dgm:t>
    </dgm:pt>
    <dgm:pt modelId="{916AB250-F53E-40CB-8BF7-415D1883E4AA}" type="parTrans" cxnId="{6922C801-8E1B-46D3-BAFE-BE1F508608FF}">
      <dgm:prSet/>
      <dgm:spPr/>
      <dgm:t>
        <a:bodyPr/>
        <a:lstStyle/>
        <a:p>
          <a:endParaRPr lang="en-US"/>
        </a:p>
      </dgm:t>
    </dgm:pt>
    <dgm:pt modelId="{690EA0A6-C273-4CC5-8EDD-E8077F0A2A50}" type="sibTrans" cxnId="{6922C801-8E1B-46D3-BAFE-BE1F508608FF}">
      <dgm:prSet/>
      <dgm:spPr/>
      <dgm:t>
        <a:bodyPr/>
        <a:lstStyle/>
        <a:p>
          <a:endParaRPr lang="en-US"/>
        </a:p>
      </dgm:t>
    </dgm:pt>
    <dgm:pt modelId="{2706D9E7-F450-47F4-8A67-B749B99470DE}" type="pres">
      <dgm:prSet presAssocID="{60C6760D-7FB1-4826-966F-68D5C624B246}" presName="linear" presStyleCnt="0">
        <dgm:presLayoutVars>
          <dgm:animLvl val="lvl"/>
          <dgm:resizeHandles val="exact"/>
        </dgm:presLayoutVars>
      </dgm:prSet>
      <dgm:spPr/>
    </dgm:pt>
    <dgm:pt modelId="{460E5095-4306-4EE2-A114-4B809562BC3B}" type="pres">
      <dgm:prSet presAssocID="{2809E3AB-B654-4F12-A551-7D63F94F728E}" presName="parentText" presStyleLbl="node1" presStyleIdx="0" presStyleCnt="3">
        <dgm:presLayoutVars>
          <dgm:chMax val="0"/>
          <dgm:bulletEnabled val="1"/>
        </dgm:presLayoutVars>
      </dgm:prSet>
      <dgm:spPr/>
    </dgm:pt>
    <dgm:pt modelId="{23BF8BB4-BE80-40AF-8EBE-C1779ABEF2E9}" type="pres">
      <dgm:prSet presAssocID="{5211BDC7-B9E5-4EAF-B6AC-4A8C9B249D6A}" presName="spacer" presStyleCnt="0"/>
      <dgm:spPr/>
    </dgm:pt>
    <dgm:pt modelId="{0BDEB032-0BAA-42A2-B2C1-A38BAFEFDD8B}" type="pres">
      <dgm:prSet presAssocID="{4EEE0D9B-3D67-4281-99D6-88B6B50049E1}" presName="parentText" presStyleLbl="node1" presStyleIdx="1" presStyleCnt="3">
        <dgm:presLayoutVars>
          <dgm:chMax val="0"/>
          <dgm:bulletEnabled val="1"/>
        </dgm:presLayoutVars>
      </dgm:prSet>
      <dgm:spPr/>
    </dgm:pt>
    <dgm:pt modelId="{02002828-9D6C-4E10-98FE-7ADC45999C0B}" type="pres">
      <dgm:prSet presAssocID="{CDB5788D-AD02-4143-A3D0-D623AD2C48BD}" presName="spacer" presStyleCnt="0"/>
      <dgm:spPr/>
    </dgm:pt>
    <dgm:pt modelId="{304A9033-3A41-48A0-A918-06D1A479E6C5}" type="pres">
      <dgm:prSet presAssocID="{15B562C8-A77A-4300-A7CC-1A0C019F43CB}" presName="parentText" presStyleLbl="node1" presStyleIdx="2" presStyleCnt="3">
        <dgm:presLayoutVars>
          <dgm:chMax val="0"/>
          <dgm:bulletEnabled val="1"/>
        </dgm:presLayoutVars>
      </dgm:prSet>
      <dgm:spPr/>
    </dgm:pt>
  </dgm:ptLst>
  <dgm:cxnLst>
    <dgm:cxn modelId="{6922C801-8E1B-46D3-BAFE-BE1F508608FF}" srcId="{60C6760D-7FB1-4826-966F-68D5C624B246}" destId="{15B562C8-A77A-4300-A7CC-1A0C019F43CB}" srcOrd="2" destOrd="0" parTransId="{916AB250-F53E-40CB-8BF7-415D1883E4AA}" sibTransId="{690EA0A6-C273-4CC5-8EDD-E8077F0A2A50}"/>
    <dgm:cxn modelId="{AE590739-8AB4-48DB-BC81-70F2491D1861}" type="presOf" srcId="{60C6760D-7FB1-4826-966F-68D5C624B246}" destId="{2706D9E7-F450-47F4-8A67-B749B99470DE}" srcOrd="0" destOrd="0" presId="urn:microsoft.com/office/officeart/2005/8/layout/vList2"/>
    <dgm:cxn modelId="{F2FD5A40-394F-48EF-A0C9-804F68943B9D}" type="presOf" srcId="{2809E3AB-B654-4F12-A551-7D63F94F728E}" destId="{460E5095-4306-4EE2-A114-4B809562BC3B}" srcOrd="0" destOrd="0" presId="urn:microsoft.com/office/officeart/2005/8/layout/vList2"/>
    <dgm:cxn modelId="{32E7D293-034B-4B0A-A359-7A06D602303B}" type="presOf" srcId="{4EEE0D9B-3D67-4281-99D6-88B6B50049E1}" destId="{0BDEB032-0BAA-42A2-B2C1-A38BAFEFDD8B}" srcOrd="0" destOrd="0" presId="urn:microsoft.com/office/officeart/2005/8/layout/vList2"/>
    <dgm:cxn modelId="{C518FFBD-2094-4DD2-8BE9-DB8B2EE49317}" srcId="{60C6760D-7FB1-4826-966F-68D5C624B246}" destId="{2809E3AB-B654-4F12-A551-7D63F94F728E}" srcOrd="0" destOrd="0" parTransId="{4B1A28C7-3BE9-4533-9DCD-7C61C7BA6D9E}" sibTransId="{5211BDC7-B9E5-4EAF-B6AC-4A8C9B249D6A}"/>
    <dgm:cxn modelId="{079C85E1-4E13-4760-8CF6-E7B49310265C}" srcId="{60C6760D-7FB1-4826-966F-68D5C624B246}" destId="{4EEE0D9B-3D67-4281-99D6-88B6B50049E1}" srcOrd="1" destOrd="0" parTransId="{6AF07988-C4BF-4F32-ABEF-60CB87C821A8}" sibTransId="{CDB5788D-AD02-4143-A3D0-D623AD2C48BD}"/>
    <dgm:cxn modelId="{B6B29BF5-89C3-4BD1-8647-504F86408E9B}" type="presOf" srcId="{15B562C8-A77A-4300-A7CC-1A0C019F43CB}" destId="{304A9033-3A41-48A0-A918-06D1A479E6C5}" srcOrd="0" destOrd="0" presId="urn:microsoft.com/office/officeart/2005/8/layout/vList2"/>
    <dgm:cxn modelId="{CAD49E51-6C89-4F82-9400-C38A66EC5B82}" type="presParOf" srcId="{2706D9E7-F450-47F4-8A67-B749B99470DE}" destId="{460E5095-4306-4EE2-A114-4B809562BC3B}" srcOrd="0" destOrd="0" presId="urn:microsoft.com/office/officeart/2005/8/layout/vList2"/>
    <dgm:cxn modelId="{BE478712-FC5A-4BD2-A0DC-4276F8C464E4}" type="presParOf" srcId="{2706D9E7-F450-47F4-8A67-B749B99470DE}" destId="{23BF8BB4-BE80-40AF-8EBE-C1779ABEF2E9}" srcOrd="1" destOrd="0" presId="urn:microsoft.com/office/officeart/2005/8/layout/vList2"/>
    <dgm:cxn modelId="{323D7AF2-DEC6-41EA-95BC-73398D77D5DC}" type="presParOf" srcId="{2706D9E7-F450-47F4-8A67-B749B99470DE}" destId="{0BDEB032-0BAA-42A2-B2C1-A38BAFEFDD8B}" srcOrd="2" destOrd="0" presId="urn:microsoft.com/office/officeart/2005/8/layout/vList2"/>
    <dgm:cxn modelId="{37DE6832-4FC1-4C61-8111-1807A939D868}" type="presParOf" srcId="{2706D9E7-F450-47F4-8A67-B749B99470DE}" destId="{02002828-9D6C-4E10-98FE-7ADC45999C0B}" srcOrd="3" destOrd="0" presId="urn:microsoft.com/office/officeart/2005/8/layout/vList2"/>
    <dgm:cxn modelId="{CA582D63-5D16-4C2E-9DC4-03E362C8EA90}" type="presParOf" srcId="{2706D9E7-F450-47F4-8A67-B749B99470DE}" destId="{304A9033-3A41-48A0-A918-06D1A479E6C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D28EC9-C21D-4A95-ACBD-0E79EB0179E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6E49166A-A84E-404C-A775-6DF333DF539E}">
      <dgm:prSet/>
      <dgm:spPr/>
      <dgm:t>
        <a:bodyPr/>
        <a:lstStyle/>
        <a:p>
          <a:r>
            <a:rPr lang="en-US"/>
            <a:t>Make the robot highly water resistant and create proper housing for each component and modify the chassis so that water does not penetrate the robot’s infrastructure</a:t>
          </a:r>
        </a:p>
      </dgm:t>
    </dgm:pt>
    <dgm:pt modelId="{56B9CE2C-0DAF-461A-895B-2005F6EFDE02}" type="parTrans" cxnId="{211D12F2-1701-4B2F-9019-A31A2DDDF377}">
      <dgm:prSet/>
      <dgm:spPr/>
      <dgm:t>
        <a:bodyPr/>
        <a:lstStyle/>
        <a:p>
          <a:endParaRPr lang="en-US"/>
        </a:p>
      </dgm:t>
    </dgm:pt>
    <dgm:pt modelId="{FE848518-C3AE-419B-8467-2091B2C51F85}" type="sibTrans" cxnId="{211D12F2-1701-4B2F-9019-A31A2DDDF377}">
      <dgm:prSet/>
      <dgm:spPr/>
      <dgm:t>
        <a:bodyPr/>
        <a:lstStyle/>
        <a:p>
          <a:endParaRPr lang="en-US"/>
        </a:p>
      </dgm:t>
    </dgm:pt>
    <dgm:pt modelId="{FA789EF4-06AA-4EBF-A13A-CE18EB8CD6AD}">
      <dgm:prSet/>
      <dgm:spPr/>
      <dgm:t>
        <a:bodyPr/>
        <a:lstStyle/>
        <a:p>
          <a:r>
            <a:rPr lang="en-US"/>
            <a:t>Application for the robot would let users monitor the progress of weed removal in their field and document weed location so the user would know where problem areas are located.</a:t>
          </a:r>
        </a:p>
      </dgm:t>
    </dgm:pt>
    <dgm:pt modelId="{563C10EE-8F84-4730-A597-F9E4FDABBEC6}" type="parTrans" cxnId="{63693F0E-F20D-4A37-820D-F5009BCA6B08}">
      <dgm:prSet/>
      <dgm:spPr/>
      <dgm:t>
        <a:bodyPr/>
        <a:lstStyle/>
        <a:p>
          <a:endParaRPr lang="en-US"/>
        </a:p>
      </dgm:t>
    </dgm:pt>
    <dgm:pt modelId="{A2EE4F03-1217-429C-A23D-4DFB17734BA0}" type="sibTrans" cxnId="{63693F0E-F20D-4A37-820D-F5009BCA6B08}">
      <dgm:prSet/>
      <dgm:spPr/>
      <dgm:t>
        <a:bodyPr/>
        <a:lstStyle/>
        <a:p>
          <a:endParaRPr lang="en-US"/>
        </a:p>
      </dgm:t>
    </dgm:pt>
    <dgm:pt modelId="{166D30CA-B7D0-4927-97B9-A4E876A53994}">
      <dgm:prSet/>
      <dgm:spPr/>
      <dgm:t>
        <a:bodyPr/>
        <a:lstStyle/>
        <a:p>
          <a:r>
            <a:rPr lang="en-US"/>
            <a:t>Use Slam Localization to fully automate all of the robot's functionality</a:t>
          </a:r>
        </a:p>
      </dgm:t>
    </dgm:pt>
    <dgm:pt modelId="{E3FB70F2-FF94-4618-8C59-D6311A57A59C}" type="parTrans" cxnId="{EA06387A-7DCF-4A85-929D-458C917B7C95}">
      <dgm:prSet/>
      <dgm:spPr/>
      <dgm:t>
        <a:bodyPr/>
        <a:lstStyle/>
        <a:p>
          <a:endParaRPr lang="en-US"/>
        </a:p>
      </dgm:t>
    </dgm:pt>
    <dgm:pt modelId="{E25535A3-FD62-482B-BECC-69EDA23DA231}" type="sibTrans" cxnId="{EA06387A-7DCF-4A85-929D-458C917B7C95}">
      <dgm:prSet/>
      <dgm:spPr/>
      <dgm:t>
        <a:bodyPr/>
        <a:lstStyle/>
        <a:p>
          <a:endParaRPr lang="en-US"/>
        </a:p>
      </dgm:t>
    </dgm:pt>
    <dgm:pt modelId="{E5626642-8A73-4F20-BFFE-645E57698C2F}" type="pres">
      <dgm:prSet presAssocID="{B9D28EC9-C21D-4A95-ACBD-0E79EB0179E4}" presName="outerComposite" presStyleCnt="0">
        <dgm:presLayoutVars>
          <dgm:chMax val="5"/>
          <dgm:dir/>
          <dgm:resizeHandles val="exact"/>
        </dgm:presLayoutVars>
      </dgm:prSet>
      <dgm:spPr/>
    </dgm:pt>
    <dgm:pt modelId="{5A2FDAFD-F51A-4E9E-9E18-E7CC1FB74118}" type="pres">
      <dgm:prSet presAssocID="{B9D28EC9-C21D-4A95-ACBD-0E79EB0179E4}" presName="dummyMaxCanvas" presStyleCnt="0">
        <dgm:presLayoutVars/>
      </dgm:prSet>
      <dgm:spPr/>
    </dgm:pt>
    <dgm:pt modelId="{DA3D3933-BFCB-4907-B5DD-CC9D350F04F5}" type="pres">
      <dgm:prSet presAssocID="{B9D28EC9-C21D-4A95-ACBD-0E79EB0179E4}" presName="ThreeNodes_1" presStyleLbl="node1" presStyleIdx="0" presStyleCnt="3">
        <dgm:presLayoutVars>
          <dgm:bulletEnabled val="1"/>
        </dgm:presLayoutVars>
      </dgm:prSet>
      <dgm:spPr/>
    </dgm:pt>
    <dgm:pt modelId="{99776058-692D-4966-BF8C-642B4CA4B2CF}" type="pres">
      <dgm:prSet presAssocID="{B9D28EC9-C21D-4A95-ACBD-0E79EB0179E4}" presName="ThreeNodes_2" presStyleLbl="node1" presStyleIdx="1" presStyleCnt="3">
        <dgm:presLayoutVars>
          <dgm:bulletEnabled val="1"/>
        </dgm:presLayoutVars>
      </dgm:prSet>
      <dgm:spPr/>
    </dgm:pt>
    <dgm:pt modelId="{7F82CAC4-EEE5-46C5-B875-EBD73AE2972B}" type="pres">
      <dgm:prSet presAssocID="{B9D28EC9-C21D-4A95-ACBD-0E79EB0179E4}" presName="ThreeNodes_3" presStyleLbl="node1" presStyleIdx="2" presStyleCnt="3">
        <dgm:presLayoutVars>
          <dgm:bulletEnabled val="1"/>
        </dgm:presLayoutVars>
      </dgm:prSet>
      <dgm:spPr/>
    </dgm:pt>
    <dgm:pt modelId="{779068B7-5DC0-441A-B509-E08714637CD5}" type="pres">
      <dgm:prSet presAssocID="{B9D28EC9-C21D-4A95-ACBD-0E79EB0179E4}" presName="ThreeConn_1-2" presStyleLbl="fgAccFollowNode1" presStyleIdx="0" presStyleCnt="2">
        <dgm:presLayoutVars>
          <dgm:bulletEnabled val="1"/>
        </dgm:presLayoutVars>
      </dgm:prSet>
      <dgm:spPr/>
    </dgm:pt>
    <dgm:pt modelId="{202EF627-4F87-4D3C-8DE3-2B620DBCFBCC}" type="pres">
      <dgm:prSet presAssocID="{B9D28EC9-C21D-4A95-ACBD-0E79EB0179E4}" presName="ThreeConn_2-3" presStyleLbl="fgAccFollowNode1" presStyleIdx="1" presStyleCnt="2">
        <dgm:presLayoutVars>
          <dgm:bulletEnabled val="1"/>
        </dgm:presLayoutVars>
      </dgm:prSet>
      <dgm:spPr/>
    </dgm:pt>
    <dgm:pt modelId="{598B1A78-B8A4-44E6-8E37-E7D07A6EE62D}" type="pres">
      <dgm:prSet presAssocID="{B9D28EC9-C21D-4A95-ACBD-0E79EB0179E4}" presName="ThreeNodes_1_text" presStyleLbl="node1" presStyleIdx="2" presStyleCnt="3">
        <dgm:presLayoutVars>
          <dgm:bulletEnabled val="1"/>
        </dgm:presLayoutVars>
      </dgm:prSet>
      <dgm:spPr/>
    </dgm:pt>
    <dgm:pt modelId="{76674998-1CD1-46E3-95DF-82A5ED86108C}" type="pres">
      <dgm:prSet presAssocID="{B9D28EC9-C21D-4A95-ACBD-0E79EB0179E4}" presName="ThreeNodes_2_text" presStyleLbl="node1" presStyleIdx="2" presStyleCnt="3">
        <dgm:presLayoutVars>
          <dgm:bulletEnabled val="1"/>
        </dgm:presLayoutVars>
      </dgm:prSet>
      <dgm:spPr/>
    </dgm:pt>
    <dgm:pt modelId="{F22D607B-74AE-4937-9881-ADADB290CE57}" type="pres">
      <dgm:prSet presAssocID="{B9D28EC9-C21D-4A95-ACBD-0E79EB0179E4}" presName="ThreeNodes_3_text" presStyleLbl="node1" presStyleIdx="2" presStyleCnt="3">
        <dgm:presLayoutVars>
          <dgm:bulletEnabled val="1"/>
        </dgm:presLayoutVars>
      </dgm:prSet>
      <dgm:spPr/>
    </dgm:pt>
  </dgm:ptLst>
  <dgm:cxnLst>
    <dgm:cxn modelId="{63693F0E-F20D-4A37-820D-F5009BCA6B08}" srcId="{B9D28EC9-C21D-4A95-ACBD-0E79EB0179E4}" destId="{FA789EF4-06AA-4EBF-A13A-CE18EB8CD6AD}" srcOrd="1" destOrd="0" parTransId="{563C10EE-8F84-4730-A597-F9E4FDABBEC6}" sibTransId="{A2EE4F03-1217-429C-A23D-4DFB17734BA0}"/>
    <dgm:cxn modelId="{64AB356A-3C59-42BE-9691-E1D352568BEB}" type="presOf" srcId="{166D30CA-B7D0-4927-97B9-A4E876A53994}" destId="{7F82CAC4-EEE5-46C5-B875-EBD73AE2972B}" srcOrd="0" destOrd="0" presId="urn:microsoft.com/office/officeart/2005/8/layout/vProcess5"/>
    <dgm:cxn modelId="{726E4A78-620E-4AA3-A7CB-31752B142CC8}" type="presOf" srcId="{B9D28EC9-C21D-4A95-ACBD-0E79EB0179E4}" destId="{E5626642-8A73-4F20-BFFE-645E57698C2F}" srcOrd="0" destOrd="0" presId="urn:microsoft.com/office/officeart/2005/8/layout/vProcess5"/>
    <dgm:cxn modelId="{FFB67058-BA0C-4521-A700-ACF21764A81E}" type="presOf" srcId="{166D30CA-B7D0-4927-97B9-A4E876A53994}" destId="{F22D607B-74AE-4937-9881-ADADB290CE57}" srcOrd="1" destOrd="0" presId="urn:microsoft.com/office/officeart/2005/8/layout/vProcess5"/>
    <dgm:cxn modelId="{EA06387A-7DCF-4A85-929D-458C917B7C95}" srcId="{B9D28EC9-C21D-4A95-ACBD-0E79EB0179E4}" destId="{166D30CA-B7D0-4927-97B9-A4E876A53994}" srcOrd="2" destOrd="0" parTransId="{E3FB70F2-FF94-4618-8C59-D6311A57A59C}" sibTransId="{E25535A3-FD62-482B-BECC-69EDA23DA231}"/>
    <dgm:cxn modelId="{97075CA0-7663-4DC6-8F10-610F3ED68944}" type="presOf" srcId="{FA789EF4-06AA-4EBF-A13A-CE18EB8CD6AD}" destId="{99776058-692D-4966-BF8C-642B4CA4B2CF}" srcOrd="0" destOrd="0" presId="urn:microsoft.com/office/officeart/2005/8/layout/vProcess5"/>
    <dgm:cxn modelId="{836CF0A0-CF9A-46D8-AE2C-90F70AF24F38}" type="presOf" srcId="{FE848518-C3AE-419B-8467-2091B2C51F85}" destId="{779068B7-5DC0-441A-B509-E08714637CD5}" srcOrd="0" destOrd="0" presId="urn:microsoft.com/office/officeart/2005/8/layout/vProcess5"/>
    <dgm:cxn modelId="{61889FC5-F38B-4E96-AFA3-E6B82162E6C2}" type="presOf" srcId="{6E49166A-A84E-404C-A775-6DF333DF539E}" destId="{DA3D3933-BFCB-4907-B5DD-CC9D350F04F5}" srcOrd="0" destOrd="0" presId="urn:microsoft.com/office/officeart/2005/8/layout/vProcess5"/>
    <dgm:cxn modelId="{211D12F2-1701-4B2F-9019-A31A2DDDF377}" srcId="{B9D28EC9-C21D-4A95-ACBD-0E79EB0179E4}" destId="{6E49166A-A84E-404C-A775-6DF333DF539E}" srcOrd="0" destOrd="0" parTransId="{56B9CE2C-0DAF-461A-895B-2005F6EFDE02}" sibTransId="{FE848518-C3AE-419B-8467-2091B2C51F85}"/>
    <dgm:cxn modelId="{7D7206F3-AF6A-4AD4-803A-377D6A970FFB}" type="presOf" srcId="{6E49166A-A84E-404C-A775-6DF333DF539E}" destId="{598B1A78-B8A4-44E6-8E37-E7D07A6EE62D}" srcOrd="1" destOrd="0" presId="urn:microsoft.com/office/officeart/2005/8/layout/vProcess5"/>
    <dgm:cxn modelId="{D23C33F5-04D2-4946-910F-CC22D88D785E}" type="presOf" srcId="{A2EE4F03-1217-429C-A23D-4DFB17734BA0}" destId="{202EF627-4F87-4D3C-8DE3-2B620DBCFBCC}" srcOrd="0" destOrd="0" presId="urn:microsoft.com/office/officeart/2005/8/layout/vProcess5"/>
    <dgm:cxn modelId="{19D1F0F9-9568-4DCB-B3A4-DE5599DE255D}" type="presOf" srcId="{FA789EF4-06AA-4EBF-A13A-CE18EB8CD6AD}" destId="{76674998-1CD1-46E3-95DF-82A5ED86108C}" srcOrd="1" destOrd="0" presId="urn:microsoft.com/office/officeart/2005/8/layout/vProcess5"/>
    <dgm:cxn modelId="{BC84D6AA-FADC-4D54-91F9-803187C2470D}" type="presParOf" srcId="{E5626642-8A73-4F20-BFFE-645E57698C2F}" destId="{5A2FDAFD-F51A-4E9E-9E18-E7CC1FB74118}" srcOrd="0" destOrd="0" presId="urn:microsoft.com/office/officeart/2005/8/layout/vProcess5"/>
    <dgm:cxn modelId="{3FDB5F52-AE61-43A2-B24C-354571290A1A}" type="presParOf" srcId="{E5626642-8A73-4F20-BFFE-645E57698C2F}" destId="{DA3D3933-BFCB-4907-B5DD-CC9D350F04F5}" srcOrd="1" destOrd="0" presId="urn:microsoft.com/office/officeart/2005/8/layout/vProcess5"/>
    <dgm:cxn modelId="{52FA7E50-88D7-475C-A52E-430A341E2465}" type="presParOf" srcId="{E5626642-8A73-4F20-BFFE-645E57698C2F}" destId="{99776058-692D-4966-BF8C-642B4CA4B2CF}" srcOrd="2" destOrd="0" presId="urn:microsoft.com/office/officeart/2005/8/layout/vProcess5"/>
    <dgm:cxn modelId="{C97A4E4C-31B9-4AF4-81D1-23AD6230BCC6}" type="presParOf" srcId="{E5626642-8A73-4F20-BFFE-645E57698C2F}" destId="{7F82CAC4-EEE5-46C5-B875-EBD73AE2972B}" srcOrd="3" destOrd="0" presId="urn:microsoft.com/office/officeart/2005/8/layout/vProcess5"/>
    <dgm:cxn modelId="{9DDD1A1C-9405-43CF-8F1B-60C1810A1E2B}" type="presParOf" srcId="{E5626642-8A73-4F20-BFFE-645E57698C2F}" destId="{779068B7-5DC0-441A-B509-E08714637CD5}" srcOrd="4" destOrd="0" presId="urn:microsoft.com/office/officeart/2005/8/layout/vProcess5"/>
    <dgm:cxn modelId="{88004D6A-D839-4478-AF15-6E146D9CEA20}" type="presParOf" srcId="{E5626642-8A73-4F20-BFFE-645E57698C2F}" destId="{202EF627-4F87-4D3C-8DE3-2B620DBCFBCC}" srcOrd="5" destOrd="0" presId="urn:microsoft.com/office/officeart/2005/8/layout/vProcess5"/>
    <dgm:cxn modelId="{B00625C2-D716-4293-B396-EE5168F2FC91}" type="presParOf" srcId="{E5626642-8A73-4F20-BFFE-645E57698C2F}" destId="{598B1A78-B8A4-44E6-8E37-E7D07A6EE62D}" srcOrd="6" destOrd="0" presId="urn:microsoft.com/office/officeart/2005/8/layout/vProcess5"/>
    <dgm:cxn modelId="{F6D2F577-AC83-465D-A5BB-11EDA3591340}" type="presParOf" srcId="{E5626642-8A73-4F20-BFFE-645E57698C2F}" destId="{76674998-1CD1-46E3-95DF-82A5ED86108C}" srcOrd="7" destOrd="0" presId="urn:microsoft.com/office/officeart/2005/8/layout/vProcess5"/>
    <dgm:cxn modelId="{FA849FA1-BFB7-417A-BB4E-86D00E2C50BE}" type="presParOf" srcId="{E5626642-8A73-4F20-BFFE-645E57698C2F}" destId="{F22D607B-74AE-4937-9881-ADADB290CE57}"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FAB9E1-12AD-44F9-9E3A-8E5578F3842C}"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FC1DDAD2-24B2-4443-A41A-91383C19675B}">
      <dgm:prSet/>
      <dgm:spPr/>
      <dgm:t>
        <a:bodyPr/>
        <a:lstStyle/>
        <a:p>
          <a:r>
            <a:rPr lang="en-US" b="1"/>
            <a:t>Laser Diodes</a:t>
          </a:r>
        </a:p>
      </dgm:t>
    </dgm:pt>
    <dgm:pt modelId="{470DCC9B-5965-4D82-9C8B-CFF91AE9703F}" type="parTrans" cxnId="{5372E67E-5F19-468C-B8FB-414077403951}">
      <dgm:prSet/>
      <dgm:spPr/>
      <dgm:t>
        <a:bodyPr/>
        <a:lstStyle/>
        <a:p>
          <a:endParaRPr lang="en-US"/>
        </a:p>
      </dgm:t>
    </dgm:pt>
    <dgm:pt modelId="{95E641D6-E82A-46EC-BE77-C5C90AD82EDA}" type="sibTrans" cxnId="{5372E67E-5F19-468C-B8FB-414077403951}">
      <dgm:prSet/>
      <dgm:spPr/>
      <dgm:t>
        <a:bodyPr/>
        <a:lstStyle/>
        <a:p>
          <a:endParaRPr lang="en-US"/>
        </a:p>
      </dgm:t>
    </dgm:pt>
    <dgm:pt modelId="{46D32493-FA29-430F-970C-7F30E8CB02EC}">
      <dgm:prSet/>
      <dgm:spPr/>
      <dgm:t>
        <a:bodyPr/>
        <a:lstStyle/>
        <a:p>
          <a:r>
            <a:rPr lang="en-US"/>
            <a:t>Easy to achieve higher intensities</a:t>
          </a:r>
        </a:p>
      </dgm:t>
    </dgm:pt>
    <dgm:pt modelId="{5818F437-6AF3-46FE-9737-0FA604CF7D56}" type="parTrans" cxnId="{425995BB-BFA7-4B48-95EC-28BD3A2F2FE2}">
      <dgm:prSet/>
      <dgm:spPr/>
      <dgm:t>
        <a:bodyPr/>
        <a:lstStyle/>
        <a:p>
          <a:endParaRPr lang="en-US"/>
        </a:p>
      </dgm:t>
    </dgm:pt>
    <dgm:pt modelId="{5674D49F-E95A-4324-8B04-9580638E5952}" type="sibTrans" cxnId="{425995BB-BFA7-4B48-95EC-28BD3A2F2FE2}">
      <dgm:prSet/>
      <dgm:spPr/>
      <dgm:t>
        <a:bodyPr/>
        <a:lstStyle/>
        <a:p>
          <a:endParaRPr lang="en-US"/>
        </a:p>
      </dgm:t>
    </dgm:pt>
    <dgm:pt modelId="{0E08886B-2737-4E52-9372-919B868ACDF8}">
      <dgm:prSet/>
      <dgm:spPr/>
      <dgm:t>
        <a:bodyPr/>
        <a:lstStyle/>
        <a:p>
          <a:r>
            <a:rPr lang="en-US"/>
            <a:t>Have narrower beam</a:t>
          </a:r>
        </a:p>
      </dgm:t>
    </dgm:pt>
    <dgm:pt modelId="{0950B565-8B62-4C7E-BB04-A057A9741C4A}" type="parTrans" cxnId="{B04DC3BE-9FC4-4166-A8FF-3553EFB1F82B}">
      <dgm:prSet/>
      <dgm:spPr/>
      <dgm:t>
        <a:bodyPr/>
        <a:lstStyle/>
        <a:p>
          <a:endParaRPr lang="en-US"/>
        </a:p>
      </dgm:t>
    </dgm:pt>
    <dgm:pt modelId="{6469A10C-A86E-48BE-A589-D3ED99FC9F39}" type="sibTrans" cxnId="{B04DC3BE-9FC4-4166-A8FF-3553EFB1F82B}">
      <dgm:prSet/>
      <dgm:spPr/>
      <dgm:t>
        <a:bodyPr/>
        <a:lstStyle/>
        <a:p>
          <a:endParaRPr lang="en-US"/>
        </a:p>
      </dgm:t>
    </dgm:pt>
    <dgm:pt modelId="{6CA61778-7D2F-469B-8789-347E559F09EB}" type="pres">
      <dgm:prSet presAssocID="{ACFAB9E1-12AD-44F9-9E3A-8E5578F3842C}" presName="linear" presStyleCnt="0">
        <dgm:presLayoutVars>
          <dgm:dir/>
          <dgm:animLvl val="lvl"/>
          <dgm:resizeHandles val="exact"/>
        </dgm:presLayoutVars>
      </dgm:prSet>
      <dgm:spPr/>
    </dgm:pt>
    <dgm:pt modelId="{E88F75F9-C2F2-460F-AD61-7CC6C39CE690}" type="pres">
      <dgm:prSet presAssocID="{FC1DDAD2-24B2-4443-A41A-91383C19675B}" presName="parentLin" presStyleCnt="0"/>
      <dgm:spPr/>
    </dgm:pt>
    <dgm:pt modelId="{E200596B-FE5D-47D2-B197-1BE276D06E39}" type="pres">
      <dgm:prSet presAssocID="{FC1DDAD2-24B2-4443-A41A-91383C19675B}" presName="parentLeftMargin" presStyleLbl="node1" presStyleIdx="0" presStyleCnt="1"/>
      <dgm:spPr/>
    </dgm:pt>
    <dgm:pt modelId="{252270B2-4255-4F9A-B54A-3B576939C1FC}" type="pres">
      <dgm:prSet presAssocID="{FC1DDAD2-24B2-4443-A41A-91383C19675B}" presName="parentText" presStyleLbl="node1" presStyleIdx="0" presStyleCnt="1">
        <dgm:presLayoutVars>
          <dgm:chMax val="0"/>
          <dgm:bulletEnabled val="1"/>
        </dgm:presLayoutVars>
      </dgm:prSet>
      <dgm:spPr/>
    </dgm:pt>
    <dgm:pt modelId="{167AC8E2-8131-44CB-A3C3-9066EA038A23}" type="pres">
      <dgm:prSet presAssocID="{FC1DDAD2-24B2-4443-A41A-91383C19675B}" presName="negativeSpace" presStyleCnt="0"/>
      <dgm:spPr/>
    </dgm:pt>
    <dgm:pt modelId="{3EBD1856-023A-413E-A55C-CF373696CAFF}" type="pres">
      <dgm:prSet presAssocID="{FC1DDAD2-24B2-4443-A41A-91383C19675B}" presName="childText" presStyleLbl="conFgAcc1" presStyleIdx="0" presStyleCnt="1" custScaleX="89701" custScaleY="80742">
        <dgm:presLayoutVars>
          <dgm:bulletEnabled val="1"/>
        </dgm:presLayoutVars>
      </dgm:prSet>
      <dgm:spPr/>
    </dgm:pt>
  </dgm:ptLst>
  <dgm:cxnLst>
    <dgm:cxn modelId="{C1DE4B35-8747-4840-881D-0E1862705675}" type="presOf" srcId="{ACFAB9E1-12AD-44F9-9E3A-8E5578F3842C}" destId="{6CA61778-7D2F-469B-8789-347E559F09EB}" srcOrd="0" destOrd="0" presId="urn:microsoft.com/office/officeart/2005/8/layout/list1"/>
    <dgm:cxn modelId="{1841F06D-D4F0-40EB-9044-1A2D89407225}" type="presOf" srcId="{FC1DDAD2-24B2-4443-A41A-91383C19675B}" destId="{E200596B-FE5D-47D2-B197-1BE276D06E39}" srcOrd="0" destOrd="0" presId="urn:microsoft.com/office/officeart/2005/8/layout/list1"/>
    <dgm:cxn modelId="{A5F8415A-18C4-4C6A-9B80-534A5B3D2881}" type="presOf" srcId="{46D32493-FA29-430F-970C-7F30E8CB02EC}" destId="{3EBD1856-023A-413E-A55C-CF373696CAFF}" srcOrd="0" destOrd="0" presId="urn:microsoft.com/office/officeart/2005/8/layout/list1"/>
    <dgm:cxn modelId="{5372E67E-5F19-468C-B8FB-414077403951}" srcId="{ACFAB9E1-12AD-44F9-9E3A-8E5578F3842C}" destId="{FC1DDAD2-24B2-4443-A41A-91383C19675B}" srcOrd="0" destOrd="0" parTransId="{470DCC9B-5965-4D82-9C8B-CFF91AE9703F}" sibTransId="{95E641D6-E82A-46EC-BE77-C5C90AD82EDA}"/>
    <dgm:cxn modelId="{425995BB-BFA7-4B48-95EC-28BD3A2F2FE2}" srcId="{FC1DDAD2-24B2-4443-A41A-91383C19675B}" destId="{46D32493-FA29-430F-970C-7F30E8CB02EC}" srcOrd="0" destOrd="0" parTransId="{5818F437-6AF3-46FE-9737-0FA604CF7D56}" sibTransId="{5674D49F-E95A-4324-8B04-9580638E5952}"/>
    <dgm:cxn modelId="{B04DC3BE-9FC4-4166-A8FF-3553EFB1F82B}" srcId="{FC1DDAD2-24B2-4443-A41A-91383C19675B}" destId="{0E08886B-2737-4E52-9372-919B868ACDF8}" srcOrd="1" destOrd="0" parTransId="{0950B565-8B62-4C7E-BB04-A057A9741C4A}" sibTransId="{6469A10C-A86E-48BE-A589-D3ED99FC9F39}"/>
    <dgm:cxn modelId="{2E04E3C9-CC71-4918-835E-7965F1B72FCC}" type="presOf" srcId="{0E08886B-2737-4E52-9372-919B868ACDF8}" destId="{3EBD1856-023A-413E-A55C-CF373696CAFF}" srcOrd="0" destOrd="1" presId="urn:microsoft.com/office/officeart/2005/8/layout/list1"/>
    <dgm:cxn modelId="{DFCA79F5-7C11-43D9-95FB-1E28253E779F}" type="presOf" srcId="{FC1DDAD2-24B2-4443-A41A-91383C19675B}" destId="{252270B2-4255-4F9A-B54A-3B576939C1FC}" srcOrd="1" destOrd="0" presId="urn:microsoft.com/office/officeart/2005/8/layout/list1"/>
    <dgm:cxn modelId="{B6565B82-EE20-4036-BB90-DF03938A1B5F}" type="presParOf" srcId="{6CA61778-7D2F-469B-8789-347E559F09EB}" destId="{E88F75F9-C2F2-460F-AD61-7CC6C39CE690}" srcOrd="0" destOrd="0" presId="urn:microsoft.com/office/officeart/2005/8/layout/list1"/>
    <dgm:cxn modelId="{59D1E379-227C-4EA0-BD5A-2DF23C149649}" type="presParOf" srcId="{E88F75F9-C2F2-460F-AD61-7CC6C39CE690}" destId="{E200596B-FE5D-47D2-B197-1BE276D06E39}" srcOrd="0" destOrd="0" presId="urn:microsoft.com/office/officeart/2005/8/layout/list1"/>
    <dgm:cxn modelId="{789BC0DB-028D-4957-B3FB-5D19A5D0B961}" type="presParOf" srcId="{E88F75F9-C2F2-460F-AD61-7CC6C39CE690}" destId="{252270B2-4255-4F9A-B54A-3B576939C1FC}" srcOrd="1" destOrd="0" presId="urn:microsoft.com/office/officeart/2005/8/layout/list1"/>
    <dgm:cxn modelId="{2B804335-BFD4-43F7-AD3D-671024D63834}" type="presParOf" srcId="{6CA61778-7D2F-469B-8789-347E559F09EB}" destId="{167AC8E2-8131-44CB-A3C3-9066EA038A23}" srcOrd="1" destOrd="0" presId="urn:microsoft.com/office/officeart/2005/8/layout/list1"/>
    <dgm:cxn modelId="{6933F5A8-6FE4-4E23-8C81-96BC96892DC2}" type="presParOf" srcId="{6CA61778-7D2F-469B-8789-347E559F09EB}" destId="{3EBD1856-023A-413E-A55C-CF373696CAF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A7C177-1B6C-479A-992A-638168E31D2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9C764F2A-0ADC-431D-A690-624D8E514E1F}">
      <dgm:prSet/>
      <dgm:spPr/>
      <dgm:t>
        <a:bodyPr/>
        <a:lstStyle/>
        <a:p>
          <a:r>
            <a:rPr lang="en-US" dirty="0"/>
            <a:t>Our Hardware Testing comprised of us testing our various PCBs on breadboards as this was one of the fastest ways to confirm our intended functionality</a:t>
          </a:r>
        </a:p>
      </dgm:t>
    </dgm:pt>
    <dgm:pt modelId="{BC4D0240-D78E-48AA-8BD7-0CE3549760B0}" type="parTrans" cxnId="{54AD736D-60C3-4A1A-A54A-96496F71D552}">
      <dgm:prSet/>
      <dgm:spPr/>
      <dgm:t>
        <a:bodyPr/>
        <a:lstStyle/>
        <a:p>
          <a:endParaRPr lang="en-US"/>
        </a:p>
      </dgm:t>
    </dgm:pt>
    <dgm:pt modelId="{11405309-CC8C-4E16-B10B-D804BBE32EA2}" type="sibTrans" cxnId="{54AD736D-60C3-4A1A-A54A-96496F71D552}">
      <dgm:prSet/>
      <dgm:spPr/>
      <dgm:t>
        <a:bodyPr/>
        <a:lstStyle/>
        <a:p>
          <a:endParaRPr lang="en-US"/>
        </a:p>
      </dgm:t>
    </dgm:pt>
    <dgm:pt modelId="{42D7742B-1EFA-4910-A844-ED8D8CCF7AB4}">
      <dgm:prSet/>
      <dgm:spPr/>
      <dgm:t>
        <a:bodyPr/>
        <a:lstStyle/>
        <a:p>
          <a:r>
            <a:rPr lang="en-US" dirty="0"/>
            <a:t>We used the System On Chip (SOC) microcontrollers in order to properly test our designs, including ESP-32-WROOM</a:t>
          </a:r>
        </a:p>
      </dgm:t>
    </dgm:pt>
    <dgm:pt modelId="{7700C805-B0EB-4B7C-9C0E-3C0B7836982E}" type="parTrans" cxnId="{5DDE6C12-4080-4FBF-9065-277F3D999E9C}">
      <dgm:prSet/>
      <dgm:spPr/>
      <dgm:t>
        <a:bodyPr/>
        <a:lstStyle/>
        <a:p>
          <a:endParaRPr lang="en-US"/>
        </a:p>
      </dgm:t>
    </dgm:pt>
    <dgm:pt modelId="{13DD010A-59AB-4AA5-B8D3-2216907AF290}" type="sibTrans" cxnId="{5DDE6C12-4080-4FBF-9065-277F3D999E9C}">
      <dgm:prSet/>
      <dgm:spPr/>
      <dgm:t>
        <a:bodyPr/>
        <a:lstStyle/>
        <a:p>
          <a:endParaRPr lang="en-US"/>
        </a:p>
      </dgm:t>
    </dgm:pt>
    <dgm:pt modelId="{BFFE6459-4F8B-4148-B774-EBCB7C461AE5}">
      <dgm:prSet/>
      <dgm:spPr/>
      <dgm:t>
        <a:bodyPr/>
        <a:lstStyle/>
        <a:p>
          <a:r>
            <a:rPr lang="en-US" dirty="0"/>
            <a:t>Our Software testing consists of us  program our microcontrollers and motor circuits in order to test their proper functionality using the Arduino IDE</a:t>
          </a:r>
        </a:p>
      </dgm:t>
    </dgm:pt>
    <dgm:pt modelId="{20B04FFB-D160-4A43-BD42-FC7B59E4A52F}" type="parTrans" cxnId="{38097644-7A2A-4113-9703-6EB8C0BBF30A}">
      <dgm:prSet/>
      <dgm:spPr/>
      <dgm:t>
        <a:bodyPr/>
        <a:lstStyle/>
        <a:p>
          <a:endParaRPr lang="en-US"/>
        </a:p>
      </dgm:t>
    </dgm:pt>
    <dgm:pt modelId="{B2EAEBD8-D694-4EAD-9061-EBC5FE409FC7}" type="sibTrans" cxnId="{38097644-7A2A-4113-9703-6EB8C0BBF30A}">
      <dgm:prSet/>
      <dgm:spPr/>
      <dgm:t>
        <a:bodyPr/>
        <a:lstStyle/>
        <a:p>
          <a:endParaRPr lang="en-US"/>
        </a:p>
      </dgm:t>
    </dgm:pt>
    <dgm:pt modelId="{0E2B9070-AC3F-4085-92D3-56A8EA587A8A}" type="pres">
      <dgm:prSet presAssocID="{2BA7C177-1B6C-479A-992A-638168E31D24}" presName="outerComposite" presStyleCnt="0">
        <dgm:presLayoutVars>
          <dgm:chMax val="5"/>
          <dgm:dir/>
          <dgm:resizeHandles val="exact"/>
        </dgm:presLayoutVars>
      </dgm:prSet>
      <dgm:spPr/>
    </dgm:pt>
    <dgm:pt modelId="{73C28128-E2BA-4944-94FF-F366770B6948}" type="pres">
      <dgm:prSet presAssocID="{2BA7C177-1B6C-479A-992A-638168E31D24}" presName="dummyMaxCanvas" presStyleCnt="0">
        <dgm:presLayoutVars/>
      </dgm:prSet>
      <dgm:spPr/>
    </dgm:pt>
    <dgm:pt modelId="{85A04EF4-BFC6-4E0A-BA5F-37BA9233FED1}" type="pres">
      <dgm:prSet presAssocID="{2BA7C177-1B6C-479A-992A-638168E31D24}" presName="ThreeNodes_1" presStyleLbl="node1" presStyleIdx="0" presStyleCnt="3">
        <dgm:presLayoutVars>
          <dgm:bulletEnabled val="1"/>
        </dgm:presLayoutVars>
      </dgm:prSet>
      <dgm:spPr/>
    </dgm:pt>
    <dgm:pt modelId="{A2E70EBD-FD1D-494B-8294-7EB4B02BC57E}" type="pres">
      <dgm:prSet presAssocID="{2BA7C177-1B6C-479A-992A-638168E31D24}" presName="ThreeNodes_2" presStyleLbl="node1" presStyleIdx="1" presStyleCnt="3">
        <dgm:presLayoutVars>
          <dgm:bulletEnabled val="1"/>
        </dgm:presLayoutVars>
      </dgm:prSet>
      <dgm:spPr/>
    </dgm:pt>
    <dgm:pt modelId="{F4AF4572-B8EC-4DDD-88A6-D4A21DC1EFC3}" type="pres">
      <dgm:prSet presAssocID="{2BA7C177-1B6C-479A-992A-638168E31D24}" presName="ThreeNodes_3" presStyleLbl="node1" presStyleIdx="2" presStyleCnt="3">
        <dgm:presLayoutVars>
          <dgm:bulletEnabled val="1"/>
        </dgm:presLayoutVars>
      </dgm:prSet>
      <dgm:spPr/>
    </dgm:pt>
    <dgm:pt modelId="{EEA953FB-BBFE-478B-B031-34B7552459BE}" type="pres">
      <dgm:prSet presAssocID="{2BA7C177-1B6C-479A-992A-638168E31D24}" presName="ThreeConn_1-2" presStyleLbl="fgAccFollowNode1" presStyleIdx="0" presStyleCnt="2">
        <dgm:presLayoutVars>
          <dgm:bulletEnabled val="1"/>
        </dgm:presLayoutVars>
      </dgm:prSet>
      <dgm:spPr/>
    </dgm:pt>
    <dgm:pt modelId="{BC4D8225-4386-400D-8D01-4C187BB09635}" type="pres">
      <dgm:prSet presAssocID="{2BA7C177-1B6C-479A-992A-638168E31D24}" presName="ThreeConn_2-3" presStyleLbl="fgAccFollowNode1" presStyleIdx="1" presStyleCnt="2">
        <dgm:presLayoutVars>
          <dgm:bulletEnabled val="1"/>
        </dgm:presLayoutVars>
      </dgm:prSet>
      <dgm:spPr/>
    </dgm:pt>
    <dgm:pt modelId="{FF999174-78EA-42CE-A9B7-7F8C3ADFEEA5}" type="pres">
      <dgm:prSet presAssocID="{2BA7C177-1B6C-479A-992A-638168E31D24}" presName="ThreeNodes_1_text" presStyleLbl="node1" presStyleIdx="2" presStyleCnt="3">
        <dgm:presLayoutVars>
          <dgm:bulletEnabled val="1"/>
        </dgm:presLayoutVars>
      </dgm:prSet>
      <dgm:spPr/>
    </dgm:pt>
    <dgm:pt modelId="{FE488C96-B7CC-462B-93CA-70C013A3D1E7}" type="pres">
      <dgm:prSet presAssocID="{2BA7C177-1B6C-479A-992A-638168E31D24}" presName="ThreeNodes_2_text" presStyleLbl="node1" presStyleIdx="2" presStyleCnt="3">
        <dgm:presLayoutVars>
          <dgm:bulletEnabled val="1"/>
        </dgm:presLayoutVars>
      </dgm:prSet>
      <dgm:spPr/>
    </dgm:pt>
    <dgm:pt modelId="{8523DC06-22C4-41DE-B09A-D3FEECDDFABF}" type="pres">
      <dgm:prSet presAssocID="{2BA7C177-1B6C-479A-992A-638168E31D24}" presName="ThreeNodes_3_text" presStyleLbl="node1" presStyleIdx="2" presStyleCnt="3">
        <dgm:presLayoutVars>
          <dgm:bulletEnabled val="1"/>
        </dgm:presLayoutVars>
      </dgm:prSet>
      <dgm:spPr/>
    </dgm:pt>
  </dgm:ptLst>
  <dgm:cxnLst>
    <dgm:cxn modelId="{76E90B11-D2AC-4302-865E-C796486D9641}" type="presOf" srcId="{9C764F2A-0ADC-431D-A690-624D8E514E1F}" destId="{85A04EF4-BFC6-4E0A-BA5F-37BA9233FED1}" srcOrd="0" destOrd="0" presId="urn:microsoft.com/office/officeart/2005/8/layout/vProcess5"/>
    <dgm:cxn modelId="{5DDE6C12-4080-4FBF-9065-277F3D999E9C}" srcId="{2BA7C177-1B6C-479A-992A-638168E31D24}" destId="{42D7742B-1EFA-4910-A844-ED8D8CCF7AB4}" srcOrd="1" destOrd="0" parTransId="{7700C805-B0EB-4B7C-9C0E-3C0B7836982E}" sibTransId="{13DD010A-59AB-4AA5-B8D3-2216907AF290}"/>
    <dgm:cxn modelId="{2ABCCE5D-711C-4C0B-BEFA-21CDDE1D0B2B}" type="presOf" srcId="{BFFE6459-4F8B-4148-B774-EBCB7C461AE5}" destId="{8523DC06-22C4-41DE-B09A-D3FEECDDFABF}" srcOrd="1" destOrd="0" presId="urn:microsoft.com/office/officeart/2005/8/layout/vProcess5"/>
    <dgm:cxn modelId="{38097644-7A2A-4113-9703-6EB8C0BBF30A}" srcId="{2BA7C177-1B6C-479A-992A-638168E31D24}" destId="{BFFE6459-4F8B-4148-B774-EBCB7C461AE5}" srcOrd="2" destOrd="0" parTransId="{20B04FFB-D160-4A43-BD42-FC7B59E4A52F}" sibTransId="{B2EAEBD8-D694-4EAD-9061-EBC5FE409FC7}"/>
    <dgm:cxn modelId="{54AD736D-60C3-4A1A-A54A-96496F71D552}" srcId="{2BA7C177-1B6C-479A-992A-638168E31D24}" destId="{9C764F2A-0ADC-431D-A690-624D8E514E1F}" srcOrd="0" destOrd="0" parTransId="{BC4D0240-D78E-48AA-8BD7-0CE3549760B0}" sibTransId="{11405309-CC8C-4E16-B10B-D804BBE32EA2}"/>
    <dgm:cxn modelId="{79EE4052-99B1-4F5A-9E49-83E7EE5B1A96}" type="presOf" srcId="{11405309-CC8C-4E16-B10B-D804BBE32EA2}" destId="{EEA953FB-BBFE-478B-B031-34B7552459BE}" srcOrd="0" destOrd="0" presId="urn:microsoft.com/office/officeart/2005/8/layout/vProcess5"/>
    <dgm:cxn modelId="{37BF0E78-31CA-4F50-9D31-3CD620F7ED36}" type="presOf" srcId="{9C764F2A-0ADC-431D-A690-624D8E514E1F}" destId="{FF999174-78EA-42CE-A9B7-7F8C3ADFEEA5}" srcOrd="1" destOrd="0" presId="urn:microsoft.com/office/officeart/2005/8/layout/vProcess5"/>
    <dgm:cxn modelId="{379B8EAC-B34A-466D-9410-0CB63852E3A2}" type="presOf" srcId="{2BA7C177-1B6C-479A-992A-638168E31D24}" destId="{0E2B9070-AC3F-4085-92D3-56A8EA587A8A}" srcOrd="0" destOrd="0" presId="urn:microsoft.com/office/officeart/2005/8/layout/vProcess5"/>
    <dgm:cxn modelId="{6F116BB5-E041-45D7-B4D5-9981A193BF81}" type="presOf" srcId="{42D7742B-1EFA-4910-A844-ED8D8CCF7AB4}" destId="{A2E70EBD-FD1D-494B-8294-7EB4B02BC57E}" srcOrd="0" destOrd="0" presId="urn:microsoft.com/office/officeart/2005/8/layout/vProcess5"/>
    <dgm:cxn modelId="{D964B3B7-74E4-463C-88B6-EC76883A01C2}" type="presOf" srcId="{13DD010A-59AB-4AA5-B8D3-2216907AF290}" destId="{BC4D8225-4386-400D-8D01-4C187BB09635}" srcOrd="0" destOrd="0" presId="urn:microsoft.com/office/officeart/2005/8/layout/vProcess5"/>
    <dgm:cxn modelId="{7EE513D1-8120-4418-BCDC-40A5BF9A6180}" type="presOf" srcId="{BFFE6459-4F8B-4148-B774-EBCB7C461AE5}" destId="{F4AF4572-B8EC-4DDD-88A6-D4A21DC1EFC3}" srcOrd="0" destOrd="0" presId="urn:microsoft.com/office/officeart/2005/8/layout/vProcess5"/>
    <dgm:cxn modelId="{868991D5-CEAF-492F-AF45-8B6CFC6D7846}" type="presOf" srcId="{42D7742B-1EFA-4910-A844-ED8D8CCF7AB4}" destId="{FE488C96-B7CC-462B-93CA-70C013A3D1E7}" srcOrd="1" destOrd="0" presId="urn:microsoft.com/office/officeart/2005/8/layout/vProcess5"/>
    <dgm:cxn modelId="{1DA062DA-5151-4C53-999B-D45A6F55D027}" type="presParOf" srcId="{0E2B9070-AC3F-4085-92D3-56A8EA587A8A}" destId="{73C28128-E2BA-4944-94FF-F366770B6948}" srcOrd="0" destOrd="0" presId="urn:microsoft.com/office/officeart/2005/8/layout/vProcess5"/>
    <dgm:cxn modelId="{300A9165-46FF-4DEE-A5CA-DB47F9CD7E3F}" type="presParOf" srcId="{0E2B9070-AC3F-4085-92D3-56A8EA587A8A}" destId="{85A04EF4-BFC6-4E0A-BA5F-37BA9233FED1}" srcOrd="1" destOrd="0" presId="urn:microsoft.com/office/officeart/2005/8/layout/vProcess5"/>
    <dgm:cxn modelId="{59CC2AC7-77A3-4447-9599-CAD545948EE4}" type="presParOf" srcId="{0E2B9070-AC3F-4085-92D3-56A8EA587A8A}" destId="{A2E70EBD-FD1D-494B-8294-7EB4B02BC57E}" srcOrd="2" destOrd="0" presId="urn:microsoft.com/office/officeart/2005/8/layout/vProcess5"/>
    <dgm:cxn modelId="{5FB6046F-E6C1-4E78-AC71-5227255A4B7F}" type="presParOf" srcId="{0E2B9070-AC3F-4085-92D3-56A8EA587A8A}" destId="{F4AF4572-B8EC-4DDD-88A6-D4A21DC1EFC3}" srcOrd="3" destOrd="0" presId="urn:microsoft.com/office/officeart/2005/8/layout/vProcess5"/>
    <dgm:cxn modelId="{CAC72CC0-3817-4B44-A29E-18E85D6FA132}" type="presParOf" srcId="{0E2B9070-AC3F-4085-92D3-56A8EA587A8A}" destId="{EEA953FB-BBFE-478B-B031-34B7552459BE}" srcOrd="4" destOrd="0" presId="urn:microsoft.com/office/officeart/2005/8/layout/vProcess5"/>
    <dgm:cxn modelId="{7E19D027-7A23-47E9-B2E6-C20F1CCC86A3}" type="presParOf" srcId="{0E2B9070-AC3F-4085-92D3-56A8EA587A8A}" destId="{BC4D8225-4386-400D-8D01-4C187BB09635}" srcOrd="5" destOrd="0" presId="urn:microsoft.com/office/officeart/2005/8/layout/vProcess5"/>
    <dgm:cxn modelId="{4180C13A-2CCF-4E56-AB61-FDAB75198003}" type="presParOf" srcId="{0E2B9070-AC3F-4085-92D3-56A8EA587A8A}" destId="{FF999174-78EA-42CE-A9B7-7F8C3ADFEEA5}" srcOrd="6" destOrd="0" presId="urn:microsoft.com/office/officeart/2005/8/layout/vProcess5"/>
    <dgm:cxn modelId="{DD6CABD7-5FB4-4FDC-948D-287117F49B42}" type="presParOf" srcId="{0E2B9070-AC3F-4085-92D3-56A8EA587A8A}" destId="{FE488C96-B7CC-462B-93CA-70C013A3D1E7}" srcOrd="7" destOrd="0" presId="urn:microsoft.com/office/officeart/2005/8/layout/vProcess5"/>
    <dgm:cxn modelId="{ABB41F4B-B1AB-4098-8CAD-2F8B5F86C309}" type="presParOf" srcId="{0E2B9070-AC3F-4085-92D3-56A8EA587A8A}" destId="{8523DC06-22C4-41DE-B09A-D3FEECDDFABF}"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578AF-6CFD-4B3E-B3CA-0DF9395AEBD5}">
      <dsp:nvSpPr>
        <dsp:cNvPr id="0" name=""/>
        <dsp:cNvSpPr/>
      </dsp:nvSpPr>
      <dsp:spPr>
        <a:xfrm>
          <a:off x="288412" y="416502"/>
          <a:ext cx="901775" cy="901775"/>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184DC-66CA-48A1-AFA6-1BC53DF9F882}">
      <dsp:nvSpPr>
        <dsp:cNvPr id="0" name=""/>
        <dsp:cNvSpPr/>
      </dsp:nvSpPr>
      <dsp:spPr>
        <a:xfrm>
          <a:off x="480594" y="608683"/>
          <a:ext cx="517412" cy="517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25963B-B116-42A6-918D-7D2E5FC07345}">
      <dsp:nvSpPr>
        <dsp:cNvPr id="0" name=""/>
        <dsp:cNvSpPr/>
      </dsp:nvSpPr>
      <dsp:spPr>
        <a:xfrm>
          <a:off x="139" y="1599158"/>
          <a:ext cx="1478320" cy="720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a:t>Use more cost-effective materials and components</a:t>
          </a:r>
          <a:endParaRPr lang="en-US" sz="1100" kern="1200"/>
        </a:p>
      </dsp:txBody>
      <dsp:txXfrm>
        <a:off x="139" y="1599158"/>
        <a:ext cx="1478320" cy="720681"/>
      </dsp:txXfrm>
    </dsp:sp>
    <dsp:sp modelId="{7C4F2384-C8DB-4F67-B126-37B435E2F1EB}">
      <dsp:nvSpPr>
        <dsp:cNvPr id="0" name=""/>
        <dsp:cNvSpPr/>
      </dsp:nvSpPr>
      <dsp:spPr>
        <a:xfrm>
          <a:off x="2025438" y="416502"/>
          <a:ext cx="901775" cy="901775"/>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575C37-C6A7-42D9-954D-BE2408CD8510}">
      <dsp:nvSpPr>
        <dsp:cNvPr id="0" name=""/>
        <dsp:cNvSpPr/>
      </dsp:nvSpPr>
      <dsp:spPr>
        <a:xfrm>
          <a:off x="2217620" y="608683"/>
          <a:ext cx="517412" cy="517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97052-DE93-4C4D-A5F2-82E241DCB37A}">
      <dsp:nvSpPr>
        <dsp:cNvPr id="0" name=""/>
        <dsp:cNvSpPr/>
      </dsp:nvSpPr>
      <dsp:spPr>
        <a:xfrm>
          <a:off x="1737166" y="1599158"/>
          <a:ext cx="1478320" cy="720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a:t>Develop an echo-friendly method : evaporating the weeds (avoiding burning or spraying)</a:t>
          </a:r>
        </a:p>
      </dsp:txBody>
      <dsp:txXfrm>
        <a:off x="1737166" y="1599158"/>
        <a:ext cx="1478320" cy="720681"/>
      </dsp:txXfrm>
    </dsp:sp>
    <dsp:sp modelId="{B99E412F-CB49-4FFB-8489-4E413D43172D}">
      <dsp:nvSpPr>
        <dsp:cNvPr id="0" name=""/>
        <dsp:cNvSpPr/>
      </dsp:nvSpPr>
      <dsp:spPr>
        <a:xfrm>
          <a:off x="3762465" y="416502"/>
          <a:ext cx="901775" cy="901775"/>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9094E-A027-41CF-ACF9-E9D7C36C14B2}">
      <dsp:nvSpPr>
        <dsp:cNvPr id="0" name=""/>
        <dsp:cNvSpPr/>
      </dsp:nvSpPr>
      <dsp:spPr>
        <a:xfrm>
          <a:off x="3954646" y="608683"/>
          <a:ext cx="517412" cy="517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175E0-077D-4490-B230-42A2ECB97FBD}">
      <dsp:nvSpPr>
        <dsp:cNvPr id="0" name=""/>
        <dsp:cNvSpPr/>
      </dsp:nvSpPr>
      <dsp:spPr>
        <a:xfrm>
          <a:off x="3474192" y="1599158"/>
          <a:ext cx="1478320" cy="720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a:t>Mobile app integration for remote monitoring and control</a:t>
          </a:r>
          <a:endParaRPr lang="en-US" sz="1100" kern="1200"/>
        </a:p>
      </dsp:txBody>
      <dsp:txXfrm>
        <a:off x="3474192" y="1599158"/>
        <a:ext cx="1478320" cy="720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54B51-5F8C-46EA-8725-5D7413B6E48A}">
      <dsp:nvSpPr>
        <dsp:cNvPr id="0" name=""/>
        <dsp:cNvSpPr/>
      </dsp:nvSpPr>
      <dsp:spPr>
        <a:xfrm>
          <a:off x="0" y="1915"/>
          <a:ext cx="44296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25661B-CE23-4D1C-9CD5-6724AE9F3C84}">
      <dsp:nvSpPr>
        <dsp:cNvPr id="0" name=""/>
        <dsp:cNvSpPr/>
      </dsp:nvSpPr>
      <dsp:spPr>
        <a:xfrm>
          <a:off x="0" y="1915"/>
          <a:ext cx="4429635" cy="1306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main objective of our project was to build a robot capable of navigating a field or farmland. </a:t>
          </a:r>
        </a:p>
      </dsp:txBody>
      <dsp:txXfrm>
        <a:off x="0" y="1915"/>
        <a:ext cx="4429635" cy="1306402"/>
      </dsp:txXfrm>
    </dsp:sp>
    <dsp:sp modelId="{AE19E0F4-B009-45CB-86B2-986B8A66A179}">
      <dsp:nvSpPr>
        <dsp:cNvPr id="0" name=""/>
        <dsp:cNvSpPr/>
      </dsp:nvSpPr>
      <dsp:spPr>
        <a:xfrm>
          <a:off x="0" y="1308317"/>
          <a:ext cx="4429635" cy="0"/>
        </a:xfrm>
        <a:prstGeom prst="line">
          <a:avLst/>
        </a:prstGeom>
        <a:solidFill>
          <a:schemeClr val="accent2">
            <a:hueOff val="-441348"/>
            <a:satOff val="2109"/>
            <a:lumOff val="2941"/>
            <a:alphaOff val="0"/>
          </a:schemeClr>
        </a:solidFill>
        <a:ln w="12700" cap="flat" cmpd="sng" algn="ctr">
          <a:solidFill>
            <a:schemeClr val="accent2">
              <a:hueOff val="-441348"/>
              <a:satOff val="2109"/>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6B42B-083A-47DB-893A-3252261C10B4}">
      <dsp:nvSpPr>
        <dsp:cNvPr id="0" name=""/>
        <dsp:cNvSpPr/>
      </dsp:nvSpPr>
      <dsp:spPr>
        <a:xfrm>
          <a:off x="0" y="1308317"/>
          <a:ext cx="4429635" cy="1306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Then the robot uses a guided laser system to remove unwanted weeds. </a:t>
          </a:r>
        </a:p>
      </dsp:txBody>
      <dsp:txXfrm>
        <a:off x="0" y="1308317"/>
        <a:ext cx="4429635" cy="1306402"/>
      </dsp:txXfrm>
    </dsp:sp>
    <dsp:sp modelId="{76A53D8A-D961-4116-8B04-7DDED4F7399F}">
      <dsp:nvSpPr>
        <dsp:cNvPr id="0" name=""/>
        <dsp:cNvSpPr/>
      </dsp:nvSpPr>
      <dsp:spPr>
        <a:xfrm>
          <a:off x="0" y="2614720"/>
          <a:ext cx="4429635" cy="0"/>
        </a:xfrm>
        <a:prstGeom prst="line">
          <a:avLst/>
        </a:prstGeom>
        <a:solidFill>
          <a:schemeClr val="accent2">
            <a:hueOff val="-882696"/>
            <a:satOff val="4218"/>
            <a:lumOff val="5883"/>
            <a:alphaOff val="0"/>
          </a:schemeClr>
        </a:solidFill>
        <a:ln w="12700" cap="flat" cmpd="sng" algn="ctr">
          <a:solidFill>
            <a:schemeClr val="accent2">
              <a:hueOff val="-882696"/>
              <a:satOff val="4218"/>
              <a:lumOff val="5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C6029C-3348-4A53-8A8D-EC39089C6060}">
      <dsp:nvSpPr>
        <dsp:cNvPr id="0" name=""/>
        <dsp:cNvSpPr/>
      </dsp:nvSpPr>
      <dsp:spPr>
        <a:xfrm>
          <a:off x="0" y="2614720"/>
          <a:ext cx="4429635" cy="1306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Providing farmers with a more environmentally friendly weed control method </a:t>
          </a:r>
        </a:p>
      </dsp:txBody>
      <dsp:txXfrm>
        <a:off x="0" y="2614720"/>
        <a:ext cx="4429635" cy="1306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B02C7-19BA-4ADE-8546-50E9D8C58FC6}">
      <dsp:nvSpPr>
        <dsp:cNvPr id="0" name=""/>
        <dsp:cNvSpPr/>
      </dsp:nvSpPr>
      <dsp:spPr>
        <a:xfrm>
          <a:off x="0" y="1205"/>
          <a:ext cx="4085439" cy="0"/>
        </a:xfrm>
        <a:prstGeom prst="lin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EFDD585F-0650-4557-86BC-A9CF4AA75F20}">
      <dsp:nvSpPr>
        <dsp:cNvPr id="0" name=""/>
        <dsp:cNvSpPr/>
      </dsp:nvSpPr>
      <dsp:spPr>
        <a:xfrm>
          <a:off x="0" y="1205"/>
          <a:ext cx="4085439" cy="82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Robot should be able to use the solar panels to charge its own batteries while out and operating.</a:t>
          </a:r>
        </a:p>
      </dsp:txBody>
      <dsp:txXfrm>
        <a:off x="0" y="1205"/>
        <a:ext cx="4085439" cy="822156"/>
      </dsp:txXfrm>
    </dsp:sp>
    <dsp:sp modelId="{420794F8-6994-49C5-8F8C-7AF1DA1F9BBF}">
      <dsp:nvSpPr>
        <dsp:cNvPr id="0" name=""/>
        <dsp:cNvSpPr/>
      </dsp:nvSpPr>
      <dsp:spPr>
        <a:xfrm>
          <a:off x="0" y="823361"/>
          <a:ext cx="4085439" cy="0"/>
        </a:xfrm>
        <a:prstGeom prst="lin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C15C255C-1E4D-49EF-8D38-7AC30A5AD1F2}">
      <dsp:nvSpPr>
        <dsp:cNvPr id="0" name=""/>
        <dsp:cNvSpPr/>
      </dsp:nvSpPr>
      <dsp:spPr>
        <a:xfrm>
          <a:off x="0" y="823361"/>
          <a:ext cx="4085439" cy="82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Robot should be capable of basic autonomous navigation without getting stuck or lost.</a:t>
          </a:r>
        </a:p>
      </dsp:txBody>
      <dsp:txXfrm>
        <a:off x="0" y="823361"/>
        <a:ext cx="4085439" cy="822156"/>
      </dsp:txXfrm>
    </dsp:sp>
    <dsp:sp modelId="{5ACF671A-DA08-45B8-A700-FC8EFCD776F5}">
      <dsp:nvSpPr>
        <dsp:cNvPr id="0" name=""/>
        <dsp:cNvSpPr/>
      </dsp:nvSpPr>
      <dsp:spPr>
        <a:xfrm>
          <a:off x="0" y="1645518"/>
          <a:ext cx="4085439" cy="0"/>
        </a:xfrm>
        <a:prstGeom prst="lin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B1251FC4-5B6C-4DCB-AAA6-C8BBE85C1C7B}">
      <dsp:nvSpPr>
        <dsp:cNvPr id="0" name=""/>
        <dsp:cNvSpPr/>
      </dsp:nvSpPr>
      <dsp:spPr>
        <a:xfrm>
          <a:off x="0" y="1645518"/>
          <a:ext cx="4085439" cy="82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Create a simple application to keep track of weed data as well as other important trackers.</a:t>
          </a:r>
        </a:p>
      </dsp:txBody>
      <dsp:txXfrm>
        <a:off x="0" y="1645518"/>
        <a:ext cx="4085439" cy="8221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E5095-4306-4EE2-A114-4B809562BC3B}">
      <dsp:nvSpPr>
        <dsp:cNvPr id="0" name=""/>
        <dsp:cNvSpPr/>
      </dsp:nvSpPr>
      <dsp:spPr>
        <a:xfrm>
          <a:off x="0" y="29441"/>
          <a:ext cx="3608112" cy="930712"/>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Times New Roman"/>
              <a:cs typeface="Times New Roman"/>
            </a:rPr>
            <a:t>Add a sufficient cooling system for all the electronics on board.</a:t>
          </a:r>
        </a:p>
      </dsp:txBody>
      <dsp:txXfrm>
        <a:off x="45434" y="74875"/>
        <a:ext cx="3517244" cy="839844"/>
      </dsp:txXfrm>
    </dsp:sp>
    <dsp:sp modelId="{0BDEB032-0BAA-42A2-B2C1-A38BAFEFDD8B}">
      <dsp:nvSpPr>
        <dsp:cNvPr id="0" name=""/>
        <dsp:cNvSpPr/>
      </dsp:nvSpPr>
      <dsp:spPr>
        <a:xfrm>
          <a:off x="0" y="1009113"/>
          <a:ext cx="3608112" cy="930712"/>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Times New Roman"/>
              <a:cs typeface="Times New Roman"/>
            </a:rPr>
            <a:t>Create a 3D actively updated  map model of the where the robot is along with its surroundings</a:t>
          </a:r>
          <a:endParaRPr lang="en-US" sz="1700" kern="1200"/>
        </a:p>
      </dsp:txBody>
      <dsp:txXfrm>
        <a:off x="45434" y="1054547"/>
        <a:ext cx="3517244" cy="839844"/>
      </dsp:txXfrm>
    </dsp:sp>
    <dsp:sp modelId="{304A9033-3A41-48A0-A918-06D1A479E6C5}">
      <dsp:nvSpPr>
        <dsp:cNvPr id="0" name=""/>
        <dsp:cNvSpPr/>
      </dsp:nvSpPr>
      <dsp:spPr>
        <a:xfrm>
          <a:off x="0" y="1988786"/>
          <a:ext cx="3608112" cy="930712"/>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Century Gothic" panose="020B0502020202020204"/>
            </a:rPr>
            <a:t>Using SLAM localization for improved route planning, and greater adaptibility</a:t>
          </a:r>
          <a:endParaRPr lang="en-US" sz="1700" kern="1200"/>
        </a:p>
      </dsp:txBody>
      <dsp:txXfrm>
        <a:off x="45434" y="2034220"/>
        <a:ext cx="3517244" cy="839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3933-BFCB-4907-B5DD-CC9D350F04F5}">
      <dsp:nvSpPr>
        <dsp:cNvPr id="0" name=""/>
        <dsp:cNvSpPr/>
      </dsp:nvSpPr>
      <dsp:spPr>
        <a:xfrm>
          <a:off x="0" y="0"/>
          <a:ext cx="4273434" cy="8209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Make the robot highly water resistant and create proper housing for each component and modify the chassis so that water does not penetrate the robot’s infrastructure</a:t>
          </a:r>
        </a:p>
      </dsp:txBody>
      <dsp:txXfrm>
        <a:off x="24043" y="24043"/>
        <a:ext cx="3387617" cy="772816"/>
      </dsp:txXfrm>
    </dsp:sp>
    <dsp:sp modelId="{99776058-692D-4966-BF8C-642B4CA4B2CF}">
      <dsp:nvSpPr>
        <dsp:cNvPr id="0" name=""/>
        <dsp:cNvSpPr/>
      </dsp:nvSpPr>
      <dsp:spPr>
        <a:xfrm>
          <a:off x="377067" y="957719"/>
          <a:ext cx="4273434" cy="8209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Application for the robot would let users monitor the progress of weed removal in their field and document weed location so the user would know where problem areas are located.</a:t>
          </a:r>
        </a:p>
      </dsp:txBody>
      <dsp:txXfrm>
        <a:off x="401110" y="981762"/>
        <a:ext cx="3314694" cy="772816"/>
      </dsp:txXfrm>
    </dsp:sp>
    <dsp:sp modelId="{7F82CAC4-EEE5-46C5-B875-EBD73AE2972B}">
      <dsp:nvSpPr>
        <dsp:cNvPr id="0" name=""/>
        <dsp:cNvSpPr/>
      </dsp:nvSpPr>
      <dsp:spPr>
        <a:xfrm>
          <a:off x="754135" y="1915439"/>
          <a:ext cx="4273434" cy="8209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Use Slam Localization to fully automate all of the robot's functionality</a:t>
          </a:r>
        </a:p>
      </dsp:txBody>
      <dsp:txXfrm>
        <a:off x="778178" y="1939482"/>
        <a:ext cx="3314694" cy="772816"/>
      </dsp:txXfrm>
    </dsp:sp>
    <dsp:sp modelId="{779068B7-5DC0-441A-B509-E08714637CD5}">
      <dsp:nvSpPr>
        <dsp:cNvPr id="0" name=""/>
        <dsp:cNvSpPr/>
      </dsp:nvSpPr>
      <dsp:spPr>
        <a:xfrm>
          <a:off x="3739847" y="622517"/>
          <a:ext cx="533586" cy="53358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859904" y="622517"/>
        <a:ext cx="293472" cy="401523"/>
      </dsp:txXfrm>
    </dsp:sp>
    <dsp:sp modelId="{202EF627-4F87-4D3C-8DE3-2B620DBCFBCC}">
      <dsp:nvSpPr>
        <dsp:cNvPr id="0" name=""/>
        <dsp:cNvSpPr/>
      </dsp:nvSpPr>
      <dsp:spPr>
        <a:xfrm>
          <a:off x="4116915" y="1574764"/>
          <a:ext cx="533586" cy="53358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236972" y="1574764"/>
        <a:ext cx="293472" cy="4015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D1856-023A-413E-A55C-CF373696CAFF}">
      <dsp:nvSpPr>
        <dsp:cNvPr id="0" name=""/>
        <dsp:cNvSpPr/>
      </dsp:nvSpPr>
      <dsp:spPr>
        <a:xfrm>
          <a:off x="0" y="285885"/>
          <a:ext cx="6232282" cy="869833"/>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539230" tIns="291592" rIns="53923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Easy to achieve higher intensities</a:t>
          </a:r>
        </a:p>
        <a:p>
          <a:pPr marL="114300" lvl="1" indent="-114300" algn="l" defTabSz="622300">
            <a:lnSpc>
              <a:spcPct val="90000"/>
            </a:lnSpc>
            <a:spcBef>
              <a:spcPct val="0"/>
            </a:spcBef>
            <a:spcAft>
              <a:spcPct val="15000"/>
            </a:spcAft>
            <a:buChar char="•"/>
          </a:pPr>
          <a:r>
            <a:rPr lang="en-US" sz="1400" kern="1200"/>
            <a:t>Have narrower beam</a:t>
          </a:r>
        </a:p>
      </dsp:txBody>
      <dsp:txXfrm>
        <a:off x="0" y="285885"/>
        <a:ext cx="6232282" cy="869833"/>
      </dsp:txXfrm>
    </dsp:sp>
    <dsp:sp modelId="{252270B2-4255-4F9A-B54A-3B576939C1FC}">
      <dsp:nvSpPr>
        <dsp:cNvPr id="0" name=""/>
        <dsp:cNvSpPr/>
      </dsp:nvSpPr>
      <dsp:spPr>
        <a:xfrm>
          <a:off x="347392" y="20205"/>
          <a:ext cx="4863488" cy="53136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83828" tIns="0" rIns="183828" bIns="0" numCol="1" spcCol="1270" anchor="ctr" anchorCtr="0">
          <a:noAutofit/>
        </a:bodyPr>
        <a:lstStyle/>
        <a:p>
          <a:pPr marL="0" lvl="0" indent="0" algn="l" defTabSz="622300">
            <a:lnSpc>
              <a:spcPct val="90000"/>
            </a:lnSpc>
            <a:spcBef>
              <a:spcPct val="0"/>
            </a:spcBef>
            <a:spcAft>
              <a:spcPct val="35000"/>
            </a:spcAft>
            <a:buNone/>
          </a:pPr>
          <a:r>
            <a:rPr lang="en-US" sz="1400" b="1" kern="1200"/>
            <a:t>Laser Diodes</a:t>
          </a:r>
        </a:p>
      </dsp:txBody>
      <dsp:txXfrm>
        <a:off x="373331" y="46144"/>
        <a:ext cx="4811610"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04EF4-BFC6-4E0A-BA5F-37BA9233FED1}">
      <dsp:nvSpPr>
        <dsp:cNvPr id="0" name=""/>
        <dsp:cNvSpPr/>
      </dsp:nvSpPr>
      <dsp:spPr>
        <a:xfrm>
          <a:off x="0" y="0"/>
          <a:ext cx="3419397" cy="901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Our Hardware Testing comprised of us testing our various PCBs on breadboards as this was one of the fastest ways to confirm our intended functionality</a:t>
          </a:r>
        </a:p>
      </dsp:txBody>
      <dsp:txXfrm>
        <a:off x="26406" y="26406"/>
        <a:ext cx="2446525" cy="848765"/>
      </dsp:txXfrm>
    </dsp:sp>
    <dsp:sp modelId="{A2E70EBD-FD1D-494B-8294-7EB4B02BC57E}">
      <dsp:nvSpPr>
        <dsp:cNvPr id="0" name=""/>
        <dsp:cNvSpPr/>
      </dsp:nvSpPr>
      <dsp:spPr>
        <a:xfrm>
          <a:off x="301711" y="1051840"/>
          <a:ext cx="3419397" cy="901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We used the System On Chip (SOC) microcontrollers in order to properly test our designs, including ESP-32-WROOM</a:t>
          </a:r>
        </a:p>
      </dsp:txBody>
      <dsp:txXfrm>
        <a:off x="328117" y="1078246"/>
        <a:ext cx="2478848" cy="848765"/>
      </dsp:txXfrm>
    </dsp:sp>
    <dsp:sp modelId="{F4AF4572-B8EC-4DDD-88A6-D4A21DC1EFC3}">
      <dsp:nvSpPr>
        <dsp:cNvPr id="0" name=""/>
        <dsp:cNvSpPr/>
      </dsp:nvSpPr>
      <dsp:spPr>
        <a:xfrm>
          <a:off x="603423" y="2103681"/>
          <a:ext cx="3419397" cy="9015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Our Software testing consists of us  program our microcontrollers and motor circuits in order to test their proper functionality using the Arduino IDE</a:t>
          </a:r>
        </a:p>
      </dsp:txBody>
      <dsp:txXfrm>
        <a:off x="629829" y="2130087"/>
        <a:ext cx="2478848" cy="848765"/>
      </dsp:txXfrm>
    </dsp:sp>
    <dsp:sp modelId="{EEA953FB-BBFE-478B-B031-34B7552459BE}">
      <dsp:nvSpPr>
        <dsp:cNvPr id="0" name=""/>
        <dsp:cNvSpPr/>
      </dsp:nvSpPr>
      <dsp:spPr>
        <a:xfrm>
          <a:off x="2833372" y="683696"/>
          <a:ext cx="586025" cy="58602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965228" y="683696"/>
        <a:ext cx="322313" cy="440984"/>
      </dsp:txXfrm>
    </dsp:sp>
    <dsp:sp modelId="{BC4D8225-4386-400D-8D01-4C187BB09635}">
      <dsp:nvSpPr>
        <dsp:cNvPr id="0" name=""/>
        <dsp:cNvSpPr/>
      </dsp:nvSpPr>
      <dsp:spPr>
        <a:xfrm>
          <a:off x="3135083" y="1729526"/>
          <a:ext cx="586025" cy="58602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266939" y="1729526"/>
        <a:ext cx="322313" cy="44098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24797d134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24797d13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24797d134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24797d13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18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24797d134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24797d13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55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24797d134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24797d13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70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24797d134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24797d13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32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4797d134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4797d134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882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472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4797d134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4797d134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216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4797d134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4797d134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380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4797d134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4797d134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2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4797d1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4797d1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4797d134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4797d134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029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24797d134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24797d134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4797d134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4797d134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4797d134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4797d134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068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534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138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4797d134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4797d134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981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588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10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4797d1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4797d1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84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840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4797d13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4797d13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587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24797d134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24797d134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4338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4797d134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24797d134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manufacturer</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4797d134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24797d134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manufacturer</a:t>
            </a:r>
            <a:endParaRPr dirty="0"/>
          </a:p>
        </p:txBody>
      </p:sp>
    </p:spTree>
    <p:extLst>
      <p:ext uri="{BB962C8B-B14F-4D97-AF65-F5344CB8AC3E}">
        <p14:creationId xmlns:p14="http://schemas.microsoft.com/office/powerpoint/2010/main" val="3350865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4797d134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24797d134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128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24797d134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24797d134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4797d134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4797d134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99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4797d134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4797d134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79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4797d134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4797d134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22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4797d134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4797d134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67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24797d134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24797d134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24797d134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24797d134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843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9144000" cy="51435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085851" y="1058711"/>
            <a:ext cx="6972300" cy="3026078"/>
          </a:xfrm>
          <a:prstGeom prst="rect">
            <a:avLst/>
          </a:prstGeom>
          <a:solidFill>
            <a:schemeClr val="bg2"/>
          </a:solidFill>
          <a:ln w="9525" cap="sq" cmpd="sng" algn="ctr">
            <a:noFill/>
            <a:prstDash val="solid"/>
            <a:miter lim="800000"/>
          </a:ln>
          <a:effectLst/>
        </p:spPr>
      </p:sp>
      <p:sp>
        <p:nvSpPr>
          <p:cNvPr id="15" name="Rectangle 14"/>
          <p:cNvSpPr/>
          <p:nvPr/>
        </p:nvSpPr>
        <p:spPr>
          <a:xfrm>
            <a:off x="3851910" y="950798"/>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950798"/>
            <a:ext cx="1268730" cy="483971"/>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1568447"/>
            <a:ext cx="6801440" cy="1943100"/>
          </a:xfrm>
        </p:spPr>
        <p:txBody>
          <a:bodyPr tIns="45720" bIns="45720" anchor="ctr">
            <a:noAutofit/>
          </a:bodyPr>
          <a:lstStyle>
            <a:lvl1pPr algn="ctr">
              <a:lnSpc>
                <a:spcPct val="83000"/>
              </a:lnSpc>
              <a:defRPr lang="en-US" sz="5400" b="0" kern="1200" cap="all" spc="-75"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171575" y="3511547"/>
            <a:ext cx="6803136" cy="342901"/>
          </a:xfrm>
        </p:spPr>
        <p:txBody>
          <a:bodyPr>
            <a:normAutofit/>
          </a:bodyPr>
          <a:lstStyle>
            <a:lvl1pPr marL="0" indent="0" algn="ctr">
              <a:spcBef>
                <a:spcPts val="0"/>
              </a:spcBef>
              <a:buNone/>
              <a:defRPr sz="1200" spc="60" baseline="0">
                <a:solidFill>
                  <a:schemeClr val="tx2"/>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0" name="Date Placeholder 19"/>
          <p:cNvSpPr>
            <a:spLocks noGrp="1"/>
          </p:cNvSpPr>
          <p:nvPr>
            <p:ph type="dt" sz="half" idx="10"/>
          </p:nvPr>
        </p:nvSpPr>
        <p:spPr>
          <a:xfrm>
            <a:off x="3989070" y="1005942"/>
            <a:ext cx="1165860" cy="395410"/>
          </a:xfrm>
        </p:spPr>
        <p:txBody>
          <a:bodyPr/>
          <a:lstStyle>
            <a:lvl1pPr algn="ctr">
              <a:defRPr sz="975" spc="0" baseline="0">
                <a:solidFill>
                  <a:srgbClr val="FFFFFF"/>
                </a:solidFill>
                <a:latin typeface="+mn-lt"/>
              </a:defRPr>
            </a:lvl1pPr>
          </a:lstStyle>
          <a:p>
            <a:fld id="{F7AFFB9B-9FB8-469E-96F9-4D32314110B6}" type="datetimeFigureOut">
              <a:rPr lang="en-US" smtClean="0"/>
              <a:t>9/24/2024</a:t>
            </a:fld>
            <a:endParaRPr lang="en-US"/>
          </a:p>
        </p:txBody>
      </p:sp>
      <p:sp>
        <p:nvSpPr>
          <p:cNvPr id="21" name="Footer Placeholder 20"/>
          <p:cNvSpPr>
            <a:spLocks noGrp="1"/>
          </p:cNvSpPr>
          <p:nvPr>
            <p:ph type="ftr" sz="quarter" idx="11"/>
          </p:nvPr>
        </p:nvSpPr>
        <p:spPr>
          <a:xfrm>
            <a:off x="1090422" y="3909060"/>
            <a:ext cx="4429125" cy="17145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6455190" y="3909060"/>
            <a:ext cx="1583911" cy="171450"/>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0023417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solidFill>
              </a:defRPr>
            </a:lvl1pPr>
          </a:lstStyle>
          <a:p>
            <a:fld id="{C35BB1C6-BF8F-4481-8AB2-603A1C8A906A}" type="datetimeFigureOut">
              <a:rPr lang="en-US" smtClean="0"/>
              <a:t>9/24/2024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324881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71500"/>
            <a:ext cx="1771650" cy="3943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571500"/>
            <a:ext cx="6057900" cy="3943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solidFill>
              </a:defRPr>
            </a:lvl1pPr>
          </a:lstStyle>
          <a:p>
            <a:fld id="{C35BB1C6-BF8F-4481-8AB2-603A1C8A906A}" type="datetimeFigureOut">
              <a:rPr lang="en-US" smtClean="0"/>
              <a:t>9/24/2024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1447565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093628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solidFill>
              </a:defRPr>
            </a:lvl1pPr>
          </a:lstStyle>
          <a:p>
            <a:fld id="{C35BB1C6-BF8F-4481-8AB2-603A1C8A906A}" type="datetimeFigureOut">
              <a:rPr lang="en-US" smtClean="0"/>
              <a:t>9/24/2024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342840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9144000" cy="51435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085851" y="1058711"/>
            <a:ext cx="6972300" cy="3026078"/>
          </a:xfrm>
          <a:prstGeom prst="rect">
            <a:avLst/>
          </a:prstGeom>
          <a:solidFill>
            <a:schemeClr val="bg2"/>
          </a:solidFill>
          <a:ln w="9525" cap="sq" cmpd="sng" algn="ctr">
            <a:noFill/>
            <a:prstDash val="solid"/>
            <a:miter lim="800000"/>
          </a:ln>
          <a:effectLst/>
        </p:spPr>
      </p:sp>
      <p:sp>
        <p:nvSpPr>
          <p:cNvPr id="30" name="Rectangle 29"/>
          <p:cNvSpPr/>
          <p:nvPr/>
        </p:nvSpPr>
        <p:spPr>
          <a:xfrm>
            <a:off x="3851910" y="950798"/>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950798"/>
            <a:ext cx="1268730" cy="483971"/>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1570732"/>
            <a:ext cx="6803136" cy="1940814"/>
          </a:xfrm>
        </p:spPr>
        <p:txBody>
          <a:bodyPr anchor="ctr">
            <a:noAutofit/>
          </a:bodyPr>
          <a:lstStyle>
            <a:lvl1pPr algn="ctr">
              <a:lnSpc>
                <a:spcPct val="83000"/>
              </a:lnSpc>
              <a:defRPr lang="en-US" sz="5400" b="0" kern="1200" cap="all" spc="-75"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172718" y="3511547"/>
            <a:ext cx="6803136" cy="342900"/>
          </a:xfrm>
        </p:spPr>
        <p:txBody>
          <a:bodyPr anchor="t">
            <a:normAutofit/>
          </a:bodyPr>
          <a:lstStyle>
            <a:lvl1pPr marL="0" indent="0" algn="ctr">
              <a:buNone/>
              <a:tabLst>
                <a:tab pos="1975247" algn="l"/>
              </a:tabLst>
              <a:defRPr sz="1200">
                <a:solidFill>
                  <a:schemeClr val="tx2"/>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008377"/>
            <a:ext cx="1165860" cy="397764"/>
          </a:xfrm>
        </p:spPr>
        <p:txBody>
          <a:bodyPr/>
          <a:lstStyle>
            <a:lvl1pPr algn="ctr">
              <a:defRPr lang="en-US" sz="975" kern="1200" spc="0" baseline="0">
                <a:solidFill>
                  <a:srgbClr val="FFFFFF"/>
                </a:solidFill>
                <a:latin typeface="+mn-lt"/>
                <a:ea typeface="+mn-ea"/>
                <a:cs typeface="+mn-cs"/>
              </a:defRPr>
            </a:lvl1pPr>
          </a:lstStyle>
          <a:p>
            <a:fld id="{0F7F47CF-67C9-420C-80A5-E2069FF0C2DF}" type="datetimeFigureOut">
              <a:rPr lang="en-US" smtClean="0"/>
              <a:t>9/24/2024</a:t>
            </a:fld>
            <a:endParaRPr lang="en-US"/>
          </a:p>
        </p:txBody>
      </p:sp>
      <p:sp>
        <p:nvSpPr>
          <p:cNvPr id="5" name="Footer Placeholder 4"/>
          <p:cNvSpPr>
            <a:spLocks noGrp="1"/>
          </p:cNvSpPr>
          <p:nvPr>
            <p:ph type="ftr" sz="quarter" idx="11"/>
          </p:nvPr>
        </p:nvSpPr>
        <p:spPr>
          <a:xfrm>
            <a:off x="1090422" y="3909060"/>
            <a:ext cx="4430268" cy="17145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6453378" y="3909060"/>
            <a:ext cx="1584198" cy="171450"/>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55053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0100" y="1577340"/>
            <a:ext cx="3566160" cy="281178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0" y="1577340"/>
            <a:ext cx="3566160" cy="281178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tx2"/>
                </a:solidFill>
              </a:defRPr>
            </a:lvl1pPr>
          </a:lstStyle>
          <a:p>
            <a:fld id="{C35BB1C6-BF8F-4481-8AB2-603A1C8A906A}" type="datetimeFigureOut">
              <a:rPr lang="en-US" smtClean="0"/>
              <a:t>9/24/2024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4352772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02386" y="1555751"/>
            <a:ext cx="3566160" cy="480060"/>
          </a:xfrm>
        </p:spPr>
        <p:txBody>
          <a:bodyPr anchor="ctr">
            <a:normAutofit/>
          </a:bodyPr>
          <a:lstStyle>
            <a:lvl1pPr marL="0" indent="0" algn="ctr">
              <a:spcBef>
                <a:spcPts val="0"/>
              </a:spcBef>
              <a:buNone/>
              <a:defRPr sz="1350" b="0">
                <a:solidFill>
                  <a:schemeClr val="tx2"/>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066924"/>
            <a:ext cx="3566160" cy="24003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80026" y="1555751"/>
            <a:ext cx="3566160" cy="480060"/>
          </a:xfrm>
        </p:spPr>
        <p:txBody>
          <a:bodyPr anchor="ctr">
            <a:normAutofit/>
          </a:bodyPr>
          <a:lstStyle>
            <a:lvl1pPr marL="0" indent="0" algn="ctr">
              <a:spcBef>
                <a:spcPts val="0"/>
              </a:spcBef>
              <a:buNone/>
              <a:defRPr sz="1350" b="0">
                <a:solidFill>
                  <a:schemeClr val="tx2"/>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067436"/>
            <a:ext cx="3566160" cy="24003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tx2"/>
                </a:solidFill>
              </a:defRPr>
            </a:lvl1pPr>
          </a:lstStyle>
          <a:p>
            <a:fld id="{C35BB1C6-BF8F-4481-8AB2-603A1C8A906A}" type="datetimeFigureOut">
              <a:rPr lang="en-US" smtClean="0"/>
              <a:t>9/24/2024</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8785632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2"/>
                </a:solidFill>
              </a:defRPr>
            </a:lvl1pPr>
          </a:lstStyle>
          <a:p>
            <a:fld id="{097649AC-CB8F-4FF1-9A34-5861C74DD0A7}" type="datetimeFigureOut">
              <a:rPr lang="en-US" smtClean="0"/>
              <a:t>9/24/2024</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9966843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EC5CECA-2D3A-4680-9B49-752200DE467C}" type="datetimeFigureOut">
              <a:rPr lang="en-US" smtClean="0"/>
              <a:t>9/24/2024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4171363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176020" y="178308"/>
            <a:ext cx="6474811" cy="4786884"/>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278892" y="281178"/>
            <a:ext cx="6264783" cy="4581144"/>
          </a:xfrm>
          <a:prstGeom prst="rect">
            <a:avLst/>
          </a:prstGeom>
          <a:solidFill>
            <a:schemeClr val="bg2"/>
          </a:solidFill>
          <a:ln w="6350" cap="sq" cmpd="sng" algn="ctr">
            <a:noFill/>
            <a:prstDash val="solid"/>
            <a:miter lim="800000"/>
          </a:ln>
          <a:effectLst/>
        </p:spPr>
      </p:sp>
      <p:sp>
        <p:nvSpPr>
          <p:cNvPr id="15" name="Rectangle 14"/>
          <p:cNvSpPr/>
          <p:nvPr/>
        </p:nvSpPr>
        <p:spPr>
          <a:xfrm>
            <a:off x="6765290" y="178308"/>
            <a:ext cx="2194560" cy="47868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455544"/>
            <a:ext cx="1823085" cy="123444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chemeClr val="bg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592931" y="528638"/>
            <a:ext cx="5672138" cy="3857625"/>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72300" y="1714500"/>
            <a:ext cx="1823085" cy="2628900"/>
          </a:xfrm>
        </p:spPr>
        <p:txBody>
          <a:bodyPr>
            <a:normAutofit/>
          </a:bodyPr>
          <a:lstStyle>
            <a:lvl1pPr marL="0" indent="0">
              <a:lnSpc>
                <a:spcPct val="110000"/>
              </a:lnSpc>
              <a:spcBef>
                <a:spcPts val="600"/>
              </a:spcBef>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C35BB1C6-BF8F-4481-8AB2-603A1C8A906A}" type="datetimeFigureOut">
              <a:rPr lang="en-US" smtClean="0"/>
              <a:t>9/24/2024</a:t>
            </a:fld>
            <a:endParaRPr lang="en-US"/>
          </a:p>
        </p:txBody>
      </p:sp>
      <p:sp>
        <p:nvSpPr>
          <p:cNvPr id="6" name="Footer Placeholder 5"/>
          <p:cNvSpPr>
            <a:spLocks noGrp="1"/>
          </p:cNvSpPr>
          <p:nvPr>
            <p:ph type="ftr" sz="quarter" idx="11"/>
          </p:nvPr>
        </p:nvSpPr>
        <p:spPr>
          <a:xfrm>
            <a:off x="2579369" y="4660901"/>
            <a:ext cx="3888486" cy="192024"/>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11" name="Rectangle 10"/>
          <p:cNvSpPr/>
          <p:nvPr/>
        </p:nvSpPr>
        <p:spPr>
          <a:xfrm>
            <a:off x="6868160" y="281178"/>
            <a:ext cx="1988820" cy="4581144"/>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1004540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8308"/>
            <a:ext cx="2194560" cy="4786884"/>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68160" y="281178"/>
            <a:ext cx="1988820" cy="458114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452628"/>
            <a:ext cx="1824228" cy="1234440"/>
          </a:xfrm>
        </p:spPr>
        <p:txBody>
          <a:bodyPr anchor="b">
            <a:noAutofit/>
          </a:bodyPr>
          <a:lstStyle>
            <a:lvl1pPr algn="l">
              <a:defRPr sz="2100" b="0">
                <a:solidFill>
                  <a:schemeClr val="tx1"/>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171449" y="178308"/>
            <a:ext cx="6450807" cy="4786884"/>
          </a:xfrm>
          <a:solidFill>
            <a:srgbClr val="808080"/>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972300" y="1714500"/>
            <a:ext cx="1824228" cy="2626614"/>
          </a:xfrm>
        </p:spPr>
        <p:txBody>
          <a:bodyPr>
            <a:normAutofit/>
          </a:bodyPr>
          <a:lstStyle>
            <a:lvl1pPr marL="0" indent="0" algn="l">
              <a:lnSpc>
                <a:spcPct val="110000"/>
              </a:lnSpc>
              <a:spcBef>
                <a:spcPts val="600"/>
              </a:spcBef>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12EF78E3-FDA3-4D28-AAA2-0B81F349A39D}" type="datetimeFigureOut">
              <a:rPr lang="en-US" smtClean="0"/>
              <a:t>9/24/2024</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2799249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278892" y="281178"/>
            <a:ext cx="8586216" cy="4581144"/>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800100" y="481946"/>
            <a:ext cx="7543800" cy="10287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00100" y="1577340"/>
            <a:ext cx="7543800" cy="29489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92098" y="4660901"/>
            <a:ext cx="2057400" cy="192024"/>
          </a:xfrm>
          <a:prstGeom prst="rect">
            <a:avLst/>
          </a:prstGeom>
        </p:spPr>
        <p:txBody>
          <a:bodyPr vert="horz" lIns="91440" tIns="45720" rIns="91440" bIns="45720" rtlCol="0" anchor="b"/>
          <a:lstStyle>
            <a:lvl1pPr algn="l">
              <a:defRPr sz="750">
                <a:solidFill>
                  <a:schemeClr val="bg2"/>
                </a:solidFill>
              </a:defRPr>
            </a:lvl1pPr>
          </a:lstStyle>
          <a:p>
            <a:fld id="{C35BB1C6-BF8F-4481-8AB2-603A1C8A906A}" type="datetimeFigureOut">
              <a:rPr lang="en-US" smtClean="0"/>
              <a:t>9/24/2024</a:t>
            </a:fld>
            <a:endParaRPr lang="en-US"/>
          </a:p>
        </p:txBody>
      </p:sp>
      <p:sp>
        <p:nvSpPr>
          <p:cNvPr id="5" name="Footer Placeholder 4"/>
          <p:cNvSpPr>
            <a:spLocks noGrp="1"/>
          </p:cNvSpPr>
          <p:nvPr>
            <p:ph type="ftr" sz="quarter" idx="3"/>
          </p:nvPr>
        </p:nvSpPr>
        <p:spPr>
          <a:xfrm>
            <a:off x="2617470" y="4660901"/>
            <a:ext cx="3909060" cy="192024"/>
          </a:xfrm>
          <a:prstGeom prst="rect">
            <a:avLst/>
          </a:prstGeom>
        </p:spPr>
        <p:txBody>
          <a:bodyPr vert="horz" lIns="91440" tIns="45720" rIns="91440" bIns="45720" rtlCol="0" anchor="b"/>
          <a:lstStyle>
            <a:lvl1pPr algn="ctr">
              <a:defRPr sz="750">
                <a:solidFill>
                  <a:schemeClr val="bg2"/>
                </a:solidFill>
              </a:defRPr>
            </a:lvl1pPr>
          </a:lstStyle>
          <a:p>
            <a:endParaRPr lang="en-US"/>
          </a:p>
        </p:txBody>
      </p:sp>
      <p:sp>
        <p:nvSpPr>
          <p:cNvPr id="6" name="Slide Number Placeholder 5"/>
          <p:cNvSpPr>
            <a:spLocks noGrp="1"/>
          </p:cNvSpPr>
          <p:nvPr>
            <p:ph type="sldNum" sz="quarter" idx="4"/>
          </p:nvPr>
        </p:nvSpPr>
        <p:spPr>
          <a:xfrm>
            <a:off x="7761401" y="4660901"/>
            <a:ext cx="1097280" cy="192024"/>
          </a:xfrm>
          <a:prstGeom prst="rect">
            <a:avLst/>
          </a:prstGeom>
        </p:spPr>
        <p:txBody>
          <a:bodyPr vert="horz" lIns="91440" tIns="45720" rIns="91440" bIns="45720" rtlCol="0" anchor="b"/>
          <a:lstStyle>
            <a:lvl1pPr algn="r">
              <a:defRPr sz="750">
                <a:solidFill>
                  <a:schemeClr val="bg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40676215"/>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hf hdr="0" ftr="0" dt="0"/>
  <p:txStyles>
    <p:titleStyle>
      <a:lvl1pPr algn="l" defTabSz="685800" rtl="0" eaLnBrk="1" latinLnBrk="0" hangingPunct="1">
        <a:lnSpc>
          <a:spcPct val="90000"/>
        </a:lnSpc>
        <a:spcBef>
          <a:spcPct val="0"/>
        </a:spcBef>
        <a:buNone/>
        <a:defRPr lang="en-US" sz="3600" kern="1200" cap="none" spc="0" baseline="0" dirty="0">
          <a:solidFill>
            <a:schemeClr val="tx1"/>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2">
            <a:lumMod val="60000"/>
            <a:lumOff val="40000"/>
          </a:schemeClr>
        </a:buClr>
        <a:buFont typeface="Arial" pitchFamily="34"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2">
            <a:lumMod val="60000"/>
            <a:lumOff val="40000"/>
          </a:schemeClr>
        </a:buClr>
        <a:buFont typeface="Arial" pitchFamily="34"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bg1"/>
          </a:solidFill>
          <a:latin typeface="+mn-lt"/>
          <a:ea typeface="+mn-ea"/>
          <a:cs typeface="+mn-cs"/>
        </a:defRPr>
      </a:lvl6pPr>
      <a:lvl7pPr marL="1425000" indent="-17145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bg1"/>
          </a:solidFill>
          <a:latin typeface="+mn-lt"/>
          <a:ea typeface="+mn-ea"/>
          <a:cs typeface="+mn-cs"/>
        </a:defRPr>
      </a:lvl7pPr>
      <a:lvl8pPr marL="1650000" indent="-17145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bg1"/>
          </a:solidFill>
          <a:latin typeface="+mn-lt"/>
          <a:ea typeface="+mn-ea"/>
          <a:cs typeface="+mn-cs"/>
        </a:defRPr>
      </a:lvl8pPr>
      <a:lvl9pPr marL="1875000" indent="-171450" algn="l" defTabSz="685800" rtl="0" eaLnBrk="1" latinLnBrk="0" hangingPunct="1">
        <a:lnSpc>
          <a:spcPct val="100000"/>
        </a:lnSpc>
        <a:spcBef>
          <a:spcPts val="375"/>
        </a:spcBef>
        <a:buClr>
          <a:schemeClr val="tx2">
            <a:lumMod val="60000"/>
            <a:lumOff val="40000"/>
          </a:schemeClr>
        </a:buClr>
        <a:buFont typeface="Arial" pitchFamily="34" charset="0"/>
        <a:buChar char="•"/>
        <a:defRPr sz="1050" kern="1200">
          <a:solidFill>
            <a:schemeClr val="bg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b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bmp"/><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bm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bm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bm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8.png"/><Relationship Id="rId5" Type="http://schemas.openxmlformats.org/officeDocument/2006/relationships/image" Target="../media/image2.bmp"/><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9.png"/><Relationship Id="rId5" Type="http://schemas.openxmlformats.org/officeDocument/2006/relationships/image" Target="../media/image2.bmp"/><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bmp"/><Relationship Id="rId4"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bmp"/><Relationship Id="rId4"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430.png"/></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jpe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jpeg"/><Relationship Id="rId4" Type="http://schemas.openxmlformats.org/officeDocument/2006/relationships/image" Target="../media/image17.png"/><Relationship Id="rId9" Type="http://schemas.microsoft.com/office/2007/relationships/diagramDrawing" Target="../diagrams/drawing3.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4.jpeg"/><Relationship Id="rId7" Type="http://schemas.openxmlformats.org/officeDocument/2006/relationships/diagramQuickStyle" Target="../diagrams/quickStyle7.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69.jpeg"/><Relationship Id="rId9" Type="http://schemas.microsoft.com/office/2007/relationships/diagramDrawing" Target="../diagrams/drawing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171280" y="1428050"/>
            <a:ext cx="6801440" cy="832782"/>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Beam</a:t>
            </a:r>
            <a:endParaRPr/>
          </a:p>
        </p:txBody>
      </p:sp>
      <p:sp>
        <p:nvSpPr>
          <p:cNvPr id="55" name="Google Shape;55;p13"/>
          <p:cNvSpPr txBox="1">
            <a:spLocks noGrp="1"/>
          </p:cNvSpPr>
          <p:nvPr>
            <p:ph type="subTitle" idx="1"/>
          </p:nvPr>
        </p:nvSpPr>
        <p:spPr>
          <a:xfrm>
            <a:off x="1171280" y="3124217"/>
            <a:ext cx="6792353" cy="971998"/>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a:t>Group 1</a:t>
            </a:r>
            <a:endParaRPr lang="en-US"/>
          </a:p>
          <a:p>
            <a:pPr marL="0" lvl="0" indent="0" algn="ctr" rtl="0">
              <a:spcBef>
                <a:spcPts val="0"/>
              </a:spcBef>
              <a:spcAft>
                <a:spcPts val="0"/>
              </a:spcAft>
              <a:buNone/>
            </a:pPr>
            <a:r>
              <a:rPr lang="en-US"/>
              <a:t>TJ Jones</a:t>
            </a:r>
          </a:p>
          <a:p>
            <a:pPr marL="0" lvl="0" indent="0" algn="ctr" rtl="0">
              <a:spcBef>
                <a:spcPts val="0"/>
              </a:spcBef>
              <a:spcAft>
                <a:spcPts val="0"/>
              </a:spcAft>
              <a:buNone/>
            </a:pPr>
            <a:r>
              <a:rPr lang="en-US"/>
              <a:t>Ryan </a:t>
            </a:r>
            <a:r>
              <a:rPr lang="en-US" err="1"/>
              <a:t>Takiff</a:t>
            </a:r>
            <a:endParaRPr lang="en-US"/>
          </a:p>
          <a:p>
            <a:pPr marL="0" lvl="0" indent="0" algn="ctr" rtl="0">
              <a:spcBef>
                <a:spcPts val="0"/>
              </a:spcBef>
              <a:spcAft>
                <a:spcPts val="0"/>
              </a:spcAft>
              <a:buNone/>
            </a:pPr>
            <a:r>
              <a:rPr lang="en-US"/>
              <a:t>Suhyun Hwang</a:t>
            </a:r>
          </a:p>
          <a:p>
            <a:pPr marL="0" lvl="0" indent="0" algn="ctr" rtl="0">
              <a:spcBef>
                <a:spcPts val="0"/>
              </a:spcBef>
              <a:spcAft>
                <a:spcPts val="0"/>
              </a:spcAft>
              <a:buNone/>
            </a:pPr>
            <a:r>
              <a:rPr lang="en-US"/>
              <a:t>Daemy Luzardo</a:t>
            </a:r>
          </a:p>
        </p:txBody>
      </p:sp>
      <p:sp>
        <p:nvSpPr>
          <p:cNvPr id="2" name="Google Shape;54;p13">
            <a:extLst>
              <a:ext uri="{FF2B5EF4-FFF2-40B4-BE49-F238E27FC236}">
                <a16:creationId xmlns:a16="http://schemas.microsoft.com/office/drawing/2014/main" id="{6E63707E-99C8-6319-2EAF-14256BF6F3E6}"/>
              </a:ext>
            </a:extLst>
          </p:cNvPr>
          <p:cNvSpPr txBox="1">
            <a:spLocks/>
          </p:cNvSpPr>
          <p:nvPr/>
        </p:nvSpPr>
        <p:spPr>
          <a:xfrm>
            <a:off x="1171280" y="2155359"/>
            <a:ext cx="6801440" cy="832782"/>
          </a:xfrm>
          <a:prstGeom prst="rect">
            <a:avLst/>
          </a:prstGeom>
        </p:spPr>
        <p:txBody>
          <a:bodyPr spcFirstLastPara="1" vert="horz" wrap="square" lIns="91425" tIns="91425" rIns="91425" bIns="91425" rtlCol="0" anchor="b" anchorCtr="0">
            <a:normAutofit fontScale="97500" lnSpcReduction="10000"/>
          </a:bodyPr>
          <a:lstStyle>
            <a:lvl1pPr algn="ctr" defTabSz="685800" rtl="0" eaLnBrk="1" latinLnBrk="0" hangingPunct="1">
              <a:lnSpc>
                <a:spcPct val="83000"/>
              </a:lnSpc>
              <a:spcBef>
                <a:spcPct val="0"/>
              </a:spcBef>
              <a:buNone/>
              <a:defRPr lang="en-US" sz="5400" b="0" kern="1200" cap="all" spc="-75"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a:spcBef>
                <a:spcPts val="0"/>
              </a:spcBef>
            </a:pPr>
            <a:r>
              <a:rPr lang="en-US" sz="2800"/>
              <a:t>Botanical eradication and management machine </a:t>
            </a:r>
          </a:p>
        </p:txBody>
      </p:sp>
      <p:sp>
        <p:nvSpPr>
          <p:cNvPr id="3" name="Slide Number Placeholder 2">
            <a:extLst>
              <a:ext uri="{FF2B5EF4-FFF2-40B4-BE49-F238E27FC236}">
                <a16:creationId xmlns:a16="http://schemas.microsoft.com/office/drawing/2014/main" id="{8F87074C-5071-3402-CA26-BC88D0C23D07}"/>
              </a:ext>
            </a:extLst>
          </p:cNvPr>
          <p:cNvSpPr>
            <a:spLocks noGrp="1"/>
          </p:cNvSpPr>
          <p:nvPr>
            <p:ph type="sldNum" sz="quarter" idx="12"/>
          </p:nvPr>
        </p:nvSpPr>
        <p:spPr/>
        <p:txBody>
          <a:bodyPr/>
          <a:lstStyle/>
          <a:p>
            <a:fld id="{00000000-1234-1234-1234-123412341234}" type="slidenum">
              <a:rPr lang="en" sz="1000" smtClean="0"/>
              <a:t>1</a:t>
            </a:fld>
            <a:endParaRPr lang="en-US" sz="1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F714D-B069-0947-D4ED-F3BEDF6026C4}"/>
              </a:ext>
            </a:extLst>
          </p:cNvPr>
          <p:cNvSpPr>
            <a:spLocks noGrp="1"/>
          </p:cNvSpPr>
          <p:nvPr>
            <p:ph type="title"/>
          </p:nvPr>
        </p:nvSpPr>
        <p:spPr>
          <a:xfrm>
            <a:off x="496802" y="437223"/>
            <a:ext cx="7821256" cy="572700"/>
          </a:xfrm>
        </p:spPr>
        <p:txBody>
          <a:bodyPr>
            <a:normAutofit fontScale="90000"/>
          </a:bodyPr>
          <a:lstStyle/>
          <a:p>
            <a:r>
              <a:rPr lang="en-US"/>
              <a:t>BEAM Description</a:t>
            </a:r>
          </a:p>
        </p:txBody>
      </p:sp>
      <p:sp>
        <p:nvSpPr>
          <p:cNvPr id="4" name="Slide Number Placeholder 3">
            <a:extLst>
              <a:ext uri="{FF2B5EF4-FFF2-40B4-BE49-F238E27FC236}">
                <a16:creationId xmlns:a16="http://schemas.microsoft.com/office/drawing/2014/main" id="{7FD4B125-CA09-EBAE-A124-9100A4330E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2050" name="Picture 2">
            <a:extLst>
              <a:ext uri="{FF2B5EF4-FFF2-40B4-BE49-F238E27FC236}">
                <a16:creationId xmlns:a16="http://schemas.microsoft.com/office/drawing/2014/main" id="{C8CF2D33-C16F-1039-9F4A-86E71D522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134" y="1363660"/>
            <a:ext cx="4449158" cy="33545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2CA33CB-C6EF-5EB0-AE0B-7AB4BFAA9F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52" r="15950"/>
          <a:stretch/>
        </p:blipFill>
        <p:spPr bwMode="auto">
          <a:xfrm>
            <a:off x="494708" y="1343952"/>
            <a:ext cx="353865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0ECC86-EB3D-DEC2-FD4F-2376673749D3}"/>
              </a:ext>
            </a:extLst>
          </p:cNvPr>
          <p:cNvPicPr>
            <a:picLocks noChangeAspect="1"/>
          </p:cNvPicPr>
          <p:nvPr/>
        </p:nvPicPr>
        <p:blipFill>
          <a:blip r:embed="rId6"/>
          <a:stretch>
            <a:fillRect/>
          </a:stretch>
        </p:blipFill>
        <p:spPr>
          <a:xfrm>
            <a:off x="8066049" y="289278"/>
            <a:ext cx="852084" cy="1129349"/>
          </a:xfrm>
          <a:prstGeom prst="rect">
            <a:avLst/>
          </a:prstGeom>
        </p:spPr>
      </p:pic>
      <p:pic>
        <p:nvPicPr>
          <p:cNvPr id="9" name="Audio 8">
            <a:hlinkClick r:id="" action="ppaction://media"/>
            <a:extLst>
              <a:ext uri="{FF2B5EF4-FFF2-40B4-BE49-F238E27FC236}">
                <a16:creationId xmlns:a16="http://schemas.microsoft.com/office/drawing/2014/main" id="{01694DD8-8551-29E3-86A1-507E0943487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0974765"/>
      </p:ext>
    </p:extLst>
  </p:cSld>
  <p:clrMapOvr>
    <a:masterClrMapping/>
  </p:clrMapOvr>
  <mc:AlternateContent xmlns:mc="http://schemas.openxmlformats.org/markup-compatibility/2006" xmlns:p14="http://schemas.microsoft.com/office/powerpoint/2010/main">
    <mc:Choice Requires="p14">
      <p:transition spd="slow" p14:dur="2000" advTm="32315"/>
    </mc:Choice>
    <mc:Fallback xmlns="">
      <p:transition spd="slow" advTm="32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F478D-A773-43B4-80DF-A229B5A0F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4">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F34668B3-D82D-4011-810E-1D47D3FC0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5" name="Rectangle 14">
            <a:extLst>
              <a:ext uri="{FF2B5EF4-FFF2-40B4-BE49-F238E27FC236}">
                <a16:creationId xmlns:a16="http://schemas.microsoft.com/office/drawing/2014/main" id="{CF756813-AFA6-4588-BE17-2C5032F07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sp>
        <p:nvSpPr>
          <p:cNvPr id="17" name="Rectangle 16">
            <a:extLst>
              <a:ext uri="{FF2B5EF4-FFF2-40B4-BE49-F238E27FC236}">
                <a16:creationId xmlns:a16="http://schemas.microsoft.com/office/drawing/2014/main" id="{BE1F3C65-2218-406A-8F6B-425015920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id="{FEADC416-2CB9-42D8-B647-6B83826E2B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950797"/>
            <a:ext cx="1567331" cy="483971"/>
            <a:chOff x="5318306" y="1386268"/>
            <a:chExt cx="1567331" cy="645295"/>
          </a:xfrm>
        </p:grpSpPr>
        <p:cxnSp>
          <p:nvCxnSpPr>
            <p:cNvPr id="20" name="Straight Connector 19">
              <a:extLst>
                <a:ext uri="{FF2B5EF4-FFF2-40B4-BE49-F238E27FC236}">
                  <a16:creationId xmlns:a16="http://schemas.microsoft.com/office/drawing/2014/main" id="{E3244EEC-028E-41B0-918C-0041853573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8BE727-A9F7-4F6A-AB25-6100EC5817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DB03F5-6EDF-4104-A2F1-4C7F5AA1F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23E821C-E8C0-4E5A-8342-177A51DAF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815A8D-5191-4017-B1B7-89775A734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 y="0"/>
            <a:ext cx="9143999" cy="5143500"/>
          </a:xfrm>
          <a:prstGeom prst="rect">
            <a:avLst/>
          </a:prstGeom>
          <a:blipFill dpi="0" rotWithShape="1">
            <a:blip r:embed="rId4">
              <a:alphaModFix amt="45000"/>
              <a:duotone>
                <a:schemeClr val="accent2">
                  <a:shade val="45000"/>
                  <a:satMod val="135000"/>
                </a:schemeClr>
                <a:prstClr val="white"/>
              </a:duotone>
            </a:blip>
            <a:srcRect/>
            <a:tile tx="-215900" ty="-120650" sx="94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0EC44A0-58D8-41D9-AA59-2FA38495C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506905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B9EB45-EDCA-45F1-B98D-ED318F15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3979" y="482598"/>
            <a:ext cx="3107873" cy="4174728"/>
          </a:xfrm>
          <a:prstGeom prst="rect">
            <a:avLst/>
          </a:prstGeom>
          <a:solidFill>
            <a:schemeClr val="tx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2" name="Rectangle 31">
            <a:extLst>
              <a:ext uri="{FF2B5EF4-FFF2-40B4-BE49-F238E27FC236}">
                <a16:creationId xmlns:a16="http://schemas.microsoft.com/office/drawing/2014/main" id="{147B9CAC-F7FF-4813-87FC-F13CADBD4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023" y="605063"/>
            <a:ext cx="2859786" cy="3929797"/>
          </a:xfrm>
          <a:prstGeom prst="rect">
            <a:avLst/>
          </a:prstGeom>
          <a:solidFill>
            <a:schemeClr val="bg2"/>
          </a:solidFill>
          <a:ln w="6350"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C05C4ACB-AD5C-9D4D-E579-68F6B448CC81}"/>
              </a:ext>
            </a:extLst>
          </p:cNvPr>
          <p:cNvSpPr>
            <a:spLocks noGrp="1"/>
          </p:cNvSpPr>
          <p:nvPr>
            <p:ph type="title"/>
          </p:nvPr>
        </p:nvSpPr>
        <p:spPr>
          <a:xfrm>
            <a:off x="5967918" y="1169826"/>
            <a:ext cx="2233711" cy="2351534"/>
          </a:xfrm>
        </p:spPr>
        <p:txBody>
          <a:bodyPr vert="horz" lIns="91440" tIns="45720" rIns="91440" bIns="45720" rtlCol="0" anchor="ctr">
            <a:normAutofit/>
          </a:bodyPr>
          <a:lstStyle/>
          <a:p>
            <a:pPr algn="ctr" defTabSz="914400">
              <a:lnSpc>
                <a:spcPct val="83000"/>
              </a:lnSpc>
              <a:spcBef>
                <a:spcPct val="0"/>
              </a:spcBef>
            </a:pPr>
            <a:r>
              <a:rPr lang="en-US" sz="3300" cap="all" spc="-100">
                <a:effectLst>
                  <a:outerShdw blurRad="38100" dist="12700" dir="2700000" algn="tl" rotWithShape="0">
                    <a:prstClr val="black">
                      <a:alpha val="40000"/>
                    </a:prstClr>
                  </a:outerShdw>
                </a:effectLst>
              </a:rPr>
              <a:t>Laser Control System</a:t>
            </a:r>
          </a:p>
        </p:txBody>
      </p:sp>
      <p:pic>
        <p:nvPicPr>
          <p:cNvPr id="6" name="Picture 5">
            <a:extLst>
              <a:ext uri="{FF2B5EF4-FFF2-40B4-BE49-F238E27FC236}">
                <a16:creationId xmlns:a16="http://schemas.microsoft.com/office/drawing/2014/main" id="{08C97F94-D04B-4758-D861-C9227AEE94D8}"/>
              </a:ext>
            </a:extLst>
          </p:cNvPr>
          <p:cNvPicPr>
            <a:picLocks noChangeAspect="1"/>
          </p:cNvPicPr>
          <p:nvPr/>
        </p:nvPicPr>
        <p:blipFill>
          <a:blip r:embed="rId5"/>
          <a:stretch>
            <a:fillRect/>
          </a:stretch>
        </p:blipFill>
        <p:spPr>
          <a:xfrm>
            <a:off x="482394" y="597770"/>
            <a:ext cx="4088720" cy="3945614"/>
          </a:xfrm>
          <a:prstGeom prst="rect">
            <a:avLst/>
          </a:prstGeom>
        </p:spPr>
      </p:pic>
      <p:sp>
        <p:nvSpPr>
          <p:cNvPr id="34" name="Rectangle 33">
            <a:extLst>
              <a:ext uri="{FF2B5EF4-FFF2-40B4-BE49-F238E27FC236}">
                <a16:creationId xmlns:a16="http://schemas.microsoft.com/office/drawing/2014/main" id="{B57AD764-CDC1-4EB6-AE94-27F0A915A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826" y="480642"/>
            <a:ext cx="1440180" cy="54864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692ED634-B604-4E52-A004-DFF37380B6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5E55E0-8949-4593-A017-E3672F3D0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2281"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E18EF7-8164-4564-B79F-EEEAE7C41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964612"/>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BA147DA-5916-DB8C-A2B8-514AB3C44EA6}"/>
              </a:ext>
            </a:extLst>
          </p:cNvPr>
          <p:cNvSpPr>
            <a:spLocks noGrp="1"/>
          </p:cNvSpPr>
          <p:nvPr>
            <p:ph type="sldNum" idx="12"/>
          </p:nvPr>
        </p:nvSpPr>
        <p:spPr>
          <a:xfrm>
            <a:off x="4091054" y="4794235"/>
            <a:ext cx="480060" cy="171450"/>
          </a:xfrm>
        </p:spPr>
        <p:txBody>
          <a:bodyPr vert="horz" lIns="91440" tIns="45720" rIns="91440" bIns="45720" rtlCol="0" anchor="b">
            <a:normAutofit fontScale="25000" lnSpcReduction="20000"/>
          </a:bodyPr>
          <a:lstStyle/>
          <a:p>
            <a:pPr lvl="0" indent="0" defTabSz="914400">
              <a:lnSpc>
                <a:spcPct val="90000"/>
              </a:lnSpc>
              <a:spcBef>
                <a:spcPts val="0"/>
              </a:spcBef>
              <a:spcAft>
                <a:spcPts val="600"/>
              </a:spcAft>
              <a:buNone/>
            </a:pPr>
            <a:fld id="{00000000-1234-1234-1234-123412341234}" type="slidenum">
              <a:rPr lang="en-US" sz="200">
                <a:solidFill>
                  <a:srgbClr val="404040"/>
                </a:solidFill>
              </a:rPr>
              <a:pPr lvl="0" indent="0" defTabSz="914400">
                <a:lnSpc>
                  <a:spcPct val="90000"/>
                </a:lnSpc>
                <a:spcBef>
                  <a:spcPts val="0"/>
                </a:spcBef>
                <a:spcAft>
                  <a:spcPts val="600"/>
                </a:spcAft>
                <a:buNone/>
              </a:pPr>
              <a:t>11</a:t>
            </a:fld>
            <a:endParaRPr lang="en-US" sz="200">
              <a:solidFill>
                <a:srgbClr val="404040"/>
              </a:solidFill>
            </a:endParaRPr>
          </a:p>
        </p:txBody>
      </p:sp>
      <p:pic>
        <p:nvPicPr>
          <p:cNvPr id="8" name="Picture 7">
            <a:extLst>
              <a:ext uri="{FF2B5EF4-FFF2-40B4-BE49-F238E27FC236}">
                <a16:creationId xmlns:a16="http://schemas.microsoft.com/office/drawing/2014/main" id="{97892C55-208C-C49B-317B-A9601211085C}"/>
              </a:ext>
            </a:extLst>
          </p:cNvPr>
          <p:cNvPicPr>
            <a:picLocks noChangeAspect="1"/>
          </p:cNvPicPr>
          <p:nvPr/>
        </p:nvPicPr>
        <p:blipFill>
          <a:blip r:embed="rId6"/>
          <a:stretch>
            <a:fillRect/>
          </a:stretch>
        </p:blipFill>
        <p:spPr>
          <a:xfrm>
            <a:off x="8112784" y="36646"/>
            <a:ext cx="927140" cy="1228829"/>
          </a:xfrm>
          <a:prstGeom prst="rect">
            <a:avLst/>
          </a:prstGeom>
        </p:spPr>
      </p:pic>
      <p:pic>
        <p:nvPicPr>
          <p:cNvPr id="48" name="Audio 47">
            <a:hlinkClick r:id="" action="ppaction://media"/>
            <a:extLst>
              <a:ext uri="{FF2B5EF4-FFF2-40B4-BE49-F238E27FC236}">
                <a16:creationId xmlns:a16="http://schemas.microsoft.com/office/drawing/2014/main" id="{8EF22EFD-3D72-7BB5-0EB7-5E113DBF78D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75367599"/>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172388" y="452459"/>
            <a:ext cx="5449763"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a:t>Engineering Specifications</a:t>
            </a:r>
          </a:p>
        </p:txBody>
      </p:sp>
      <p:graphicFrame>
        <p:nvGraphicFramePr>
          <p:cNvPr id="3" name="Table 2">
            <a:extLst>
              <a:ext uri="{FF2B5EF4-FFF2-40B4-BE49-F238E27FC236}">
                <a16:creationId xmlns:a16="http://schemas.microsoft.com/office/drawing/2014/main" id="{ADF85B6D-ED1C-4D9D-87E2-5A8209DE8D53}"/>
              </a:ext>
            </a:extLst>
          </p:cNvPr>
          <p:cNvGraphicFramePr>
            <a:graphicFrameLocks noGrp="1"/>
          </p:cNvGraphicFramePr>
          <p:nvPr>
            <p:extLst>
              <p:ext uri="{D42A27DB-BD31-4B8C-83A1-F6EECF244321}">
                <p14:modId xmlns:p14="http://schemas.microsoft.com/office/powerpoint/2010/main" val="1876821903"/>
              </p:ext>
            </p:extLst>
          </p:nvPr>
        </p:nvGraphicFramePr>
        <p:xfrm>
          <a:off x="771212" y="1234248"/>
          <a:ext cx="6252116" cy="3296025"/>
        </p:xfrm>
        <a:graphic>
          <a:graphicData uri="http://schemas.openxmlformats.org/drawingml/2006/table">
            <a:tbl>
              <a:tblPr firstRow="1" bandRow="1">
                <a:tableStyleId>{D7AC3CCA-C797-4891-BE02-D94E43425B78}</a:tableStyleId>
              </a:tblPr>
              <a:tblGrid>
                <a:gridCol w="2601950">
                  <a:extLst>
                    <a:ext uri="{9D8B030D-6E8A-4147-A177-3AD203B41FA5}">
                      <a16:colId xmlns:a16="http://schemas.microsoft.com/office/drawing/2014/main" val="2686085439"/>
                    </a:ext>
                  </a:extLst>
                </a:gridCol>
                <a:gridCol w="3650166">
                  <a:extLst>
                    <a:ext uri="{9D8B030D-6E8A-4147-A177-3AD203B41FA5}">
                      <a16:colId xmlns:a16="http://schemas.microsoft.com/office/drawing/2014/main" val="1056851941"/>
                    </a:ext>
                  </a:extLst>
                </a:gridCol>
              </a:tblGrid>
              <a:tr h="328062">
                <a:tc gridSpan="2">
                  <a:txBody>
                    <a:bodyPr/>
                    <a:lstStyle/>
                    <a:p>
                      <a:r>
                        <a:rPr lang="en-US"/>
                        <a:t>Chassis </a:t>
                      </a:r>
                    </a:p>
                  </a:txBody>
                  <a:tcPr>
                    <a:solidFill>
                      <a:schemeClr val="tx1">
                        <a:lumMod val="75000"/>
                      </a:schemeClr>
                    </a:solidFill>
                  </a:tcPr>
                </a:tc>
                <a:tc hMerge="1">
                  <a:txBody>
                    <a:bodyPr/>
                    <a:lstStyle/>
                    <a:p>
                      <a:endParaRPr lang="en-US"/>
                    </a:p>
                  </a:txBody>
                  <a:tcPr/>
                </a:tc>
                <a:extLst>
                  <a:ext uri="{0D108BD9-81ED-4DB2-BD59-A6C34878D82A}">
                    <a16:rowId xmlns:a16="http://schemas.microsoft.com/office/drawing/2014/main" val="2508876225"/>
                  </a:ext>
                </a:extLst>
              </a:tr>
              <a:tr h="328062">
                <a:tc>
                  <a:txBody>
                    <a:bodyPr/>
                    <a:lstStyle/>
                    <a:p>
                      <a:r>
                        <a:rPr lang="en-US" sz="1350" b="0" i="0" u="none" strike="noStrike" kern="1200" baseline="0">
                          <a:solidFill>
                            <a:schemeClr val="dk1"/>
                          </a:solidFill>
                          <a:latin typeface="+mn-lt"/>
                          <a:ea typeface="+mn-ea"/>
                          <a:cs typeface="+mn-cs"/>
                        </a:rPr>
                        <a:t>Length x width x height 	</a:t>
                      </a:r>
                    </a:p>
                  </a:txBody>
                  <a:tcPr>
                    <a:solidFill>
                      <a:schemeClr val="tx1"/>
                    </a:solidFill>
                  </a:tcPr>
                </a:tc>
                <a:tc>
                  <a:txBody>
                    <a:bodyPr/>
                    <a:lstStyle/>
                    <a:p>
                      <a:r>
                        <a:rPr lang="en-US" sz="1350" b="0" i="0" u="none" strike="noStrike" kern="1200" baseline="0">
                          <a:solidFill>
                            <a:schemeClr val="dk1"/>
                          </a:solidFill>
                          <a:latin typeface="+mn-lt"/>
                          <a:ea typeface="+mn-ea"/>
                          <a:cs typeface="+mn-cs"/>
                        </a:rPr>
                        <a:t>1.6ft x 1.6ft x 1.25ft</a:t>
                      </a:r>
                    </a:p>
                  </a:txBody>
                  <a:tcPr>
                    <a:solidFill>
                      <a:schemeClr val="tx1"/>
                    </a:solidFill>
                  </a:tcPr>
                </a:tc>
                <a:extLst>
                  <a:ext uri="{0D108BD9-81ED-4DB2-BD59-A6C34878D82A}">
                    <a16:rowId xmlns:a16="http://schemas.microsoft.com/office/drawing/2014/main" val="1375682675"/>
                  </a:ext>
                </a:extLst>
              </a:tr>
              <a:tr h="3280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Weight 	</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~60 lbs.</a:t>
                      </a:r>
                    </a:p>
                  </a:txBody>
                  <a:tcPr>
                    <a:solidFill>
                      <a:schemeClr val="tx1"/>
                    </a:solidFill>
                  </a:tcPr>
                </a:tc>
                <a:extLst>
                  <a:ext uri="{0D108BD9-81ED-4DB2-BD59-A6C34878D82A}">
                    <a16:rowId xmlns:a16="http://schemas.microsoft.com/office/drawing/2014/main" val="4010990582"/>
                  </a:ext>
                </a:extLst>
              </a:tr>
              <a:tr h="3280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Material 	</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Aluminum</a:t>
                      </a:r>
                      <a:endParaRPr lang="en-US" sz="1350" b="0" i="0" u="none" strike="noStrike" kern="1200" baseline="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211115812"/>
                  </a:ext>
                </a:extLst>
              </a:tr>
              <a:tr h="32806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1" i="0" u="none" strike="noStrike" kern="1200" baseline="0">
                          <a:solidFill>
                            <a:schemeClr val="dk1"/>
                          </a:solidFill>
                          <a:latin typeface="+mn-lt"/>
                          <a:ea typeface="+mn-ea"/>
                          <a:cs typeface="+mn-cs"/>
                        </a:rPr>
                        <a:t>Solar Panel 	</a:t>
                      </a:r>
                    </a:p>
                  </a:txBody>
                  <a:tcPr>
                    <a:solidFill>
                      <a:schemeClr val="tx1">
                        <a:lumMod val="75000"/>
                      </a:schemeClr>
                    </a:solidFill>
                  </a:tcPr>
                </a:tc>
                <a:tc hMerge="1">
                  <a:txBody>
                    <a:bodyPr/>
                    <a:lstStyle/>
                    <a:p>
                      <a:endParaRPr lang="en-US"/>
                    </a:p>
                  </a:txBody>
                  <a:tcPr/>
                </a:tc>
                <a:extLst>
                  <a:ext uri="{0D108BD9-81ED-4DB2-BD59-A6C34878D82A}">
                    <a16:rowId xmlns:a16="http://schemas.microsoft.com/office/drawing/2014/main" val="4200155120"/>
                  </a:ext>
                </a:extLst>
              </a:tr>
              <a:tr h="3280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Maximum Power 	</a:t>
                      </a:r>
                    </a:p>
                  </a:txBody>
                  <a:tcPr>
                    <a:solidFill>
                      <a:schemeClr val="tx1"/>
                    </a:solidFill>
                  </a:tcPr>
                </a:tc>
                <a:tc>
                  <a:txBody>
                    <a:bodyPr/>
                    <a:lstStyle/>
                    <a:p>
                      <a:r>
                        <a:rPr lang="en-US" sz="1350" b="0" i="0" u="none" strike="noStrike" kern="1200" baseline="0">
                          <a:solidFill>
                            <a:schemeClr val="dk1"/>
                          </a:solidFill>
                          <a:latin typeface="+mn-lt"/>
                          <a:ea typeface="+mn-ea"/>
                          <a:cs typeface="+mn-cs"/>
                        </a:rPr>
                        <a:t>6 W </a:t>
                      </a:r>
                      <a:endParaRPr lang="en-US"/>
                    </a:p>
                  </a:txBody>
                  <a:tcPr>
                    <a:solidFill>
                      <a:schemeClr val="tx1"/>
                    </a:solidFill>
                  </a:tcPr>
                </a:tc>
                <a:extLst>
                  <a:ext uri="{0D108BD9-81ED-4DB2-BD59-A6C34878D82A}">
                    <a16:rowId xmlns:a16="http://schemas.microsoft.com/office/drawing/2014/main" val="277065686"/>
                  </a:ext>
                </a:extLst>
              </a:tr>
              <a:tr h="3434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Maximum Voltage </a:t>
                      </a:r>
                    </a:p>
                  </a:txBody>
                  <a:tcPr>
                    <a:solidFill>
                      <a:schemeClr val="tx1"/>
                    </a:solidFill>
                  </a:tcPr>
                </a:tc>
                <a:tc>
                  <a:txBody>
                    <a:bodyPr/>
                    <a:lstStyle/>
                    <a:p>
                      <a:r>
                        <a:rPr lang="en-US" sz="1350" b="0" i="0" u="none" strike="noStrike" kern="1200" baseline="0">
                          <a:solidFill>
                            <a:schemeClr val="dk1"/>
                          </a:solidFill>
                          <a:latin typeface="+mn-lt"/>
                          <a:ea typeface="+mn-ea"/>
                          <a:cs typeface="+mn-cs"/>
                        </a:rPr>
                        <a:t>15 V</a:t>
                      </a:r>
                      <a:endParaRPr lang="en-US"/>
                    </a:p>
                  </a:txBody>
                  <a:tcPr>
                    <a:solidFill>
                      <a:schemeClr val="tx1"/>
                    </a:solidFill>
                  </a:tcPr>
                </a:tc>
                <a:extLst>
                  <a:ext uri="{0D108BD9-81ED-4DB2-BD59-A6C34878D82A}">
                    <a16:rowId xmlns:a16="http://schemas.microsoft.com/office/drawing/2014/main" val="1555335793"/>
                  </a:ext>
                </a:extLst>
              </a:tr>
              <a:tr h="328062">
                <a:tc gridSpan="2">
                  <a:txBody>
                    <a:bodyPr/>
                    <a:lstStyle/>
                    <a:p>
                      <a:r>
                        <a:rPr lang="en-US" sz="1350" b="1" i="0" u="none" strike="noStrike" kern="1200" baseline="0">
                          <a:solidFill>
                            <a:schemeClr val="dk1"/>
                          </a:solidFill>
                          <a:latin typeface="+mn-lt"/>
                          <a:ea typeface="+mn-ea"/>
                          <a:cs typeface="+mn-cs"/>
                        </a:rPr>
                        <a:t>Battery</a:t>
                      </a:r>
                    </a:p>
                  </a:txBody>
                  <a:tcPr>
                    <a:solidFill>
                      <a:schemeClr val="tx1">
                        <a:lumMod val="75000"/>
                      </a:schemeClr>
                    </a:solidFill>
                  </a:tcPr>
                </a:tc>
                <a:tc hMerge="1">
                  <a:txBody>
                    <a:bodyPr/>
                    <a:lstStyle/>
                    <a:p>
                      <a:endParaRPr lang="en-US"/>
                    </a:p>
                  </a:txBody>
                  <a:tcPr/>
                </a:tc>
                <a:extLst>
                  <a:ext uri="{0D108BD9-81ED-4DB2-BD59-A6C34878D82A}">
                    <a16:rowId xmlns:a16="http://schemas.microsoft.com/office/drawing/2014/main" val="1808447057"/>
                  </a:ext>
                </a:extLst>
              </a:tr>
              <a:tr h="3280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Maximum Lifespan 	</a:t>
                      </a:r>
                    </a:p>
                  </a:txBody>
                  <a:tcPr>
                    <a:solidFill>
                      <a:schemeClr val="tx1"/>
                    </a:solidFill>
                  </a:tcPr>
                </a:tc>
                <a:tc>
                  <a:txBody>
                    <a:bodyPr/>
                    <a:lstStyle/>
                    <a:p>
                      <a:r>
                        <a:rPr lang="en-US" sz="1350" b="0" i="0" u="none" strike="noStrike" kern="1200" baseline="0">
                          <a:solidFill>
                            <a:schemeClr val="dk1"/>
                          </a:solidFill>
                          <a:latin typeface="+mn-lt"/>
                          <a:ea typeface="+mn-ea"/>
                          <a:cs typeface="+mn-cs"/>
                        </a:rPr>
                        <a:t>10 h 	</a:t>
                      </a:r>
                      <a:endParaRPr lang="en-US"/>
                    </a:p>
                  </a:txBody>
                  <a:tcPr>
                    <a:solidFill>
                      <a:schemeClr val="tx1"/>
                    </a:solidFill>
                  </a:tcPr>
                </a:tc>
                <a:extLst>
                  <a:ext uri="{0D108BD9-81ED-4DB2-BD59-A6C34878D82A}">
                    <a16:rowId xmlns:a16="http://schemas.microsoft.com/office/drawing/2014/main" val="4145918977"/>
                  </a:ext>
                </a:extLst>
              </a:tr>
              <a:tr h="32806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Maximum Voltage 	</a:t>
                      </a:r>
                    </a:p>
                  </a:txBody>
                  <a:tcPr>
                    <a:solidFill>
                      <a:schemeClr val="tx1"/>
                    </a:solidFill>
                  </a:tcPr>
                </a:tc>
                <a:tc>
                  <a:txBody>
                    <a:bodyPr/>
                    <a:lstStyle/>
                    <a:p>
                      <a:r>
                        <a:rPr lang="en-US" sz="1350" b="0" i="0" u="none" strike="noStrike" kern="1200" baseline="0">
                          <a:solidFill>
                            <a:schemeClr val="dk1"/>
                          </a:solidFill>
                          <a:latin typeface="+mn-lt"/>
                          <a:ea typeface="+mn-ea"/>
                          <a:cs typeface="+mn-cs"/>
                        </a:rPr>
                        <a:t>12.8 V 	</a:t>
                      </a:r>
                      <a:endParaRPr lang="en-US"/>
                    </a:p>
                  </a:txBody>
                  <a:tcPr>
                    <a:solidFill>
                      <a:schemeClr val="tx1"/>
                    </a:solidFill>
                  </a:tcPr>
                </a:tc>
                <a:extLst>
                  <a:ext uri="{0D108BD9-81ED-4DB2-BD59-A6C34878D82A}">
                    <a16:rowId xmlns:a16="http://schemas.microsoft.com/office/drawing/2014/main" val="2085911133"/>
                  </a:ext>
                </a:extLst>
              </a:tr>
            </a:tbl>
          </a:graphicData>
        </a:graphic>
      </p:graphicFrame>
      <p:sp>
        <p:nvSpPr>
          <p:cNvPr id="2" name="Slide Number Placeholder 1">
            <a:extLst>
              <a:ext uri="{FF2B5EF4-FFF2-40B4-BE49-F238E27FC236}">
                <a16:creationId xmlns:a16="http://schemas.microsoft.com/office/drawing/2014/main" id="{CE72BCAB-7114-4ADA-D397-4DB87A3C94CF}"/>
              </a:ext>
            </a:extLst>
          </p:cNvPr>
          <p:cNvSpPr>
            <a:spLocks noGrp="1"/>
          </p:cNvSpPr>
          <p:nvPr>
            <p:ph type="sldNum" idx="12"/>
          </p:nvPr>
        </p:nvSpPr>
        <p:spPr>
          <a:xfrm>
            <a:off x="8557950" y="4749900"/>
            <a:ext cx="548700" cy="393600"/>
          </a:xfrm>
        </p:spPr>
        <p:txBody>
          <a:bodyPr/>
          <a:lstStyle/>
          <a:p>
            <a:fld id="{00000000-1234-1234-1234-123412341234}" type="slidenum">
              <a:rPr lang="en" sz="1050"/>
              <a:t>12</a:t>
            </a:fld>
            <a:endParaRPr lang="en-US"/>
          </a:p>
        </p:txBody>
      </p:sp>
      <p:pic>
        <p:nvPicPr>
          <p:cNvPr id="7" name="Picture 6" descr="A person smiling at the camera&#10;&#10;Description automatically generated">
            <a:extLst>
              <a:ext uri="{FF2B5EF4-FFF2-40B4-BE49-F238E27FC236}">
                <a16:creationId xmlns:a16="http://schemas.microsoft.com/office/drawing/2014/main" id="{2ABDCC6E-E2CD-B0B4-FB03-579AC2D772D0}"/>
              </a:ext>
            </a:extLst>
          </p:cNvPr>
          <p:cNvPicPr>
            <a:picLocks noChangeAspect="1"/>
          </p:cNvPicPr>
          <p:nvPr/>
        </p:nvPicPr>
        <p:blipFill rotWithShape="1">
          <a:blip r:embed="rId5"/>
          <a:srcRect l="7646" t="17492" r="8662"/>
          <a:stretch/>
        </p:blipFill>
        <p:spPr>
          <a:xfrm>
            <a:off x="7672038" y="293688"/>
            <a:ext cx="1160261" cy="1540577"/>
          </a:xfrm>
          <a:prstGeom prst="rect">
            <a:avLst/>
          </a:prstGeom>
        </p:spPr>
      </p:pic>
      <p:pic>
        <p:nvPicPr>
          <p:cNvPr id="21" name="Audio 20">
            <a:hlinkClick r:id="" action="ppaction://media"/>
            <a:extLst>
              <a:ext uri="{FF2B5EF4-FFF2-40B4-BE49-F238E27FC236}">
                <a16:creationId xmlns:a16="http://schemas.microsoft.com/office/drawing/2014/main" id="{E9213250-7404-409B-96A9-608E113BC0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3715"/>
    </mc:Choice>
    <mc:Fallback xmlns="">
      <p:transition spd="slow" advTm="2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7A82920-2939-E52B-886B-CD494591335B}"/>
              </a:ext>
            </a:extLst>
          </p:cNvPr>
          <p:cNvGraphicFramePr>
            <a:graphicFrameLocks noGrp="1"/>
          </p:cNvGraphicFramePr>
          <p:nvPr>
            <p:extLst>
              <p:ext uri="{D42A27DB-BD31-4B8C-83A1-F6EECF244321}">
                <p14:modId xmlns:p14="http://schemas.microsoft.com/office/powerpoint/2010/main" val="1844239193"/>
              </p:ext>
            </p:extLst>
          </p:nvPr>
        </p:nvGraphicFramePr>
        <p:xfrm>
          <a:off x="780819" y="1271420"/>
          <a:ext cx="6341094" cy="3223552"/>
        </p:xfrm>
        <a:graphic>
          <a:graphicData uri="http://schemas.openxmlformats.org/drawingml/2006/table">
            <a:tbl>
              <a:tblPr firstRow="1" bandRow="1">
                <a:tableStyleId>{D7AC3CCA-C797-4891-BE02-D94E43425B78}</a:tableStyleId>
              </a:tblPr>
              <a:tblGrid>
                <a:gridCol w="3093098">
                  <a:extLst>
                    <a:ext uri="{9D8B030D-6E8A-4147-A177-3AD203B41FA5}">
                      <a16:colId xmlns:a16="http://schemas.microsoft.com/office/drawing/2014/main" val="2686085439"/>
                    </a:ext>
                  </a:extLst>
                </a:gridCol>
                <a:gridCol w="3247996">
                  <a:extLst>
                    <a:ext uri="{9D8B030D-6E8A-4147-A177-3AD203B41FA5}">
                      <a16:colId xmlns:a16="http://schemas.microsoft.com/office/drawing/2014/main" val="3388521568"/>
                    </a:ext>
                  </a:extLst>
                </a:gridCol>
              </a:tblGrid>
              <a:tr h="316816">
                <a:tc gridSpan="2">
                  <a:txBody>
                    <a:bodyPr/>
                    <a:lstStyle/>
                    <a:p>
                      <a:r>
                        <a:rPr lang="en-US"/>
                        <a:t>Laser Source</a:t>
                      </a:r>
                    </a:p>
                  </a:txBody>
                  <a:tcPr>
                    <a:solidFill>
                      <a:schemeClr val="tx1">
                        <a:lumMod val="75000"/>
                      </a:schemeClr>
                    </a:solidFill>
                  </a:tcPr>
                </a:tc>
                <a:tc hMerge="1">
                  <a:txBody>
                    <a:bodyPr/>
                    <a:lstStyle/>
                    <a:p>
                      <a:endParaRPr lang="en-US"/>
                    </a:p>
                  </a:txBody>
                  <a:tcPr>
                    <a:solidFill>
                      <a:schemeClr val="tx1">
                        <a:lumMod val="75000"/>
                      </a:schemeClr>
                    </a:solidFill>
                  </a:tcPr>
                </a:tc>
                <a:extLst>
                  <a:ext uri="{0D108BD9-81ED-4DB2-BD59-A6C34878D82A}">
                    <a16:rowId xmlns:a16="http://schemas.microsoft.com/office/drawing/2014/main" val="2508876225"/>
                  </a:ext>
                </a:extLst>
              </a:tr>
              <a:tr h="316816">
                <a:tc>
                  <a:txBody>
                    <a:bodyPr/>
                    <a:lstStyle/>
                    <a:p>
                      <a:r>
                        <a:rPr lang="en-US" sz="1350" b="0" i="0" u="none" strike="noStrike" kern="1200" baseline="0">
                          <a:solidFill>
                            <a:schemeClr val="dk1"/>
                          </a:solidFill>
                          <a:latin typeface="+mn-lt"/>
                          <a:ea typeface="+mn-ea"/>
                          <a:cs typeface="+mn-cs"/>
                        </a:rPr>
                        <a:t>Wavelength Range 	</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450 – 550 nm 	</a:t>
                      </a:r>
                    </a:p>
                  </a:txBody>
                  <a:tcPr>
                    <a:solidFill>
                      <a:schemeClr val="tx1"/>
                    </a:solidFill>
                  </a:tcPr>
                </a:tc>
                <a:extLst>
                  <a:ext uri="{0D108BD9-81ED-4DB2-BD59-A6C34878D82A}">
                    <a16:rowId xmlns:a16="http://schemas.microsoft.com/office/drawing/2014/main" val="1375682675"/>
                  </a:ext>
                </a:extLst>
              </a:tr>
              <a:tr h="316816">
                <a:tc>
                  <a:txBody>
                    <a:bodyPr/>
                    <a:lstStyle/>
                    <a:p>
                      <a:r>
                        <a:rPr lang="en-US" sz="1350" b="0" i="0" u="none" strike="noStrike" kern="1200" baseline="0">
                          <a:solidFill>
                            <a:schemeClr val="dk1"/>
                          </a:solidFill>
                          <a:latin typeface="+mn-lt"/>
                          <a:ea typeface="+mn-ea"/>
                          <a:cs typeface="+mn-cs"/>
                        </a:rPr>
                        <a:t>Optical Power 	</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1000 – 5500 </a:t>
                      </a:r>
                      <a:r>
                        <a:rPr lang="en-US" sz="1350" b="0" i="0" u="none" strike="noStrike" kern="1200" baseline="0" err="1">
                          <a:solidFill>
                            <a:schemeClr val="dk1"/>
                          </a:solidFill>
                          <a:latin typeface="+mn-lt"/>
                          <a:ea typeface="+mn-ea"/>
                          <a:cs typeface="+mn-cs"/>
                        </a:rPr>
                        <a:t>mW</a:t>
                      </a:r>
                      <a:r>
                        <a:rPr lang="en-US" sz="1350" b="0" i="0" u="none" strike="noStrike" kern="1200" baseline="0">
                          <a:solidFill>
                            <a:schemeClr val="dk1"/>
                          </a:solidFill>
                          <a:latin typeface="+mn-lt"/>
                          <a:ea typeface="+mn-ea"/>
                          <a:cs typeface="+mn-cs"/>
                        </a:rPr>
                        <a:t> 	</a:t>
                      </a:r>
                    </a:p>
                  </a:txBody>
                  <a:tcPr>
                    <a:solidFill>
                      <a:schemeClr val="tx1"/>
                    </a:solidFill>
                  </a:tcPr>
                </a:tc>
                <a:extLst>
                  <a:ext uri="{0D108BD9-81ED-4DB2-BD59-A6C34878D82A}">
                    <a16:rowId xmlns:a16="http://schemas.microsoft.com/office/drawing/2014/main" val="4010990582"/>
                  </a:ext>
                </a:extLst>
              </a:tr>
              <a:tr h="316816">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1" i="0" u="none" strike="noStrike" kern="1200" baseline="0">
                          <a:solidFill>
                            <a:schemeClr val="dk1"/>
                          </a:solidFill>
                          <a:latin typeface="+mn-lt"/>
                          <a:ea typeface="+mn-ea"/>
                          <a:cs typeface="+mn-cs"/>
                        </a:rPr>
                        <a:t>Laser System</a:t>
                      </a:r>
                    </a:p>
                  </a:txBody>
                  <a:tcPr>
                    <a:solidFill>
                      <a:schemeClr val="tx1">
                        <a:lumMod val="75000"/>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350" b="1" i="0" u="none" strike="noStrike" kern="1200" baseline="0">
                        <a:solidFill>
                          <a:schemeClr val="dk1"/>
                        </a:solidFill>
                        <a:latin typeface="+mn-lt"/>
                        <a:ea typeface="+mn-ea"/>
                        <a:cs typeface="+mn-cs"/>
                      </a:endParaRPr>
                    </a:p>
                  </a:txBody>
                  <a:tcPr>
                    <a:solidFill>
                      <a:schemeClr val="tx1">
                        <a:lumMod val="75000"/>
                      </a:schemeClr>
                    </a:solidFill>
                  </a:tcPr>
                </a:tc>
                <a:extLst>
                  <a:ext uri="{0D108BD9-81ED-4DB2-BD59-A6C34878D82A}">
                    <a16:rowId xmlns:a16="http://schemas.microsoft.com/office/drawing/2014/main" val="4200155120"/>
                  </a:ext>
                </a:extLst>
              </a:tr>
              <a:tr h="316816">
                <a:tc>
                  <a:txBody>
                    <a:bodyPr/>
                    <a:lstStyle/>
                    <a:p>
                      <a:r>
                        <a:rPr lang="en-US" sz="1350" b="0" i="0" u="none" strike="noStrike" kern="1200" baseline="0">
                          <a:solidFill>
                            <a:schemeClr val="dk1"/>
                          </a:solidFill>
                          <a:latin typeface="+mn-lt"/>
                          <a:ea typeface="+mn-ea"/>
                          <a:cs typeface="+mn-cs"/>
                        </a:rPr>
                        <a:t>Location accuracy 	</a:t>
                      </a:r>
                    </a:p>
                  </a:txBody>
                  <a:tcPr>
                    <a:solidFill>
                      <a:srgbClr val="FFFB8A"/>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 1 cm </a:t>
                      </a:r>
                    </a:p>
                  </a:txBody>
                  <a:tcPr>
                    <a:solidFill>
                      <a:srgbClr val="FFFB8A"/>
                    </a:solidFill>
                  </a:tcPr>
                </a:tc>
                <a:extLst>
                  <a:ext uri="{0D108BD9-81ED-4DB2-BD59-A6C34878D82A}">
                    <a16:rowId xmlns:a16="http://schemas.microsoft.com/office/drawing/2014/main" val="277065686"/>
                  </a:ext>
                </a:extLst>
              </a:tr>
              <a:tr h="316816">
                <a:tc gridSpan="2">
                  <a:txBody>
                    <a:bodyPr/>
                    <a:lstStyle/>
                    <a:p>
                      <a:r>
                        <a:rPr lang="en-US" sz="1350" b="1" i="0" u="none" strike="noStrike" kern="1200" baseline="0">
                          <a:solidFill>
                            <a:schemeClr val="dk1"/>
                          </a:solidFill>
                          <a:latin typeface="+mn-lt"/>
                          <a:ea typeface="+mn-ea"/>
                          <a:cs typeface="+mn-cs"/>
                        </a:rPr>
                        <a:t>Weed Treatment</a:t>
                      </a:r>
                    </a:p>
                  </a:txBody>
                  <a:tcPr>
                    <a:solidFill>
                      <a:schemeClr val="tx1">
                        <a:lumMod val="75000"/>
                      </a:schemeClr>
                    </a:solidFill>
                  </a:tcPr>
                </a:tc>
                <a:tc hMerge="1">
                  <a:txBody>
                    <a:bodyPr/>
                    <a:lstStyle/>
                    <a:p>
                      <a:endParaRPr lang="en-US" sz="1350" b="1" i="0" u="none" strike="noStrike" kern="1200" baseline="0">
                        <a:solidFill>
                          <a:schemeClr val="dk1"/>
                        </a:solidFill>
                        <a:latin typeface="+mn-lt"/>
                        <a:ea typeface="+mn-ea"/>
                        <a:cs typeface="+mn-cs"/>
                      </a:endParaRPr>
                    </a:p>
                  </a:txBody>
                  <a:tcPr>
                    <a:solidFill>
                      <a:schemeClr val="tx1">
                        <a:lumMod val="75000"/>
                      </a:schemeClr>
                    </a:solidFill>
                  </a:tcPr>
                </a:tc>
                <a:extLst>
                  <a:ext uri="{0D108BD9-81ED-4DB2-BD59-A6C34878D82A}">
                    <a16:rowId xmlns:a16="http://schemas.microsoft.com/office/drawing/2014/main" val="1808447057"/>
                  </a:ext>
                </a:extLst>
              </a:tr>
              <a:tr h="316816">
                <a:tc>
                  <a:txBody>
                    <a:bodyPr/>
                    <a:lstStyle/>
                    <a:p>
                      <a:r>
                        <a:rPr lang="en-US" sz="1350" b="0" i="0" u="none" strike="noStrike" kern="1200" baseline="0">
                          <a:solidFill>
                            <a:schemeClr val="dk1"/>
                          </a:solidFill>
                          <a:latin typeface="+mn-lt"/>
                          <a:ea typeface="+mn-ea"/>
                          <a:cs typeface="+mn-cs"/>
                        </a:rPr>
                        <a:t>Treatment Time 	</a:t>
                      </a:r>
                    </a:p>
                  </a:txBody>
                  <a:tcPr>
                    <a:solidFill>
                      <a:srgbClr val="FFFB8A"/>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20 – 30 seconds 	</a:t>
                      </a:r>
                    </a:p>
                  </a:txBody>
                  <a:tcPr>
                    <a:solidFill>
                      <a:srgbClr val="FFFB8A"/>
                    </a:solidFill>
                  </a:tcPr>
                </a:tc>
                <a:extLst>
                  <a:ext uri="{0D108BD9-81ED-4DB2-BD59-A6C34878D82A}">
                    <a16:rowId xmlns:a16="http://schemas.microsoft.com/office/drawing/2014/main" val="4145918977"/>
                  </a:ext>
                </a:extLst>
              </a:tr>
              <a:tr h="485680">
                <a:tc>
                  <a:txBody>
                    <a:bodyPr/>
                    <a:lstStyle/>
                    <a:p>
                      <a:r>
                        <a:rPr lang="en-US" sz="1350" b="0" i="0" u="none" strike="noStrike" kern="1200" baseline="0">
                          <a:solidFill>
                            <a:schemeClr val="dk1"/>
                          </a:solidFill>
                          <a:latin typeface="+mn-lt"/>
                          <a:ea typeface="+mn-ea"/>
                          <a:cs typeface="+mn-cs"/>
                        </a:rPr>
                        <a:t>Treatment Distance (Laser Pointer End to Plant) 	</a:t>
                      </a:r>
                    </a:p>
                  </a:txBody>
                  <a:tcPr>
                    <a:solidFill>
                      <a:schemeClr val="tx1"/>
                    </a:solidFill>
                  </a:tcPr>
                </a:tc>
                <a:tc>
                  <a:txBody>
                    <a:bodyPr/>
                    <a:lstStyle/>
                    <a:p>
                      <a:r>
                        <a:rPr lang="en-US" sz="1350" b="0" i="0" u="none" strike="noStrike" kern="1200" baseline="0">
                          <a:solidFill>
                            <a:schemeClr val="dk1"/>
                          </a:solidFill>
                          <a:latin typeface="+mn-lt"/>
                          <a:ea typeface="+mn-ea"/>
                          <a:cs typeface="+mn-cs"/>
                        </a:rPr>
                        <a:t>5 – 10 cm </a:t>
                      </a:r>
                    </a:p>
                  </a:txBody>
                  <a:tcPr>
                    <a:solidFill>
                      <a:schemeClr val="tx1"/>
                    </a:solidFill>
                  </a:tcPr>
                </a:tc>
                <a:extLst>
                  <a:ext uri="{0D108BD9-81ED-4DB2-BD59-A6C34878D82A}">
                    <a16:rowId xmlns:a16="http://schemas.microsoft.com/office/drawing/2014/main" val="2085911133"/>
                  </a:ext>
                </a:extLst>
              </a:tr>
              <a:tr h="4856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Weed Identification Efficiency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350" b="0" i="0" u="none" strike="noStrike" kern="1200" baseline="0">
                        <a:solidFill>
                          <a:schemeClr val="dk1"/>
                        </a:solidFill>
                        <a:latin typeface="+mn-lt"/>
                        <a:ea typeface="+mn-ea"/>
                        <a:cs typeface="+mn-cs"/>
                      </a:endParaRPr>
                    </a:p>
                  </a:txBody>
                  <a:tcPr>
                    <a:solidFill>
                      <a:srgbClr val="FFFB8A"/>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a:solidFill>
                            <a:schemeClr val="dk1"/>
                          </a:solidFill>
                          <a:latin typeface="+mn-lt"/>
                          <a:ea typeface="+mn-ea"/>
                          <a:cs typeface="+mn-cs"/>
                        </a:rPr>
                        <a:t>Expected at 70-85% </a:t>
                      </a:r>
                    </a:p>
                  </a:txBody>
                  <a:tcPr>
                    <a:solidFill>
                      <a:srgbClr val="FFFB8A"/>
                    </a:solidFill>
                  </a:tcPr>
                </a:tc>
                <a:extLst>
                  <a:ext uri="{0D108BD9-81ED-4DB2-BD59-A6C34878D82A}">
                    <a16:rowId xmlns:a16="http://schemas.microsoft.com/office/drawing/2014/main" val="2706031874"/>
                  </a:ext>
                </a:extLst>
              </a:tr>
            </a:tbl>
          </a:graphicData>
        </a:graphic>
      </p:graphicFrame>
      <p:sp>
        <p:nvSpPr>
          <p:cNvPr id="5" name="Google Shape;72;p16">
            <a:extLst>
              <a:ext uri="{FF2B5EF4-FFF2-40B4-BE49-F238E27FC236}">
                <a16:creationId xmlns:a16="http://schemas.microsoft.com/office/drawing/2014/main" id="{CEB708E5-AEB9-547E-36C9-7B38053F3BEA}"/>
              </a:ext>
            </a:extLst>
          </p:cNvPr>
          <p:cNvSpPr txBox="1">
            <a:spLocks noGrp="1"/>
          </p:cNvSpPr>
          <p:nvPr>
            <p:ph type="title"/>
          </p:nvPr>
        </p:nvSpPr>
        <p:spPr>
          <a:xfrm>
            <a:off x="1076965" y="414219"/>
            <a:ext cx="574880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b="1"/>
              <a:t>Engineering Specifications Cont.</a:t>
            </a:r>
          </a:p>
        </p:txBody>
      </p:sp>
      <p:sp>
        <p:nvSpPr>
          <p:cNvPr id="2" name="Slide Number Placeholder 1">
            <a:extLst>
              <a:ext uri="{FF2B5EF4-FFF2-40B4-BE49-F238E27FC236}">
                <a16:creationId xmlns:a16="http://schemas.microsoft.com/office/drawing/2014/main" id="{DF7CBEEB-FC14-D237-C9B0-DFDF8BB5BF0F}"/>
              </a:ext>
            </a:extLst>
          </p:cNvPr>
          <p:cNvSpPr>
            <a:spLocks noGrp="1"/>
          </p:cNvSpPr>
          <p:nvPr>
            <p:ph type="sldNum" idx="12"/>
          </p:nvPr>
        </p:nvSpPr>
        <p:spPr>
          <a:xfrm>
            <a:off x="8557950" y="4749900"/>
            <a:ext cx="548700" cy="393600"/>
          </a:xfrm>
        </p:spPr>
        <p:txBody>
          <a:bodyPr>
            <a:normAutofit/>
          </a:bodyPr>
          <a:lstStyle/>
          <a:p>
            <a:fld id="{00000000-1234-1234-1234-123412341234}" type="slidenum">
              <a:rPr lang="en" sz="1050"/>
              <a:t>13</a:t>
            </a:fld>
            <a:endParaRPr lang="en-US" sz="1050"/>
          </a:p>
        </p:txBody>
      </p:sp>
      <p:pic>
        <p:nvPicPr>
          <p:cNvPr id="7" name="Picture 6" descr="A person smiling at the camera&#10;&#10;Description automatically generated">
            <a:extLst>
              <a:ext uri="{FF2B5EF4-FFF2-40B4-BE49-F238E27FC236}">
                <a16:creationId xmlns:a16="http://schemas.microsoft.com/office/drawing/2014/main" id="{EEC88926-3643-AA2E-F5DC-3227748BBABB}"/>
              </a:ext>
            </a:extLst>
          </p:cNvPr>
          <p:cNvPicPr>
            <a:picLocks noChangeAspect="1"/>
          </p:cNvPicPr>
          <p:nvPr/>
        </p:nvPicPr>
        <p:blipFill rotWithShape="1">
          <a:blip r:embed="rId4"/>
          <a:srcRect l="7646" t="17492" r="8662"/>
          <a:stretch/>
        </p:blipFill>
        <p:spPr>
          <a:xfrm>
            <a:off x="7701776" y="293687"/>
            <a:ext cx="1130524" cy="1501093"/>
          </a:xfrm>
          <a:prstGeom prst="rect">
            <a:avLst/>
          </a:prstGeom>
        </p:spPr>
      </p:pic>
      <p:pic>
        <p:nvPicPr>
          <p:cNvPr id="26" name="Audio 25">
            <a:hlinkClick r:id="" action="ppaction://media"/>
            <a:extLst>
              <a:ext uri="{FF2B5EF4-FFF2-40B4-BE49-F238E27FC236}">
                <a16:creationId xmlns:a16="http://schemas.microsoft.com/office/drawing/2014/main" id="{F2A49292-2F56-A5F6-17ED-D2E292F724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85178474"/>
      </p:ext>
    </p:extLst>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205" name="Rectangle 204">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7" name="Rectangle 206">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209" name="Rectangle 208">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sp>
        <p:nvSpPr>
          <p:cNvPr id="211" name="Rectangle 210">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13" name="Group 212">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950797"/>
            <a:ext cx="1567331" cy="483971"/>
            <a:chOff x="5318306" y="1386268"/>
            <a:chExt cx="1567331" cy="645295"/>
          </a:xfrm>
        </p:grpSpPr>
        <p:cxnSp>
          <p:nvCxnSpPr>
            <p:cNvPr id="214" name="Straight Connector 213">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8" name="Rectangle 217">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0" name="Rectangle 219">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2" name="Rectangle 221">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81" y="458216"/>
            <a:ext cx="8195838" cy="4227067"/>
          </a:xfrm>
          <a:prstGeom prst="rect">
            <a:avLst/>
          </a:prstGeom>
          <a:solidFill>
            <a:srgbClr val="FFFFFF"/>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224" name="Rectangle 223">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89" y="582930"/>
            <a:ext cx="7948422" cy="3977640"/>
          </a:xfrm>
          <a:prstGeom prst="rect">
            <a:avLst/>
          </a:prstGeom>
          <a:solidFill>
            <a:schemeClr val="bg2"/>
          </a:solidFill>
          <a:ln w="9525" cap="sq" cmpd="sng" algn="ctr">
            <a:noFill/>
            <a:prstDash val="solid"/>
            <a:miter lim="800000"/>
          </a:ln>
          <a:effectLst/>
        </p:spPr>
        <p:txBody>
          <a:bodyPr/>
          <a:lstStyle/>
          <a:p>
            <a:endParaRPr lang="en-US"/>
          </a:p>
        </p:txBody>
      </p:sp>
      <p:sp>
        <p:nvSpPr>
          <p:cNvPr id="96" name="Google Shape;96;p20"/>
          <p:cNvSpPr txBox="1">
            <a:spLocks noGrp="1"/>
          </p:cNvSpPr>
          <p:nvPr>
            <p:ph type="title"/>
          </p:nvPr>
        </p:nvSpPr>
        <p:spPr>
          <a:xfrm>
            <a:off x="945153" y="1415846"/>
            <a:ext cx="7254980" cy="2049829"/>
          </a:xfrm>
          <a:prstGeom prst="rect">
            <a:avLst/>
          </a:prstGeom>
        </p:spPr>
        <p:txBody>
          <a:bodyPr spcFirstLastPara="1" vert="horz" lIns="91440" tIns="45720" rIns="91440" bIns="45720" rtlCol="0" anchor="ctr" anchorCtr="0">
            <a:normAutofit/>
          </a:bodyPr>
          <a:lstStyle/>
          <a:p>
            <a:pPr algn="ctr" defTabSz="914400">
              <a:lnSpc>
                <a:spcPct val="83000"/>
              </a:lnSpc>
              <a:spcBef>
                <a:spcPct val="0"/>
              </a:spcBef>
            </a:pPr>
            <a:r>
              <a:rPr lang="en-US" sz="5000" b="0" kern="1200" cap="all" spc="-100" baseline="0">
                <a:solidFill>
                  <a:schemeClr val="tx1"/>
                </a:solidFill>
                <a:effectLst>
                  <a:outerShdw blurRad="38100" dist="12700" dir="2700000" algn="tl" rotWithShape="0">
                    <a:prstClr val="black">
                      <a:alpha val="40000"/>
                    </a:prstClr>
                  </a:outerShdw>
                </a:effectLst>
                <a:latin typeface="+mj-lt"/>
                <a:ea typeface="+mn-ea"/>
                <a:cs typeface="+mn-cs"/>
              </a:rPr>
              <a:t>Hardware Comparison and Selection</a:t>
            </a:r>
          </a:p>
        </p:txBody>
      </p:sp>
      <p:sp>
        <p:nvSpPr>
          <p:cNvPr id="226" name="Rectangle 225">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458216"/>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8" name="Straight Connector 227">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458581"/>
            <a:ext cx="0" cy="48006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458581"/>
            <a:ext cx="0" cy="48006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933285"/>
            <a:ext cx="126873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2F0A090-9129-9451-7282-684D0B8D2665}"/>
              </a:ext>
            </a:extLst>
          </p:cNvPr>
          <p:cNvSpPr>
            <a:spLocks noGrp="1"/>
          </p:cNvSpPr>
          <p:nvPr>
            <p:ph type="sldNum" idx="12"/>
          </p:nvPr>
        </p:nvSpPr>
        <p:spPr>
          <a:xfrm>
            <a:off x="7005174" y="4490465"/>
            <a:ext cx="1583911" cy="171450"/>
          </a:xfrm>
        </p:spPr>
        <p:txBody>
          <a:bodyPr vert="horz" lIns="91440" tIns="45720" rIns="91440" bIns="45720" rtlCol="0" anchor="b">
            <a:noAutofit/>
          </a:bodyPr>
          <a:lstStyle/>
          <a:p>
            <a:pPr marR="0" lvl="0" indent="0" fontAlgn="auto">
              <a:lnSpc>
                <a:spcPct val="90000"/>
              </a:lnSpc>
              <a:spcBef>
                <a:spcPts val="0"/>
              </a:spcBef>
              <a:spcAft>
                <a:spcPts val="600"/>
              </a:spcAft>
              <a:buClrTx/>
              <a:buSzTx/>
              <a:buFontTx/>
              <a:buNone/>
              <a:tabLst/>
              <a:defRPr/>
            </a:pPr>
            <a:fld id="{00000000-1234-1234-1234-123412341234}" type="slidenum">
              <a:rPr kumimoji="0" lang="en-US" sz="1100" b="0" i="0" u="none" strike="noStrike" cap="none" spc="0" normalizeH="0" baseline="0" noProof="0">
                <a:ln>
                  <a:noFill/>
                </a:ln>
                <a:solidFill>
                  <a:schemeClr val="tx2"/>
                </a:solidFill>
                <a:effectLst/>
                <a:uLnTx/>
                <a:uFillTx/>
              </a:rPr>
              <a:pPr marR="0" lvl="0" indent="0" fontAlgn="auto">
                <a:lnSpc>
                  <a:spcPct val="90000"/>
                </a:lnSpc>
                <a:spcBef>
                  <a:spcPts val="0"/>
                </a:spcBef>
                <a:spcAft>
                  <a:spcPts val="600"/>
                </a:spcAft>
                <a:buClrTx/>
                <a:buSzTx/>
                <a:buFontTx/>
                <a:buNone/>
                <a:tabLst/>
                <a:defRPr/>
              </a:pPr>
              <a:t>14</a:t>
            </a:fld>
            <a:endParaRPr kumimoji="0" lang="en-US" sz="1100" b="0" i="0" u="none" strike="noStrike"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1650513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laser control system&#10;&#10;Description automatically generated">
            <a:extLst>
              <a:ext uri="{FF2B5EF4-FFF2-40B4-BE49-F238E27FC236}">
                <a16:creationId xmlns:a16="http://schemas.microsoft.com/office/drawing/2014/main" id="{A119CF76-1984-5531-3C53-C3DD145F0176}"/>
              </a:ext>
            </a:extLst>
          </p:cNvPr>
          <p:cNvPicPr>
            <a:picLocks noChangeAspect="1"/>
          </p:cNvPicPr>
          <p:nvPr/>
        </p:nvPicPr>
        <p:blipFill>
          <a:blip r:embed="rId2"/>
          <a:stretch>
            <a:fillRect/>
          </a:stretch>
        </p:blipFill>
        <p:spPr>
          <a:xfrm>
            <a:off x="1844683" y="397420"/>
            <a:ext cx="5451410" cy="4348659"/>
          </a:xfrm>
          <a:prstGeom prst="rect">
            <a:avLst/>
          </a:prstGeom>
        </p:spPr>
      </p:pic>
      <p:sp>
        <p:nvSpPr>
          <p:cNvPr id="8" name="TextBox 7">
            <a:extLst>
              <a:ext uri="{FF2B5EF4-FFF2-40B4-BE49-F238E27FC236}">
                <a16:creationId xmlns:a16="http://schemas.microsoft.com/office/drawing/2014/main" id="{EDAA80F2-C0A9-2DE0-F620-7F9FCC47758E}"/>
              </a:ext>
            </a:extLst>
          </p:cNvPr>
          <p:cNvSpPr txBox="1"/>
          <p:nvPr/>
        </p:nvSpPr>
        <p:spPr>
          <a:xfrm>
            <a:off x="2855399" y="362467"/>
            <a:ext cx="34464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Hardware Block Diagram</a:t>
            </a:r>
            <a:endParaRPr lang="en-US"/>
          </a:p>
        </p:txBody>
      </p:sp>
      <p:pic>
        <p:nvPicPr>
          <p:cNvPr id="3" name="Picture 2">
            <a:extLst>
              <a:ext uri="{FF2B5EF4-FFF2-40B4-BE49-F238E27FC236}">
                <a16:creationId xmlns:a16="http://schemas.microsoft.com/office/drawing/2014/main" id="{30054090-F351-6DA6-6C87-9BA3E4CF796B}"/>
              </a:ext>
            </a:extLst>
          </p:cNvPr>
          <p:cNvPicPr>
            <a:picLocks noChangeAspect="1"/>
          </p:cNvPicPr>
          <p:nvPr/>
        </p:nvPicPr>
        <p:blipFill>
          <a:blip r:embed="rId3"/>
          <a:stretch>
            <a:fillRect/>
          </a:stretch>
        </p:blipFill>
        <p:spPr>
          <a:xfrm>
            <a:off x="7543828" y="361800"/>
            <a:ext cx="1243156" cy="1383185"/>
          </a:xfrm>
          <a:prstGeom prst="rect">
            <a:avLst/>
          </a:prstGeom>
        </p:spPr>
      </p:pic>
      <p:sp>
        <p:nvSpPr>
          <p:cNvPr id="2" name="Slide Number Placeholder 1">
            <a:extLst>
              <a:ext uri="{FF2B5EF4-FFF2-40B4-BE49-F238E27FC236}">
                <a16:creationId xmlns:a16="http://schemas.microsoft.com/office/drawing/2014/main" id="{971C9F73-F158-7771-D41A-679FCCF57E39}"/>
              </a:ext>
            </a:extLst>
          </p:cNvPr>
          <p:cNvSpPr>
            <a:spLocks noGrp="1"/>
          </p:cNvSpPr>
          <p:nvPr>
            <p:ph type="sldNum" sz="quarter" idx="12"/>
          </p:nvPr>
        </p:nvSpPr>
        <p:spPr>
          <a:xfrm>
            <a:off x="7984425" y="4867465"/>
            <a:ext cx="1097280" cy="192024"/>
          </a:xfrm>
        </p:spPr>
        <p:txBody>
          <a:bodyPr/>
          <a:lstStyle/>
          <a:p>
            <a:fld id="{00000000-1234-1234-1234-123412341234}" type="slidenum">
              <a:rPr lang="en" sz="1050" smtClean="0"/>
              <a:t>15</a:t>
            </a:fld>
            <a:endParaRPr lang="en-US"/>
          </a:p>
        </p:txBody>
      </p:sp>
      <p:sp>
        <p:nvSpPr>
          <p:cNvPr id="4" name="TextBox 3">
            <a:extLst>
              <a:ext uri="{FF2B5EF4-FFF2-40B4-BE49-F238E27FC236}">
                <a16:creationId xmlns:a16="http://schemas.microsoft.com/office/drawing/2014/main" id="{E18632F2-2968-50F9-DD6C-2CA7A99214C7}"/>
              </a:ext>
            </a:extLst>
          </p:cNvPr>
          <p:cNvSpPr txBox="1"/>
          <p:nvPr/>
        </p:nvSpPr>
        <p:spPr>
          <a:xfrm>
            <a:off x="4185424" y="2668860"/>
            <a:ext cx="343713" cy="169277"/>
          </a:xfrm>
          <a:prstGeom prst="rect">
            <a:avLst/>
          </a:prstGeom>
          <a:solidFill>
            <a:schemeClr val="tx1"/>
          </a:solidFill>
        </p:spPr>
        <p:txBody>
          <a:bodyPr wrap="square" rtlCol="0">
            <a:spAutoFit/>
          </a:bodyPr>
          <a:lstStyle/>
          <a:p>
            <a:r>
              <a:rPr lang="en-US" sz="500">
                <a:solidFill>
                  <a:schemeClr val="bg1"/>
                </a:solidFill>
              </a:rPr>
              <a:t>IDE</a:t>
            </a:r>
          </a:p>
        </p:txBody>
      </p:sp>
      <p:sp>
        <p:nvSpPr>
          <p:cNvPr id="5" name="TextBox 4">
            <a:extLst>
              <a:ext uri="{FF2B5EF4-FFF2-40B4-BE49-F238E27FC236}">
                <a16:creationId xmlns:a16="http://schemas.microsoft.com/office/drawing/2014/main" id="{FC724F52-C9A5-5DBD-E49C-237F44C051D1}"/>
              </a:ext>
            </a:extLst>
          </p:cNvPr>
          <p:cNvSpPr txBox="1"/>
          <p:nvPr/>
        </p:nvSpPr>
        <p:spPr>
          <a:xfrm>
            <a:off x="7638957" y="1690495"/>
            <a:ext cx="1003610" cy="276999"/>
          </a:xfrm>
          <a:prstGeom prst="rect">
            <a:avLst/>
          </a:prstGeom>
          <a:noFill/>
        </p:spPr>
        <p:txBody>
          <a:bodyPr wrap="square" rtlCol="0">
            <a:spAutoFit/>
          </a:bodyPr>
          <a:lstStyle/>
          <a:p>
            <a:pPr algn="ctr"/>
            <a:r>
              <a:rPr lang="en-US" sz="1200">
                <a:solidFill>
                  <a:schemeClr val="bg1"/>
                </a:solidFill>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8783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14398" y="402945"/>
            <a:ext cx="2845466" cy="4093024"/>
          </a:xfrm>
        </p:spPr>
        <p:txBody>
          <a:bodyPr>
            <a:normAutofit/>
          </a:bodyPr>
          <a:lstStyle/>
          <a:p>
            <a:pPr algn="ctr"/>
            <a:r>
              <a:rPr lang="en-US" sz="3300">
                <a:solidFill>
                  <a:schemeClr val="bg1"/>
                </a:solidFill>
              </a:rPr>
              <a:t>Battery Selection</a:t>
            </a:r>
            <a:br>
              <a:rPr lang="en-US" sz="3300"/>
            </a:br>
            <a:br>
              <a:rPr lang="en-US" sz="3300"/>
            </a:br>
            <a:r>
              <a:rPr lang="en-US" sz="1600">
                <a:solidFill>
                  <a:schemeClr val="bg1"/>
                </a:solidFill>
              </a:rPr>
              <a:t>Lithium vs. Lead-acid</a:t>
            </a:r>
            <a:br>
              <a:rPr lang="en-US" sz="3300"/>
            </a:br>
            <a:endParaRPr lang="en-US" sz="3300">
              <a:solidFill>
                <a:schemeClr val="bg1"/>
              </a:solidFill>
            </a:endParaRPr>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3101584676"/>
              </p:ext>
            </p:extLst>
          </p:nvPr>
        </p:nvGraphicFramePr>
        <p:xfrm>
          <a:off x="3630693" y="1503717"/>
          <a:ext cx="5373335" cy="3342534"/>
        </p:xfrm>
        <a:graphic>
          <a:graphicData uri="http://schemas.openxmlformats.org/drawingml/2006/table">
            <a:tbl>
              <a:tblPr firstRow="1" bandRow="1">
                <a:tableStyleId>{5C22544A-7EE6-4342-B048-85BDC9FD1C3A}</a:tableStyleId>
              </a:tblPr>
              <a:tblGrid>
                <a:gridCol w="1334198">
                  <a:extLst>
                    <a:ext uri="{9D8B030D-6E8A-4147-A177-3AD203B41FA5}">
                      <a16:colId xmlns:a16="http://schemas.microsoft.com/office/drawing/2014/main" val="1648012050"/>
                    </a:ext>
                  </a:extLst>
                </a:gridCol>
                <a:gridCol w="1176617">
                  <a:extLst>
                    <a:ext uri="{9D8B030D-6E8A-4147-A177-3AD203B41FA5}">
                      <a16:colId xmlns:a16="http://schemas.microsoft.com/office/drawing/2014/main" val="1885025274"/>
                    </a:ext>
                  </a:extLst>
                </a:gridCol>
                <a:gridCol w="1092573">
                  <a:extLst>
                    <a:ext uri="{9D8B030D-6E8A-4147-A177-3AD203B41FA5}">
                      <a16:colId xmlns:a16="http://schemas.microsoft.com/office/drawing/2014/main" val="869190074"/>
                    </a:ext>
                  </a:extLst>
                </a:gridCol>
                <a:gridCol w="1769947">
                  <a:extLst>
                    <a:ext uri="{9D8B030D-6E8A-4147-A177-3AD203B41FA5}">
                      <a16:colId xmlns:a16="http://schemas.microsoft.com/office/drawing/2014/main" val="651541665"/>
                    </a:ext>
                  </a:extLst>
                </a:gridCol>
              </a:tblGrid>
              <a:tr h="393594">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LiFePO4</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Lead-Acid</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Notes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393594">
                <a:tc>
                  <a:txBody>
                    <a:bodyPr/>
                    <a:lstStyle/>
                    <a:p>
                      <a:pPr lvl="0">
                        <a:buNone/>
                      </a:pPr>
                      <a:r>
                        <a:rPr lang="en-US">
                          <a:solidFill>
                            <a:schemeClr val="tx1"/>
                          </a:solidFill>
                        </a:rPr>
                        <a:t>Specific Energy</a:t>
                      </a:r>
                    </a:p>
                    <a:p>
                      <a:pPr lvl="0">
                        <a:buNone/>
                      </a:pPr>
                      <a:r>
                        <a:rPr lang="en-US">
                          <a:solidFill>
                            <a:schemeClr val="tx1"/>
                          </a:solidFill>
                        </a:rPr>
                        <a:t>(Watt Hours/kg)</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75000"/>
                      </a:schemeClr>
                    </a:solidFill>
                  </a:tcPr>
                </a:tc>
                <a:tc>
                  <a:txBody>
                    <a:bodyPr/>
                    <a:lstStyle/>
                    <a:p>
                      <a:pPr lvl="0">
                        <a:buNone/>
                      </a:pPr>
                      <a:r>
                        <a:rPr lang="en-US">
                          <a:solidFill>
                            <a:schemeClr val="tx1"/>
                          </a:solidFill>
                        </a:rPr>
                        <a:t>150-250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FB8A"/>
                    </a:solidFill>
                  </a:tcPr>
                </a:tc>
                <a:tc>
                  <a:txBody>
                    <a:bodyPr/>
                    <a:lstStyle/>
                    <a:p>
                      <a:pPr lvl="0">
                        <a:buNone/>
                      </a:pPr>
                      <a:r>
                        <a:rPr lang="en-US">
                          <a:solidFill>
                            <a:schemeClr val="tx1"/>
                          </a:solidFill>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tc>
                  <a:txBody>
                    <a:bodyPr/>
                    <a:lstStyle/>
                    <a:p>
                      <a:pPr lvl="0">
                        <a:buNone/>
                      </a:pPr>
                      <a:r>
                        <a:rPr lang="en-US">
                          <a:solidFill>
                            <a:schemeClr val="tx1"/>
                          </a:solidFill>
                        </a:rPr>
                        <a:t>LiFePO4 is lighter and packs more energy</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393594">
                <a:tc>
                  <a:txBody>
                    <a:bodyPr/>
                    <a:lstStyle/>
                    <a:p>
                      <a:r>
                        <a:rPr lang="en-US">
                          <a:solidFill>
                            <a:schemeClr val="tx1"/>
                          </a:solidFill>
                        </a:rPr>
                        <a:t>Charge Time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2-4 </a:t>
                      </a:r>
                      <a:r>
                        <a:rPr lang="en-US" err="1">
                          <a:solidFill>
                            <a:schemeClr val="tx1"/>
                          </a:solidFill>
                        </a:rPr>
                        <a:t>hrs</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8-16 </a:t>
                      </a:r>
                      <a:r>
                        <a:rPr lang="en-US" err="1">
                          <a:solidFill>
                            <a:schemeClr val="tx1"/>
                          </a:solidFill>
                        </a:rPr>
                        <a:t>hrs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LiFePO4 has quicker charge times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393594">
                <a:tc>
                  <a:txBody>
                    <a:bodyPr/>
                    <a:lstStyle/>
                    <a:p>
                      <a:r>
                        <a:rPr lang="en-US">
                          <a:solidFill>
                            <a:schemeClr val="tx1"/>
                          </a:solidFill>
                        </a:rPr>
                        <a:t>Cost</a:t>
                      </a:r>
                    </a:p>
                    <a:p>
                      <a:pPr lvl="0">
                        <a:buNone/>
                      </a:pPr>
                      <a:r>
                        <a:rPr lang="en-US">
                          <a:solidFill>
                            <a:schemeClr val="tx1"/>
                          </a:solidFill>
                        </a:rPr>
                        <a:t>(per kWh)</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$100-300</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$150-200</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LiFePO4 tends to range higher than lead-acid, but some manufacturers offer similar prices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1388365191"/>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A8B85AA6-4698-BDBD-959F-4ECDFFD67E78}"/>
              </a:ext>
            </a:extLst>
          </p:cNvPr>
          <p:cNvPicPr>
            <a:picLocks noChangeAspect="1"/>
          </p:cNvPicPr>
          <p:nvPr/>
        </p:nvPicPr>
        <p:blipFill>
          <a:blip r:embed="rId2"/>
          <a:stretch>
            <a:fillRect/>
          </a:stretch>
        </p:blipFill>
        <p:spPr>
          <a:xfrm>
            <a:off x="8013120" y="1677"/>
            <a:ext cx="1133988" cy="1313618"/>
          </a:xfrm>
          <a:prstGeom prst="rect">
            <a:avLst/>
          </a:prstGeom>
        </p:spPr>
      </p:pic>
      <p:sp>
        <p:nvSpPr>
          <p:cNvPr id="3" name="Slide Number Placeholder 2">
            <a:extLst>
              <a:ext uri="{FF2B5EF4-FFF2-40B4-BE49-F238E27FC236}">
                <a16:creationId xmlns:a16="http://schemas.microsoft.com/office/drawing/2014/main" id="{C2F2C4A1-56B4-75C9-4B5A-54D1CE4539D9}"/>
              </a:ext>
            </a:extLst>
          </p:cNvPr>
          <p:cNvSpPr>
            <a:spLocks noGrp="1"/>
          </p:cNvSpPr>
          <p:nvPr>
            <p:ph type="sldNum" sz="quarter" idx="12"/>
          </p:nvPr>
        </p:nvSpPr>
        <p:spPr>
          <a:xfrm>
            <a:off x="7870698" y="4840868"/>
            <a:ext cx="1097280" cy="192024"/>
          </a:xfrm>
        </p:spPr>
        <p:txBody>
          <a:bodyPr/>
          <a:lstStyle/>
          <a:p>
            <a:fld id="{00000000-1234-1234-1234-123412341234}" type="slidenum">
              <a:rPr lang="en" sz="1050" smtClean="0"/>
              <a:t>16</a:t>
            </a:fld>
            <a:endParaRPr lang="en-US"/>
          </a:p>
        </p:txBody>
      </p:sp>
      <p:sp>
        <p:nvSpPr>
          <p:cNvPr id="4" name="TextBox 3">
            <a:extLst>
              <a:ext uri="{FF2B5EF4-FFF2-40B4-BE49-F238E27FC236}">
                <a16:creationId xmlns:a16="http://schemas.microsoft.com/office/drawing/2014/main" id="{099AD038-8824-95A9-D536-04A9A583436A}"/>
              </a:ext>
            </a:extLst>
          </p:cNvPr>
          <p:cNvSpPr txBox="1"/>
          <p:nvPr/>
        </p:nvSpPr>
        <p:spPr>
          <a:xfrm>
            <a:off x="8078309" y="1232100"/>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346328885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30056" y="410772"/>
            <a:ext cx="2845466" cy="4108683"/>
          </a:xfrm>
        </p:spPr>
        <p:txBody>
          <a:bodyPr>
            <a:normAutofit fontScale="90000"/>
          </a:bodyPr>
          <a:lstStyle/>
          <a:p>
            <a:pPr algn="ctr"/>
            <a:r>
              <a:rPr lang="en-US" sz="3300">
                <a:solidFill>
                  <a:schemeClr val="bg1"/>
                </a:solidFill>
              </a:rPr>
              <a:t>Solar Panel Selection</a:t>
            </a:r>
            <a:br>
              <a:rPr lang="en-US" sz="3300">
                <a:solidFill>
                  <a:schemeClr val="bg1"/>
                </a:solidFill>
              </a:rPr>
            </a:br>
            <a:br>
              <a:rPr lang="en-US" sz="3300">
                <a:solidFill>
                  <a:schemeClr val="bg1"/>
                </a:solidFill>
              </a:rPr>
            </a:br>
            <a:br>
              <a:rPr lang="en-US" sz="3300">
                <a:solidFill>
                  <a:schemeClr val="bg1"/>
                </a:solidFill>
              </a:rPr>
            </a:br>
            <a:br>
              <a:rPr lang="en-US" sz="3300"/>
            </a:br>
            <a:br>
              <a:rPr lang="en-US" sz="3300"/>
            </a:br>
            <a:br>
              <a:rPr lang="en-US" sz="3300"/>
            </a:br>
            <a:r>
              <a:rPr lang="en-US" sz="1600">
                <a:solidFill>
                  <a:schemeClr val="bg1"/>
                </a:solidFill>
              </a:rPr>
              <a:t>Monocrystalline vs Polycrystalline</a:t>
            </a:r>
            <a:br>
              <a:rPr lang="en-US" sz="3300"/>
            </a:br>
            <a:endParaRPr lang="en-US" sz="3300">
              <a:solidFill>
                <a:schemeClr val="bg1"/>
              </a:solidFill>
            </a:endParaRPr>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901434660"/>
              </p:ext>
            </p:extLst>
          </p:nvPr>
        </p:nvGraphicFramePr>
        <p:xfrm>
          <a:off x="3623094" y="1629450"/>
          <a:ext cx="5373331" cy="3136794"/>
        </p:xfrm>
        <a:graphic>
          <a:graphicData uri="http://schemas.openxmlformats.org/drawingml/2006/table">
            <a:tbl>
              <a:tblPr firstRow="1" bandRow="1">
                <a:tableStyleId>{5C22544A-7EE6-4342-B048-85BDC9FD1C3A}</a:tableStyleId>
              </a:tblPr>
              <a:tblGrid>
                <a:gridCol w="1334197">
                  <a:extLst>
                    <a:ext uri="{9D8B030D-6E8A-4147-A177-3AD203B41FA5}">
                      <a16:colId xmlns:a16="http://schemas.microsoft.com/office/drawing/2014/main" val="1648012050"/>
                    </a:ext>
                  </a:extLst>
                </a:gridCol>
                <a:gridCol w="1229144">
                  <a:extLst>
                    <a:ext uri="{9D8B030D-6E8A-4147-A177-3AD203B41FA5}">
                      <a16:colId xmlns:a16="http://schemas.microsoft.com/office/drawing/2014/main" val="1885025274"/>
                    </a:ext>
                  </a:extLst>
                </a:gridCol>
                <a:gridCol w="1124090">
                  <a:extLst>
                    <a:ext uri="{9D8B030D-6E8A-4147-A177-3AD203B41FA5}">
                      <a16:colId xmlns:a16="http://schemas.microsoft.com/office/drawing/2014/main" val="869190074"/>
                    </a:ext>
                  </a:extLst>
                </a:gridCol>
                <a:gridCol w="1685900">
                  <a:extLst>
                    <a:ext uri="{9D8B030D-6E8A-4147-A177-3AD203B41FA5}">
                      <a16:colId xmlns:a16="http://schemas.microsoft.com/office/drawing/2014/main" val="651541665"/>
                    </a:ext>
                  </a:extLst>
                </a:gridCol>
              </a:tblGrid>
              <a:tr h="393594">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Monocrystal</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Polycrystal</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Notes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393594">
                <a:tc>
                  <a:txBody>
                    <a:bodyPr/>
                    <a:lstStyle/>
                    <a:p>
                      <a:pPr lvl="0">
                        <a:buNone/>
                      </a:pPr>
                      <a:r>
                        <a:rPr lang="en-US">
                          <a:solidFill>
                            <a:schemeClr val="tx1"/>
                          </a:solidFill>
                        </a:rPr>
                        <a:t>Efficiency</a:t>
                      </a:r>
                      <a:endParaRPr lang="en-US"/>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75000"/>
                      </a:schemeClr>
                    </a:solidFill>
                  </a:tcPr>
                </a:tc>
                <a:tc>
                  <a:txBody>
                    <a:bodyPr/>
                    <a:lstStyle/>
                    <a:p>
                      <a:pPr lvl="0">
                        <a:buNone/>
                      </a:pPr>
                      <a:r>
                        <a:rPr lang="en-US">
                          <a:solidFill>
                            <a:schemeClr val="tx1"/>
                          </a:solidFill>
                        </a:rPr>
                        <a:t>≥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FB8A"/>
                    </a:solidFill>
                  </a:tcPr>
                </a:tc>
                <a:tc>
                  <a:txBody>
                    <a:bodyPr/>
                    <a:lstStyle/>
                    <a:p>
                      <a:pPr lvl="0">
                        <a:buNone/>
                      </a:pPr>
                      <a:r>
                        <a:rPr lang="en-US">
                          <a:solidFill>
                            <a:schemeClr val="tx1"/>
                          </a:solidFill>
                        </a:rPr>
                        <a:t>≤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tc>
                  <a:txBody>
                    <a:bodyPr/>
                    <a:lstStyle/>
                    <a:p>
                      <a:pPr lvl="0">
                        <a:buNone/>
                      </a:pPr>
                      <a:r>
                        <a:rPr lang="en-US">
                          <a:solidFill>
                            <a:schemeClr val="tx1"/>
                          </a:solidFill>
                        </a:rPr>
                        <a:t>Increased efficiency for monocrystal</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393594">
                <a:tc>
                  <a:txBody>
                    <a:bodyPr/>
                    <a:lstStyle/>
                    <a:p>
                      <a:r>
                        <a:rPr lang="en-US">
                          <a:solidFill>
                            <a:schemeClr val="tx1"/>
                          </a:solidFill>
                        </a:rPr>
                        <a:t>Cost per Watt</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$1-1.50</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$0.90-1.50</a:t>
                      </a:r>
                      <a:endParaRPr lang="en-US"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Monocrystal tends to lean more expensive than polycrystal</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393594">
                <a:tc>
                  <a:txBody>
                    <a:bodyPr/>
                    <a:lstStyle/>
                    <a:p>
                      <a:r>
                        <a:rPr lang="en-US">
                          <a:solidFill>
                            <a:schemeClr val="tx1"/>
                          </a:solidFill>
                        </a:rPr>
                        <a:t>*Temperature Performance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0.38 - 0.44%</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0.44 - 0.50%</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Increased performance in outdoor temperatures for monocrystal</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1388365191"/>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68BF6BCF-0FE2-8D90-731E-266DDF1DD9A4}"/>
              </a:ext>
            </a:extLst>
          </p:cNvPr>
          <p:cNvPicPr>
            <a:picLocks noChangeAspect="1"/>
          </p:cNvPicPr>
          <p:nvPr/>
        </p:nvPicPr>
        <p:blipFill>
          <a:blip r:embed="rId2"/>
          <a:stretch>
            <a:fillRect/>
          </a:stretch>
        </p:blipFill>
        <p:spPr>
          <a:xfrm>
            <a:off x="7966582" y="1677"/>
            <a:ext cx="1180526" cy="1367528"/>
          </a:xfrm>
          <a:prstGeom prst="rect">
            <a:avLst/>
          </a:prstGeom>
        </p:spPr>
      </p:pic>
      <p:pic>
        <p:nvPicPr>
          <p:cNvPr id="6" name="Picture 5">
            <a:extLst>
              <a:ext uri="{FF2B5EF4-FFF2-40B4-BE49-F238E27FC236}">
                <a16:creationId xmlns:a16="http://schemas.microsoft.com/office/drawing/2014/main" id="{1AE7322A-D3B9-E62C-A52B-8E6FDD5651FF}"/>
              </a:ext>
            </a:extLst>
          </p:cNvPr>
          <p:cNvPicPr>
            <a:picLocks noChangeAspect="1"/>
          </p:cNvPicPr>
          <p:nvPr/>
        </p:nvPicPr>
        <p:blipFill>
          <a:blip r:embed="rId3"/>
          <a:stretch>
            <a:fillRect/>
          </a:stretch>
        </p:blipFill>
        <p:spPr>
          <a:xfrm>
            <a:off x="731881" y="1628383"/>
            <a:ext cx="2192272" cy="1659700"/>
          </a:xfrm>
          <a:prstGeom prst="rect">
            <a:avLst/>
          </a:prstGeom>
        </p:spPr>
      </p:pic>
      <p:sp>
        <p:nvSpPr>
          <p:cNvPr id="3" name="Slide Number Placeholder 2">
            <a:extLst>
              <a:ext uri="{FF2B5EF4-FFF2-40B4-BE49-F238E27FC236}">
                <a16:creationId xmlns:a16="http://schemas.microsoft.com/office/drawing/2014/main" id="{75CEBAD6-6852-D6DD-7176-CBC59080D7F7}"/>
              </a:ext>
            </a:extLst>
          </p:cNvPr>
          <p:cNvSpPr>
            <a:spLocks noGrp="1"/>
          </p:cNvSpPr>
          <p:nvPr>
            <p:ph type="sldNum" sz="quarter" idx="12"/>
          </p:nvPr>
        </p:nvSpPr>
        <p:spPr>
          <a:xfrm>
            <a:off x="7966582" y="4834465"/>
            <a:ext cx="1097280" cy="192024"/>
          </a:xfrm>
        </p:spPr>
        <p:txBody>
          <a:bodyPr/>
          <a:lstStyle/>
          <a:p>
            <a:fld id="{00000000-1234-1234-1234-123412341234}" type="slidenum">
              <a:rPr lang="en" sz="1050" smtClean="0"/>
              <a:t>17</a:t>
            </a:fld>
            <a:endParaRPr lang="en-US" sz="1050"/>
          </a:p>
        </p:txBody>
      </p:sp>
      <p:sp>
        <p:nvSpPr>
          <p:cNvPr id="4" name="TextBox 3">
            <a:extLst>
              <a:ext uri="{FF2B5EF4-FFF2-40B4-BE49-F238E27FC236}">
                <a16:creationId xmlns:a16="http://schemas.microsoft.com/office/drawing/2014/main" id="{766B431C-79A6-3B37-107F-C014578597BB}"/>
              </a:ext>
            </a:extLst>
          </p:cNvPr>
          <p:cNvSpPr txBox="1"/>
          <p:nvPr/>
        </p:nvSpPr>
        <p:spPr>
          <a:xfrm>
            <a:off x="8013417" y="1318340"/>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
        <p:nvSpPr>
          <p:cNvPr id="8" name="TextBox 7">
            <a:extLst>
              <a:ext uri="{FF2B5EF4-FFF2-40B4-BE49-F238E27FC236}">
                <a16:creationId xmlns:a16="http://schemas.microsoft.com/office/drawing/2014/main" id="{D3812D99-02A1-9645-C8D6-BDA94873B053}"/>
              </a:ext>
            </a:extLst>
          </p:cNvPr>
          <p:cNvSpPr txBox="1"/>
          <p:nvPr/>
        </p:nvSpPr>
        <p:spPr>
          <a:xfrm>
            <a:off x="3623094" y="4834465"/>
            <a:ext cx="4340380" cy="276999"/>
          </a:xfrm>
          <a:prstGeom prst="rect">
            <a:avLst/>
          </a:prstGeom>
          <a:noFill/>
        </p:spPr>
        <p:txBody>
          <a:bodyPr wrap="square" rtlCol="0">
            <a:spAutoFit/>
          </a:bodyPr>
          <a:lstStyle/>
          <a:p>
            <a:r>
              <a:rPr lang="en-US" sz="1200"/>
              <a:t>*Lower Temperature performance is better!</a:t>
            </a:r>
          </a:p>
        </p:txBody>
      </p:sp>
    </p:spTree>
    <p:extLst>
      <p:ext uri="{BB962C8B-B14F-4D97-AF65-F5344CB8AC3E}">
        <p14:creationId xmlns:p14="http://schemas.microsoft.com/office/powerpoint/2010/main" val="58584763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30056" y="426431"/>
            <a:ext cx="2845466" cy="4093024"/>
          </a:xfrm>
        </p:spPr>
        <p:txBody>
          <a:bodyPr>
            <a:normAutofit/>
          </a:bodyPr>
          <a:lstStyle/>
          <a:p>
            <a:pPr algn="ctr"/>
            <a:r>
              <a:rPr lang="en-US" sz="2400">
                <a:solidFill>
                  <a:schemeClr val="bg1"/>
                </a:solidFill>
              </a:rPr>
              <a:t>Charge Controller Selection</a:t>
            </a:r>
            <a:br>
              <a:rPr lang="en-US" sz="2400"/>
            </a:br>
            <a:br>
              <a:rPr lang="en-US" sz="2400"/>
            </a:br>
            <a:r>
              <a:rPr lang="en-US" sz="1600" b="1">
                <a:solidFill>
                  <a:schemeClr val="bg1"/>
                </a:solidFill>
              </a:rPr>
              <a:t>Main functions:</a:t>
            </a:r>
            <a:br>
              <a:rPr lang="en-US" sz="3300"/>
            </a:br>
            <a:r>
              <a:rPr lang="en-US" sz="1600">
                <a:solidFill>
                  <a:schemeClr val="bg1"/>
                </a:solidFill>
              </a:rPr>
              <a:t>- Supply adequate voltage for battery charging</a:t>
            </a:r>
            <a:br>
              <a:rPr lang="en-US" sz="1600"/>
            </a:br>
            <a:br>
              <a:rPr lang="en-US" sz="1600"/>
            </a:br>
            <a:r>
              <a:rPr lang="en-US" sz="1600">
                <a:solidFill>
                  <a:schemeClr val="bg1"/>
                </a:solidFill>
              </a:rPr>
              <a:t>- Regulate charging current</a:t>
            </a:r>
            <a:br>
              <a:rPr lang="en-US" sz="1600"/>
            </a:br>
            <a:br>
              <a:rPr lang="en-US" sz="1600"/>
            </a:br>
            <a:r>
              <a:rPr lang="en-US" sz="1600">
                <a:solidFill>
                  <a:schemeClr val="bg1"/>
                </a:solidFill>
              </a:rPr>
              <a:t>- Prevent battery overcharge</a:t>
            </a:r>
            <a:endParaRPr lang="en-US">
              <a:solidFill>
                <a:schemeClr val="bg1"/>
              </a:solidFill>
            </a:endParaRPr>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2679152993"/>
              </p:ext>
            </p:extLst>
          </p:nvPr>
        </p:nvGraphicFramePr>
        <p:xfrm>
          <a:off x="3633877" y="1428487"/>
          <a:ext cx="5373329" cy="3342534"/>
        </p:xfrm>
        <a:graphic>
          <a:graphicData uri="http://schemas.openxmlformats.org/drawingml/2006/table">
            <a:tbl>
              <a:tblPr firstRow="1" bandRow="1">
                <a:tableStyleId>{5C22544A-7EE6-4342-B048-85BDC9FD1C3A}</a:tableStyleId>
              </a:tblPr>
              <a:tblGrid>
                <a:gridCol w="1441977">
                  <a:extLst>
                    <a:ext uri="{9D8B030D-6E8A-4147-A177-3AD203B41FA5}">
                      <a16:colId xmlns:a16="http://schemas.microsoft.com/office/drawing/2014/main" val="1648012050"/>
                    </a:ext>
                  </a:extLst>
                </a:gridCol>
                <a:gridCol w="1124478">
                  <a:extLst>
                    <a:ext uri="{9D8B030D-6E8A-4147-A177-3AD203B41FA5}">
                      <a16:colId xmlns:a16="http://schemas.microsoft.com/office/drawing/2014/main" val="1885025274"/>
                    </a:ext>
                  </a:extLst>
                </a:gridCol>
                <a:gridCol w="1036927">
                  <a:extLst>
                    <a:ext uri="{9D8B030D-6E8A-4147-A177-3AD203B41FA5}">
                      <a16:colId xmlns:a16="http://schemas.microsoft.com/office/drawing/2014/main" val="869190074"/>
                    </a:ext>
                  </a:extLst>
                </a:gridCol>
                <a:gridCol w="1769947">
                  <a:extLst>
                    <a:ext uri="{9D8B030D-6E8A-4147-A177-3AD203B41FA5}">
                      <a16:colId xmlns:a16="http://schemas.microsoft.com/office/drawing/2014/main" val="651541665"/>
                    </a:ext>
                  </a:extLst>
                </a:gridCol>
              </a:tblGrid>
              <a:tr h="393594">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MPPT</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PWM</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Notes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393594">
                <a:tc>
                  <a:txBody>
                    <a:bodyPr/>
                    <a:lstStyle/>
                    <a:p>
                      <a:pPr lvl="0">
                        <a:buNone/>
                      </a:pPr>
                      <a:r>
                        <a:rPr lang="en-US">
                          <a:solidFill>
                            <a:schemeClr val="tx1"/>
                          </a:solidFill>
                        </a:rPr>
                        <a:t>Voltage Compatibility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Wide range of voltages</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Fixed voltage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MPPT offers more precise voltage control for LiFePO4 batteries than PWM</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393594">
                <a:tc>
                  <a:txBody>
                    <a:bodyPr/>
                    <a:lstStyle/>
                    <a:p>
                      <a:r>
                        <a:rPr lang="en-US">
                          <a:solidFill>
                            <a:schemeClr val="tx1"/>
                          </a:solidFill>
                        </a:rPr>
                        <a:t>Efficiency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95-99%</a:t>
                      </a:r>
                      <a:endParaRPr lang="en-US"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70-85%</a:t>
                      </a:r>
                      <a:endParaRPr lang="en-US"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MPPT offers more power efficiency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393594">
                <a:tc>
                  <a:txBody>
                    <a:bodyPr/>
                    <a:lstStyle/>
                    <a:p>
                      <a:r>
                        <a:rPr lang="en-US">
                          <a:solidFill>
                            <a:schemeClr val="tx1"/>
                          </a:solidFill>
                        </a:rPr>
                        <a:t>Cost</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$25-40</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$12-30</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While MPPT is typically more expensive, they also offer better efficiency and precision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1388365191"/>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47468DBB-D0C8-86A1-5A5E-5117F025C530}"/>
              </a:ext>
            </a:extLst>
          </p:cNvPr>
          <p:cNvPicPr>
            <a:picLocks noChangeAspect="1"/>
          </p:cNvPicPr>
          <p:nvPr/>
        </p:nvPicPr>
        <p:blipFill>
          <a:blip r:embed="rId2"/>
          <a:stretch>
            <a:fillRect/>
          </a:stretch>
        </p:blipFill>
        <p:spPr>
          <a:xfrm>
            <a:off x="8044930" y="1677"/>
            <a:ext cx="1102177" cy="1276768"/>
          </a:xfrm>
          <a:prstGeom prst="rect">
            <a:avLst/>
          </a:prstGeom>
        </p:spPr>
      </p:pic>
      <p:sp>
        <p:nvSpPr>
          <p:cNvPr id="3" name="Slide Number Placeholder 2">
            <a:extLst>
              <a:ext uri="{FF2B5EF4-FFF2-40B4-BE49-F238E27FC236}">
                <a16:creationId xmlns:a16="http://schemas.microsoft.com/office/drawing/2014/main" id="{483E911F-9420-D1DA-7EA1-A96801A5CCAA}"/>
              </a:ext>
            </a:extLst>
          </p:cNvPr>
          <p:cNvSpPr>
            <a:spLocks noGrp="1"/>
          </p:cNvSpPr>
          <p:nvPr>
            <p:ph type="sldNum" sz="quarter" idx="12"/>
          </p:nvPr>
        </p:nvSpPr>
        <p:spPr>
          <a:xfrm>
            <a:off x="7966582" y="4885105"/>
            <a:ext cx="1097280" cy="192024"/>
          </a:xfrm>
        </p:spPr>
        <p:txBody>
          <a:bodyPr/>
          <a:lstStyle/>
          <a:p>
            <a:fld id="{00000000-1234-1234-1234-123412341234}" type="slidenum">
              <a:rPr lang="en" sz="1050" smtClean="0"/>
              <a:t>18</a:t>
            </a:fld>
            <a:endParaRPr lang="en-US" sz="1050"/>
          </a:p>
        </p:txBody>
      </p:sp>
      <p:sp>
        <p:nvSpPr>
          <p:cNvPr id="4" name="TextBox 3">
            <a:extLst>
              <a:ext uri="{FF2B5EF4-FFF2-40B4-BE49-F238E27FC236}">
                <a16:creationId xmlns:a16="http://schemas.microsoft.com/office/drawing/2014/main" id="{F124C6A5-9481-C48B-D6A1-C825B0D4F94C}"/>
              </a:ext>
            </a:extLst>
          </p:cNvPr>
          <p:cNvSpPr txBox="1"/>
          <p:nvPr/>
        </p:nvSpPr>
        <p:spPr>
          <a:xfrm>
            <a:off x="8097422" y="1198205"/>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188063263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D13C-2D89-6FF9-B565-1C05EFBD7BCB}"/>
              </a:ext>
            </a:extLst>
          </p:cNvPr>
          <p:cNvSpPr>
            <a:spLocks noGrp="1"/>
          </p:cNvSpPr>
          <p:nvPr>
            <p:ph type="title"/>
          </p:nvPr>
        </p:nvSpPr>
        <p:spPr>
          <a:xfrm>
            <a:off x="800100" y="654179"/>
            <a:ext cx="7543800" cy="590290"/>
          </a:xfrm>
        </p:spPr>
        <p:txBody>
          <a:bodyPr/>
          <a:lstStyle/>
          <a:p>
            <a:r>
              <a:rPr lang="en-US" sz="2800"/>
              <a:t>Charge Controller  Selection</a:t>
            </a:r>
            <a:endParaRPr lang="en-US"/>
          </a:p>
        </p:txBody>
      </p:sp>
      <p:graphicFrame>
        <p:nvGraphicFramePr>
          <p:cNvPr id="5" name="Content Placeholder 4">
            <a:extLst>
              <a:ext uri="{FF2B5EF4-FFF2-40B4-BE49-F238E27FC236}">
                <a16:creationId xmlns:a16="http://schemas.microsoft.com/office/drawing/2014/main" id="{3699609D-8D12-796E-474E-D3CBADFCCCB1}"/>
              </a:ext>
            </a:extLst>
          </p:cNvPr>
          <p:cNvGraphicFramePr>
            <a:graphicFrameLocks noGrp="1"/>
          </p:cNvGraphicFramePr>
          <p:nvPr>
            <p:ph sz="half" idx="1"/>
            <p:extLst>
              <p:ext uri="{D42A27DB-BD31-4B8C-83A1-F6EECF244321}">
                <p14:modId xmlns:p14="http://schemas.microsoft.com/office/powerpoint/2010/main" val="1979078409"/>
              </p:ext>
            </p:extLst>
          </p:nvPr>
        </p:nvGraphicFramePr>
        <p:xfrm>
          <a:off x="1141956" y="2391141"/>
          <a:ext cx="2682200" cy="2118357"/>
        </p:xfrm>
        <a:graphic>
          <a:graphicData uri="http://schemas.openxmlformats.org/drawingml/2006/table">
            <a:tbl>
              <a:tblPr firstRow="1" bandRow="1">
                <a:tableStyleId>{D7AC3CCA-C797-4891-BE02-D94E43425B78}</a:tableStyleId>
              </a:tblPr>
              <a:tblGrid>
                <a:gridCol w="1188508">
                  <a:extLst>
                    <a:ext uri="{9D8B030D-6E8A-4147-A177-3AD203B41FA5}">
                      <a16:colId xmlns:a16="http://schemas.microsoft.com/office/drawing/2014/main" val="618957410"/>
                    </a:ext>
                  </a:extLst>
                </a:gridCol>
                <a:gridCol w="1493692">
                  <a:extLst>
                    <a:ext uri="{9D8B030D-6E8A-4147-A177-3AD203B41FA5}">
                      <a16:colId xmlns:a16="http://schemas.microsoft.com/office/drawing/2014/main" val="3091575855"/>
                    </a:ext>
                  </a:extLst>
                </a:gridCol>
              </a:tblGrid>
              <a:tr h="370840">
                <a:tc>
                  <a:txBody>
                    <a:bodyPr/>
                    <a:lstStyle/>
                    <a:p>
                      <a:r>
                        <a:rPr lang="en-US"/>
                        <a:t>Specs</a:t>
                      </a:r>
                    </a:p>
                  </a:txBody>
                  <a:tcPr/>
                </a:tc>
                <a:tc>
                  <a:txBody>
                    <a:bodyPr/>
                    <a:lstStyle/>
                    <a:p>
                      <a:r>
                        <a:rPr lang="en-US"/>
                        <a:t>Ratings</a:t>
                      </a:r>
                    </a:p>
                  </a:txBody>
                  <a:tcPr/>
                </a:tc>
                <a:extLst>
                  <a:ext uri="{0D108BD9-81ED-4DB2-BD59-A6C34878D82A}">
                    <a16:rowId xmlns:a16="http://schemas.microsoft.com/office/drawing/2014/main" val="1913784612"/>
                  </a:ext>
                </a:extLst>
              </a:tr>
              <a:tr h="370840">
                <a:tc>
                  <a:txBody>
                    <a:bodyPr/>
                    <a:lstStyle/>
                    <a:p>
                      <a:r>
                        <a:rPr lang="en-US" b="1"/>
                        <a:t>Voltage Input</a:t>
                      </a:r>
                    </a:p>
                  </a:txBody>
                  <a:tcPr/>
                </a:tc>
                <a:tc>
                  <a:txBody>
                    <a:bodyPr/>
                    <a:lstStyle/>
                    <a:p>
                      <a:r>
                        <a:rPr lang="en-US"/>
                        <a:t>15 to 30V</a:t>
                      </a:r>
                    </a:p>
                  </a:txBody>
                  <a:tcPr/>
                </a:tc>
                <a:extLst>
                  <a:ext uri="{0D108BD9-81ED-4DB2-BD59-A6C34878D82A}">
                    <a16:rowId xmlns:a16="http://schemas.microsoft.com/office/drawing/2014/main" val="305168561"/>
                  </a:ext>
                </a:extLst>
              </a:tr>
              <a:tr h="370840">
                <a:tc>
                  <a:txBody>
                    <a:bodyPr/>
                    <a:lstStyle/>
                    <a:p>
                      <a:r>
                        <a:rPr lang="en-US" b="1"/>
                        <a:t>Current Output</a:t>
                      </a:r>
                    </a:p>
                  </a:txBody>
                  <a:tcPr/>
                </a:tc>
                <a:tc>
                  <a:txBody>
                    <a:bodyPr/>
                    <a:lstStyle/>
                    <a:p>
                      <a:r>
                        <a:rPr lang="en-US"/>
                        <a:t>10A</a:t>
                      </a:r>
                    </a:p>
                  </a:txBody>
                  <a:tcPr/>
                </a:tc>
                <a:extLst>
                  <a:ext uri="{0D108BD9-81ED-4DB2-BD59-A6C34878D82A}">
                    <a16:rowId xmlns:a16="http://schemas.microsoft.com/office/drawing/2014/main" val="2793166273"/>
                  </a:ext>
                </a:extLst>
              </a:tr>
              <a:tr h="370839">
                <a:tc>
                  <a:txBody>
                    <a:bodyPr/>
                    <a:lstStyle/>
                    <a:p>
                      <a:pPr lvl="0">
                        <a:buNone/>
                      </a:pPr>
                      <a:r>
                        <a:rPr lang="en-US" b="1"/>
                        <a:t>Weight</a:t>
                      </a:r>
                    </a:p>
                  </a:txBody>
                  <a:tcPr/>
                </a:tc>
                <a:tc>
                  <a:txBody>
                    <a:bodyPr/>
                    <a:lstStyle/>
                    <a:p>
                      <a:pPr lvl="0">
                        <a:buNone/>
                      </a:pPr>
                      <a:r>
                        <a:rPr lang="en-US"/>
                        <a:t>0.32lbs</a:t>
                      </a:r>
                    </a:p>
                  </a:txBody>
                  <a:tcPr/>
                </a:tc>
                <a:extLst>
                  <a:ext uri="{0D108BD9-81ED-4DB2-BD59-A6C34878D82A}">
                    <a16:rowId xmlns:a16="http://schemas.microsoft.com/office/drawing/2014/main" val="1796172253"/>
                  </a:ext>
                </a:extLst>
              </a:tr>
              <a:tr h="370838">
                <a:tc>
                  <a:txBody>
                    <a:bodyPr/>
                    <a:lstStyle/>
                    <a:p>
                      <a:pPr lvl="0">
                        <a:buNone/>
                      </a:pPr>
                      <a:r>
                        <a:rPr lang="en-US" b="1"/>
                        <a:t>Cost</a:t>
                      </a:r>
                    </a:p>
                  </a:txBody>
                  <a:tcPr/>
                </a:tc>
                <a:tc>
                  <a:txBody>
                    <a:bodyPr/>
                    <a:lstStyle/>
                    <a:p>
                      <a:pPr lvl="0">
                        <a:buNone/>
                      </a:pPr>
                      <a:r>
                        <a:rPr lang="en-US"/>
                        <a:t>$36.99</a:t>
                      </a:r>
                    </a:p>
                  </a:txBody>
                  <a:tcPr/>
                </a:tc>
                <a:extLst>
                  <a:ext uri="{0D108BD9-81ED-4DB2-BD59-A6C34878D82A}">
                    <a16:rowId xmlns:a16="http://schemas.microsoft.com/office/drawing/2014/main" val="3736088347"/>
                  </a:ext>
                </a:extLst>
              </a:tr>
            </a:tbl>
          </a:graphicData>
        </a:graphic>
      </p:graphicFrame>
      <p:graphicFrame>
        <p:nvGraphicFramePr>
          <p:cNvPr id="7" name="Content Placeholder 6">
            <a:extLst>
              <a:ext uri="{FF2B5EF4-FFF2-40B4-BE49-F238E27FC236}">
                <a16:creationId xmlns:a16="http://schemas.microsoft.com/office/drawing/2014/main" id="{510AFBBA-907E-2819-A80A-F73166A4F8F0}"/>
              </a:ext>
            </a:extLst>
          </p:cNvPr>
          <p:cNvGraphicFramePr>
            <a:graphicFrameLocks noGrp="1"/>
          </p:cNvGraphicFramePr>
          <p:nvPr>
            <p:ph sz="half" idx="2"/>
            <p:extLst>
              <p:ext uri="{D42A27DB-BD31-4B8C-83A1-F6EECF244321}">
                <p14:modId xmlns:p14="http://schemas.microsoft.com/office/powerpoint/2010/main" val="1496748716"/>
              </p:ext>
            </p:extLst>
          </p:nvPr>
        </p:nvGraphicFramePr>
        <p:xfrm>
          <a:off x="5168778" y="2391141"/>
          <a:ext cx="2500311" cy="2148837"/>
        </p:xfrm>
        <a:graphic>
          <a:graphicData uri="http://schemas.openxmlformats.org/drawingml/2006/table">
            <a:tbl>
              <a:tblPr firstRow="1" firstCol="1" bandRow="1">
                <a:tableStyleId>{D7AC3CCA-C797-4891-BE02-D94E43425B78}</a:tableStyleId>
              </a:tblPr>
              <a:tblGrid>
                <a:gridCol w="1298863">
                  <a:extLst>
                    <a:ext uri="{9D8B030D-6E8A-4147-A177-3AD203B41FA5}">
                      <a16:colId xmlns:a16="http://schemas.microsoft.com/office/drawing/2014/main" val="2362908652"/>
                    </a:ext>
                  </a:extLst>
                </a:gridCol>
                <a:gridCol w="1201448">
                  <a:extLst>
                    <a:ext uri="{9D8B030D-6E8A-4147-A177-3AD203B41FA5}">
                      <a16:colId xmlns:a16="http://schemas.microsoft.com/office/drawing/2014/main" val="2369648279"/>
                    </a:ext>
                  </a:extLst>
                </a:gridCol>
              </a:tblGrid>
              <a:tr h="370840">
                <a:tc>
                  <a:txBody>
                    <a:bodyPr/>
                    <a:lstStyle/>
                    <a:p>
                      <a:r>
                        <a:rPr lang="en-US"/>
                        <a:t>Specs</a:t>
                      </a:r>
                    </a:p>
                  </a:txBody>
                  <a:tcPr/>
                </a:tc>
                <a:tc>
                  <a:txBody>
                    <a:bodyPr/>
                    <a:lstStyle/>
                    <a:p>
                      <a:r>
                        <a:rPr lang="en-US"/>
                        <a:t>Ratings</a:t>
                      </a:r>
                    </a:p>
                  </a:txBody>
                  <a:tcPr/>
                </a:tc>
                <a:extLst>
                  <a:ext uri="{0D108BD9-81ED-4DB2-BD59-A6C34878D82A}">
                    <a16:rowId xmlns:a16="http://schemas.microsoft.com/office/drawing/2014/main" val="4031481811"/>
                  </a:ext>
                </a:extLst>
              </a:tr>
              <a:tr h="370840">
                <a:tc>
                  <a:txBody>
                    <a:bodyPr/>
                    <a:lstStyle/>
                    <a:p>
                      <a:pPr lvl="0">
                        <a:buNone/>
                      </a:pPr>
                      <a:r>
                        <a:rPr lang="en-US" sz="1400" u="none" strike="noStrike" noProof="0">
                          <a:solidFill>
                            <a:srgbClr val="000000"/>
                          </a:solidFill>
                        </a:rPr>
                        <a:t>Voltage Input</a:t>
                      </a:r>
                      <a:endParaRPr lang="en-US"/>
                    </a:p>
                  </a:txBody>
                  <a:tcPr/>
                </a:tc>
                <a:tc>
                  <a:txBody>
                    <a:bodyPr/>
                    <a:lstStyle/>
                    <a:p>
                      <a:r>
                        <a:rPr lang="en-US"/>
                        <a:t>≤ 30V</a:t>
                      </a:r>
                    </a:p>
                  </a:txBody>
                  <a:tcPr/>
                </a:tc>
                <a:extLst>
                  <a:ext uri="{0D108BD9-81ED-4DB2-BD59-A6C34878D82A}">
                    <a16:rowId xmlns:a16="http://schemas.microsoft.com/office/drawing/2014/main" val="3221778252"/>
                  </a:ext>
                </a:extLst>
              </a:tr>
              <a:tr h="370840">
                <a:tc>
                  <a:txBody>
                    <a:bodyPr/>
                    <a:lstStyle/>
                    <a:p>
                      <a:pPr lvl="0">
                        <a:buNone/>
                      </a:pPr>
                      <a:r>
                        <a:rPr lang="en-US" sz="1400" u="none" strike="noStrike" noProof="0">
                          <a:solidFill>
                            <a:srgbClr val="000000"/>
                          </a:solidFill>
                        </a:rPr>
                        <a:t>Current Output</a:t>
                      </a:r>
                      <a:endParaRPr lang="en-US"/>
                    </a:p>
                  </a:txBody>
                  <a:tcPr/>
                </a:tc>
                <a:tc>
                  <a:txBody>
                    <a:bodyPr/>
                    <a:lstStyle/>
                    <a:p>
                      <a:r>
                        <a:rPr lang="en-US"/>
                        <a:t>10A</a:t>
                      </a:r>
                    </a:p>
                  </a:txBody>
                  <a:tcPr/>
                </a:tc>
                <a:extLst>
                  <a:ext uri="{0D108BD9-81ED-4DB2-BD59-A6C34878D82A}">
                    <a16:rowId xmlns:a16="http://schemas.microsoft.com/office/drawing/2014/main" val="3004199712"/>
                  </a:ext>
                </a:extLst>
              </a:tr>
              <a:tr h="370839">
                <a:tc>
                  <a:txBody>
                    <a:bodyPr/>
                    <a:lstStyle/>
                    <a:p>
                      <a:pPr lvl="0">
                        <a:buNone/>
                      </a:pPr>
                      <a:r>
                        <a:rPr lang="en-US" sz="1400" u="none" strike="noStrike" noProof="0">
                          <a:solidFill>
                            <a:srgbClr val="000000"/>
                          </a:solidFill>
                        </a:rPr>
                        <a:t>Weight</a:t>
                      </a:r>
                    </a:p>
                  </a:txBody>
                  <a:tcPr/>
                </a:tc>
                <a:tc>
                  <a:txBody>
                    <a:bodyPr/>
                    <a:lstStyle/>
                    <a:p>
                      <a:pPr lvl="0">
                        <a:buNone/>
                      </a:pPr>
                      <a:r>
                        <a:rPr lang="en-US"/>
                        <a:t>0.375lbs</a:t>
                      </a:r>
                    </a:p>
                  </a:txBody>
                  <a:tcPr/>
                </a:tc>
                <a:extLst>
                  <a:ext uri="{0D108BD9-81ED-4DB2-BD59-A6C34878D82A}">
                    <a16:rowId xmlns:a16="http://schemas.microsoft.com/office/drawing/2014/main" val="1663784218"/>
                  </a:ext>
                </a:extLst>
              </a:tr>
              <a:tr h="370838">
                <a:tc>
                  <a:txBody>
                    <a:bodyPr/>
                    <a:lstStyle/>
                    <a:p>
                      <a:pPr lvl="0">
                        <a:buNone/>
                      </a:pPr>
                      <a:r>
                        <a:rPr lang="en-US" sz="1400" u="none" strike="noStrike" noProof="0">
                          <a:solidFill>
                            <a:srgbClr val="000000"/>
                          </a:solidFill>
                        </a:rPr>
                        <a:t>Cost</a:t>
                      </a:r>
                    </a:p>
                  </a:txBody>
                  <a:tcPr/>
                </a:tc>
                <a:tc>
                  <a:txBody>
                    <a:bodyPr/>
                    <a:lstStyle/>
                    <a:p>
                      <a:pPr lvl="0">
                        <a:buNone/>
                      </a:pPr>
                      <a:r>
                        <a:rPr lang="en-US"/>
                        <a:t>$39.99</a:t>
                      </a:r>
                    </a:p>
                  </a:txBody>
                  <a:tcPr/>
                </a:tc>
                <a:extLst>
                  <a:ext uri="{0D108BD9-81ED-4DB2-BD59-A6C34878D82A}">
                    <a16:rowId xmlns:a16="http://schemas.microsoft.com/office/drawing/2014/main" val="1760309804"/>
                  </a:ext>
                </a:extLst>
              </a:tr>
            </a:tbl>
          </a:graphicData>
        </a:graphic>
      </p:graphicFrame>
      <p:sp>
        <p:nvSpPr>
          <p:cNvPr id="6" name="TextBox 5">
            <a:extLst>
              <a:ext uri="{FF2B5EF4-FFF2-40B4-BE49-F238E27FC236}">
                <a16:creationId xmlns:a16="http://schemas.microsoft.com/office/drawing/2014/main" id="{FADD1F2D-B025-C0D9-68A9-59FEC7E00BFB}"/>
              </a:ext>
            </a:extLst>
          </p:cNvPr>
          <p:cNvSpPr txBox="1"/>
          <p:nvPr/>
        </p:nvSpPr>
        <p:spPr>
          <a:xfrm>
            <a:off x="989957" y="1663382"/>
            <a:ext cx="3422199" cy="923330"/>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Bateria</a:t>
            </a:r>
            <a:r>
              <a:rPr lang="en-US"/>
              <a:t> Powers' MPPT Solar Charge Controller</a:t>
            </a:r>
          </a:p>
          <a:p>
            <a:endParaRPr lang="en-US"/>
          </a:p>
        </p:txBody>
      </p:sp>
      <p:sp>
        <p:nvSpPr>
          <p:cNvPr id="8" name="TextBox 7">
            <a:extLst>
              <a:ext uri="{FF2B5EF4-FFF2-40B4-BE49-F238E27FC236}">
                <a16:creationId xmlns:a16="http://schemas.microsoft.com/office/drawing/2014/main" id="{37C423AD-DD6A-6B98-C8A0-8D9740EEF395}"/>
              </a:ext>
            </a:extLst>
          </p:cNvPr>
          <p:cNvSpPr txBox="1"/>
          <p:nvPr/>
        </p:nvSpPr>
        <p:spPr>
          <a:xfrm>
            <a:off x="4702910" y="1663783"/>
            <a:ext cx="3296989" cy="915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Voltset's</a:t>
            </a:r>
            <a:r>
              <a:rPr lang="en-US"/>
              <a:t> MPPT Solar Charge Controller</a:t>
            </a:r>
          </a:p>
          <a:p>
            <a:endParaRPr lang="en-US"/>
          </a:p>
        </p:txBody>
      </p:sp>
      <p:pic>
        <p:nvPicPr>
          <p:cNvPr id="4" name="Picture 3" descr="A person wearing glasses and a white shirt&#10;&#10;Description automatically generated">
            <a:extLst>
              <a:ext uri="{FF2B5EF4-FFF2-40B4-BE49-F238E27FC236}">
                <a16:creationId xmlns:a16="http://schemas.microsoft.com/office/drawing/2014/main" id="{7A7FC687-514A-038C-A58C-3BC741364241}"/>
              </a:ext>
            </a:extLst>
          </p:cNvPr>
          <p:cNvPicPr>
            <a:picLocks noChangeAspect="1"/>
          </p:cNvPicPr>
          <p:nvPr/>
        </p:nvPicPr>
        <p:blipFill>
          <a:blip r:embed="rId2"/>
          <a:stretch>
            <a:fillRect/>
          </a:stretch>
        </p:blipFill>
        <p:spPr>
          <a:xfrm>
            <a:off x="7669089" y="291341"/>
            <a:ext cx="1180526" cy="1367528"/>
          </a:xfrm>
          <a:prstGeom prst="rect">
            <a:avLst/>
          </a:prstGeom>
        </p:spPr>
      </p:pic>
      <p:sp>
        <p:nvSpPr>
          <p:cNvPr id="3" name="Slide Number Placeholder 2">
            <a:extLst>
              <a:ext uri="{FF2B5EF4-FFF2-40B4-BE49-F238E27FC236}">
                <a16:creationId xmlns:a16="http://schemas.microsoft.com/office/drawing/2014/main" id="{A325202A-5F02-11BC-C4BD-195BD9764350}"/>
              </a:ext>
            </a:extLst>
          </p:cNvPr>
          <p:cNvSpPr>
            <a:spLocks noGrp="1"/>
          </p:cNvSpPr>
          <p:nvPr>
            <p:ph type="sldNum" sz="quarter" idx="12"/>
          </p:nvPr>
        </p:nvSpPr>
        <p:spPr/>
        <p:txBody>
          <a:bodyPr/>
          <a:lstStyle/>
          <a:p>
            <a:fld id="{00000000-1234-1234-1234-123412341234}" type="slidenum">
              <a:rPr lang="en" sz="1050" smtClean="0"/>
              <a:t>19</a:t>
            </a:fld>
            <a:endParaRPr lang="en-US" sz="1050"/>
          </a:p>
        </p:txBody>
      </p:sp>
      <p:sp>
        <p:nvSpPr>
          <p:cNvPr id="9" name="Rectangle 8">
            <a:extLst>
              <a:ext uri="{FF2B5EF4-FFF2-40B4-BE49-F238E27FC236}">
                <a16:creationId xmlns:a16="http://schemas.microsoft.com/office/drawing/2014/main" id="{09226418-17F0-76BD-CBDA-9433CB711F69}"/>
              </a:ext>
            </a:extLst>
          </p:cNvPr>
          <p:cNvSpPr/>
          <p:nvPr/>
        </p:nvSpPr>
        <p:spPr>
          <a:xfrm>
            <a:off x="989956" y="1658869"/>
            <a:ext cx="3091390" cy="6605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BBC9E6-DD57-45FC-0DAD-0D05FD779D27}"/>
              </a:ext>
            </a:extLst>
          </p:cNvPr>
          <p:cNvSpPr txBox="1"/>
          <p:nvPr/>
        </p:nvSpPr>
        <p:spPr>
          <a:xfrm>
            <a:off x="7808236" y="1589069"/>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312703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F57A819-7A2C-4987-9C8F-06106315D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667297E6-C02C-4C40-B7A1-839FE5904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46" name="Rectangle 45">
            <a:extLst>
              <a:ext uri="{FF2B5EF4-FFF2-40B4-BE49-F238E27FC236}">
                <a16:creationId xmlns:a16="http://schemas.microsoft.com/office/drawing/2014/main" id="{82EB5B3D-F4BE-4CFD-9952-14FA1CADD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sp>
        <p:nvSpPr>
          <p:cNvPr id="48" name="Rectangle 47">
            <a:extLst>
              <a:ext uri="{FF2B5EF4-FFF2-40B4-BE49-F238E27FC236}">
                <a16:creationId xmlns:a16="http://schemas.microsoft.com/office/drawing/2014/main" id="{278667FE-C8B9-4CA9-A990-84841C2F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0" name="Group 49">
            <a:extLst>
              <a:ext uri="{FF2B5EF4-FFF2-40B4-BE49-F238E27FC236}">
                <a16:creationId xmlns:a16="http://schemas.microsoft.com/office/drawing/2014/main" id="{FE2843ED-F098-420F-A88E-6D388CA66E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950797"/>
            <a:ext cx="1567331" cy="483971"/>
            <a:chOff x="5318306" y="1386268"/>
            <a:chExt cx="1567331" cy="645295"/>
          </a:xfrm>
        </p:grpSpPr>
        <p:cxnSp>
          <p:nvCxnSpPr>
            <p:cNvPr id="25" name="Straight Connector 24">
              <a:extLst>
                <a:ext uri="{FF2B5EF4-FFF2-40B4-BE49-F238E27FC236}">
                  <a16:creationId xmlns:a16="http://schemas.microsoft.com/office/drawing/2014/main" id="{3B737E1D-32FE-413A-8A7C-15BA1928CE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A7D2A8-F228-45F1-995B-8C0BB591A5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16516D-6A46-472B-9F47-599DAA87A6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52" name="Rectangle 51">
            <a:extLst>
              <a:ext uri="{FF2B5EF4-FFF2-40B4-BE49-F238E27FC236}">
                <a16:creationId xmlns:a16="http://schemas.microsoft.com/office/drawing/2014/main" id="{89C42B8E-C4F6-445F-A865-03284A0B7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85507C1-93BD-4F47-A882-FEB85B3A3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4" name="Rectangle 53">
            <a:extLst>
              <a:ext uri="{FF2B5EF4-FFF2-40B4-BE49-F238E27FC236}">
                <a16:creationId xmlns:a16="http://schemas.microsoft.com/office/drawing/2014/main" id="{A3FD1594-6961-465E-9887-87F30B825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892" y="3003542"/>
            <a:ext cx="8461207" cy="1797059"/>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55" name="Rectangle 54">
            <a:extLst>
              <a:ext uri="{FF2B5EF4-FFF2-40B4-BE49-F238E27FC236}">
                <a16:creationId xmlns:a16="http://schemas.microsoft.com/office/drawing/2014/main" id="{270F4209-3AE9-4824-9913-86AC250C2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53" y="3127117"/>
            <a:ext cx="8215884" cy="1549908"/>
          </a:xfrm>
          <a:prstGeom prst="rect">
            <a:avLst/>
          </a:prstGeom>
          <a:solidFill>
            <a:schemeClr val="bg2"/>
          </a:solid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29F7E09C-7C8D-33F9-2FE8-2620CF434225}"/>
              </a:ext>
            </a:extLst>
          </p:cNvPr>
          <p:cNvSpPr>
            <a:spLocks noGrp="1"/>
          </p:cNvSpPr>
          <p:nvPr>
            <p:ph type="title"/>
          </p:nvPr>
        </p:nvSpPr>
        <p:spPr>
          <a:xfrm>
            <a:off x="923048" y="3310828"/>
            <a:ext cx="7299580" cy="713680"/>
          </a:xfrm>
        </p:spPr>
        <p:txBody>
          <a:bodyPr vert="horz" lIns="91440" tIns="45720" rIns="91440" bIns="45720" rtlCol="0" anchor="ctr">
            <a:normAutofit/>
          </a:bodyPr>
          <a:lstStyle/>
          <a:p>
            <a:pPr algn="ctr" defTabSz="914400">
              <a:lnSpc>
                <a:spcPct val="83000"/>
              </a:lnSpc>
            </a:pPr>
            <a:r>
              <a:rPr lang="en-US" sz="3200" cap="all" spc="-100">
                <a:effectLst>
                  <a:outerShdw blurRad="38100" dist="12700" dir="2700000" algn="tl" rotWithShape="0">
                    <a:prstClr val="black">
                      <a:alpha val="40000"/>
                    </a:prstClr>
                  </a:outerShdw>
                </a:effectLst>
              </a:rPr>
              <a:t>Meet the Team!</a:t>
            </a:r>
          </a:p>
        </p:txBody>
      </p:sp>
      <p:sp>
        <p:nvSpPr>
          <p:cNvPr id="56" name="Round Diagonal Corner Rectangle 42">
            <a:extLst>
              <a:ext uri="{FF2B5EF4-FFF2-40B4-BE49-F238E27FC236}">
                <a16:creationId xmlns:a16="http://schemas.microsoft.com/office/drawing/2014/main" id="{AF84ACBC-C876-4DFB-A290-C1E76633F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976" y="477508"/>
            <a:ext cx="1949925" cy="2263652"/>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solidFill>
                <a:schemeClr val="tx1"/>
              </a:solidFill>
            </a:endParaRPr>
          </a:p>
        </p:txBody>
      </p:sp>
      <p:sp>
        <p:nvSpPr>
          <p:cNvPr id="57" name="Round Diagonal Corner Rectangle 38">
            <a:extLst>
              <a:ext uri="{FF2B5EF4-FFF2-40B4-BE49-F238E27FC236}">
                <a16:creationId xmlns:a16="http://schemas.microsoft.com/office/drawing/2014/main" id="{01E4554C-F552-46E1-8DF9-E07B423B1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6017" y="477508"/>
            <a:ext cx="1949925" cy="2263652"/>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p>
        </p:txBody>
      </p:sp>
      <p:sp>
        <p:nvSpPr>
          <p:cNvPr id="41" name="Round Diagonal Corner Rectangle 48">
            <a:extLst>
              <a:ext uri="{FF2B5EF4-FFF2-40B4-BE49-F238E27FC236}">
                <a16:creationId xmlns:a16="http://schemas.microsoft.com/office/drawing/2014/main" id="{9E98AA59-7F18-4E3C-ACDE-A0E2FB6B1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059" y="477508"/>
            <a:ext cx="1949925" cy="2263652"/>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p>
        </p:txBody>
      </p:sp>
      <p:sp>
        <p:nvSpPr>
          <p:cNvPr id="43" name="Round Diagonal Corner Rectangle 45">
            <a:extLst>
              <a:ext uri="{FF2B5EF4-FFF2-40B4-BE49-F238E27FC236}">
                <a16:creationId xmlns:a16="http://schemas.microsoft.com/office/drawing/2014/main" id="{988A82F9-A7A5-4C76-AADD-0D18E9149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0099" y="477508"/>
            <a:ext cx="1949925" cy="2263652"/>
          </a:xfrm>
          <a:prstGeom prst="round2DiagRect">
            <a:avLst>
              <a:gd name="adj1" fmla="val 0"/>
              <a:gd name="adj2" fmla="val 0"/>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rtlCol="0" anchor="ctr"/>
          <a:lstStyle/>
          <a:p>
            <a:pPr algn="ctr"/>
            <a:endParaRPr lang="en-US"/>
          </a:p>
        </p:txBody>
      </p:sp>
      <p:sp>
        <p:nvSpPr>
          <p:cNvPr id="45" name="Rectangle 44">
            <a:extLst>
              <a:ext uri="{FF2B5EF4-FFF2-40B4-BE49-F238E27FC236}">
                <a16:creationId xmlns:a16="http://schemas.microsoft.com/office/drawing/2014/main" id="{55076113-91F2-4749-A0C3-A2FCE42F9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2987718"/>
            <a:ext cx="1440180" cy="38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7" name="Straight Connector 46">
            <a:extLst>
              <a:ext uri="{FF2B5EF4-FFF2-40B4-BE49-F238E27FC236}">
                <a16:creationId xmlns:a16="http://schemas.microsoft.com/office/drawing/2014/main" id="{5D78F394-9C12-4567-8895-A47518811A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2987717"/>
            <a:ext cx="0" cy="322326"/>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00E9C41-CF94-479A-974A-355448C17D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2987717"/>
            <a:ext cx="0" cy="322326"/>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58DA2D-2B2D-4455-B03F-570B634DCB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3308399"/>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6A92D88-73FA-B587-91B5-F6B7B97A025A}"/>
              </a:ext>
            </a:extLst>
          </p:cNvPr>
          <p:cNvPicPr>
            <a:picLocks noChangeAspect="1"/>
          </p:cNvPicPr>
          <p:nvPr/>
        </p:nvPicPr>
        <p:blipFill>
          <a:blip r:embed="rId3"/>
          <a:stretch>
            <a:fillRect/>
          </a:stretch>
        </p:blipFill>
        <p:spPr>
          <a:xfrm>
            <a:off x="4717644" y="643635"/>
            <a:ext cx="1752025" cy="1931198"/>
          </a:xfrm>
          <a:prstGeom prst="rect">
            <a:avLst/>
          </a:prstGeom>
        </p:spPr>
      </p:pic>
      <p:sp>
        <p:nvSpPr>
          <p:cNvPr id="4" name="TextBox 3">
            <a:extLst>
              <a:ext uri="{FF2B5EF4-FFF2-40B4-BE49-F238E27FC236}">
                <a16:creationId xmlns:a16="http://schemas.microsoft.com/office/drawing/2014/main" id="{91550C9A-F1A9-3E32-0EDE-4B8BF7BED530}"/>
              </a:ext>
            </a:extLst>
          </p:cNvPr>
          <p:cNvSpPr txBox="1"/>
          <p:nvPr/>
        </p:nvSpPr>
        <p:spPr>
          <a:xfrm>
            <a:off x="533797" y="3931237"/>
            <a:ext cx="149109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Ryan </a:t>
            </a:r>
            <a:r>
              <a:rPr lang="en-US" sz="1400" err="1"/>
              <a:t>Takiff</a:t>
            </a:r>
            <a:endParaRPr lang="en-US" sz="1400"/>
          </a:p>
          <a:p>
            <a:pPr algn="ctr"/>
            <a:r>
              <a:rPr lang="en-US" sz="1400"/>
              <a:t>Electrical Engineering</a:t>
            </a:r>
          </a:p>
        </p:txBody>
      </p:sp>
      <p:sp>
        <p:nvSpPr>
          <p:cNvPr id="5" name="TextBox 4">
            <a:extLst>
              <a:ext uri="{FF2B5EF4-FFF2-40B4-BE49-F238E27FC236}">
                <a16:creationId xmlns:a16="http://schemas.microsoft.com/office/drawing/2014/main" id="{DB675E6C-2538-A368-CF5C-181874FA494E}"/>
              </a:ext>
            </a:extLst>
          </p:cNvPr>
          <p:cNvSpPr txBox="1"/>
          <p:nvPr/>
        </p:nvSpPr>
        <p:spPr>
          <a:xfrm>
            <a:off x="2671051" y="3899921"/>
            <a:ext cx="174944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Suhyun Hwang</a:t>
            </a:r>
          </a:p>
          <a:p>
            <a:pPr algn="ctr"/>
            <a:r>
              <a:rPr lang="en-US" sz="1400"/>
              <a:t>Photonic Science</a:t>
            </a:r>
          </a:p>
          <a:p>
            <a:pPr algn="ctr"/>
            <a:r>
              <a:rPr lang="en-US" sz="1400"/>
              <a:t>Engineering</a:t>
            </a:r>
          </a:p>
        </p:txBody>
      </p:sp>
      <p:sp>
        <p:nvSpPr>
          <p:cNvPr id="8" name="TextBox 7">
            <a:extLst>
              <a:ext uri="{FF2B5EF4-FFF2-40B4-BE49-F238E27FC236}">
                <a16:creationId xmlns:a16="http://schemas.microsoft.com/office/drawing/2014/main" id="{451BE3AA-E40A-FEC5-0833-6D2344F8C070}"/>
              </a:ext>
            </a:extLst>
          </p:cNvPr>
          <p:cNvSpPr txBox="1"/>
          <p:nvPr/>
        </p:nvSpPr>
        <p:spPr>
          <a:xfrm>
            <a:off x="4847447" y="3899921"/>
            <a:ext cx="149109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TJ Jones</a:t>
            </a:r>
          </a:p>
          <a:p>
            <a:pPr algn="ctr"/>
            <a:r>
              <a:rPr lang="en-US" sz="1400"/>
              <a:t>Electrical Engineering</a:t>
            </a:r>
          </a:p>
        </p:txBody>
      </p:sp>
      <p:sp>
        <p:nvSpPr>
          <p:cNvPr id="10" name="TextBox 9">
            <a:extLst>
              <a:ext uri="{FF2B5EF4-FFF2-40B4-BE49-F238E27FC236}">
                <a16:creationId xmlns:a16="http://schemas.microsoft.com/office/drawing/2014/main" id="{68AF7A36-E7FD-CD16-424E-C057E3A5FE53}"/>
              </a:ext>
            </a:extLst>
          </p:cNvPr>
          <p:cNvSpPr txBox="1"/>
          <p:nvPr/>
        </p:nvSpPr>
        <p:spPr>
          <a:xfrm>
            <a:off x="6828124" y="3899920"/>
            <a:ext cx="16085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t>Daemy</a:t>
            </a:r>
            <a:r>
              <a:rPr lang="en-US" sz="1400"/>
              <a:t> Luzardo</a:t>
            </a:r>
          </a:p>
          <a:p>
            <a:pPr algn="ctr"/>
            <a:r>
              <a:rPr lang="en-US" sz="1400"/>
              <a:t>Electrical Engineering</a:t>
            </a:r>
          </a:p>
        </p:txBody>
      </p:sp>
      <p:pic>
        <p:nvPicPr>
          <p:cNvPr id="12" name="Picture 11" descr="A person smiling at the camera&#10;&#10;Description automatically generated">
            <a:extLst>
              <a:ext uri="{FF2B5EF4-FFF2-40B4-BE49-F238E27FC236}">
                <a16:creationId xmlns:a16="http://schemas.microsoft.com/office/drawing/2014/main" id="{D5CDC72B-B491-EACF-2E80-1C106F19E6AE}"/>
              </a:ext>
            </a:extLst>
          </p:cNvPr>
          <p:cNvPicPr>
            <a:picLocks noChangeAspect="1"/>
          </p:cNvPicPr>
          <p:nvPr/>
        </p:nvPicPr>
        <p:blipFill>
          <a:blip r:embed="rId4"/>
          <a:stretch>
            <a:fillRect/>
          </a:stretch>
        </p:blipFill>
        <p:spPr>
          <a:xfrm>
            <a:off x="685388" y="750999"/>
            <a:ext cx="1655758" cy="1693572"/>
          </a:xfrm>
          <a:prstGeom prst="rect">
            <a:avLst/>
          </a:prstGeom>
        </p:spPr>
      </p:pic>
      <p:sp>
        <p:nvSpPr>
          <p:cNvPr id="3" name="Slide Number Placeholder 2">
            <a:extLst>
              <a:ext uri="{FF2B5EF4-FFF2-40B4-BE49-F238E27FC236}">
                <a16:creationId xmlns:a16="http://schemas.microsoft.com/office/drawing/2014/main" id="{8BA848AE-DD78-D190-1881-AC232513EE79}"/>
              </a:ext>
            </a:extLst>
          </p:cNvPr>
          <p:cNvSpPr>
            <a:spLocks noGrp="1"/>
          </p:cNvSpPr>
          <p:nvPr>
            <p:ph type="sldNum" sz="quarter" idx="12"/>
          </p:nvPr>
        </p:nvSpPr>
        <p:spPr/>
        <p:txBody>
          <a:bodyPr/>
          <a:lstStyle/>
          <a:p>
            <a:fld id="{00000000-1234-1234-1234-123412341234}" type="slidenum">
              <a:rPr lang="en" sz="1100" dirty="0" smtClean="0">
                <a:solidFill>
                  <a:schemeClr val="bg1"/>
                </a:solidFill>
              </a:rPr>
              <a:t>2</a:t>
            </a:fld>
            <a:endParaRPr lang="en-US" sz="1100">
              <a:solidFill>
                <a:schemeClr val="bg1"/>
              </a:solidFill>
            </a:endParaRPr>
          </a:p>
        </p:txBody>
      </p:sp>
      <p:pic>
        <p:nvPicPr>
          <p:cNvPr id="13" name="Picture 12" descr="A person smiling at the camera&#10;&#10;Description automatically generated">
            <a:extLst>
              <a:ext uri="{FF2B5EF4-FFF2-40B4-BE49-F238E27FC236}">
                <a16:creationId xmlns:a16="http://schemas.microsoft.com/office/drawing/2014/main" id="{DB3D2161-3478-48F0-7DCF-10E39D02B12A}"/>
              </a:ext>
            </a:extLst>
          </p:cNvPr>
          <p:cNvPicPr>
            <a:picLocks noChangeAspect="1"/>
          </p:cNvPicPr>
          <p:nvPr/>
        </p:nvPicPr>
        <p:blipFill rotWithShape="1">
          <a:blip r:embed="rId5"/>
          <a:srcRect l="7646" t="17492" r="8662"/>
          <a:stretch/>
        </p:blipFill>
        <p:spPr>
          <a:xfrm>
            <a:off x="6926511" y="601886"/>
            <a:ext cx="1469799" cy="1951577"/>
          </a:xfrm>
          <a:prstGeom prst="rect">
            <a:avLst/>
          </a:prstGeom>
        </p:spPr>
      </p:pic>
      <p:pic>
        <p:nvPicPr>
          <p:cNvPr id="15" name="Picture 14" descr="A person with long hair&#10;&#10;Description automatically generated">
            <a:extLst>
              <a:ext uri="{FF2B5EF4-FFF2-40B4-BE49-F238E27FC236}">
                <a16:creationId xmlns:a16="http://schemas.microsoft.com/office/drawing/2014/main" id="{45755BD2-AE0C-F9BF-4781-42105DE2B160}"/>
              </a:ext>
            </a:extLst>
          </p:cNvPr>
          <p:cNvPicPr>
            <a:picLocks noChangeAspect="1"/>
          </p:cNvPicPr>
          <p:nvPr/>
        </p:nvPicPr>
        <p:blipFill>
          <a:blip r:embed="rId6"/>
          <a:stretch>
            <a:fillRect/>
          </a:stretch>
        </p:blipFill>
        <p:spPr>
          <a:xfrm>
            <a:off x="2736181" y="647933"/>
            <a:ext cx="1637081" cy="1922602"/>
          </a:xfrm>
          <a:prstGeom prst="rect">
            <a:avLst/>
          </a:prstGeom>
        </p:spPr>
      </p:pic>
    </p:spTree>
    <p:extLst>
      <p:ext uri="{BB962C8B-B14F-4D97-AF65-F5344CB8AC3E}">
        <p14:creationId xmlns:p14="http://schemas.microsoft.com/office/powerpoint/2010/main" val="1708969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D13C-2D89-6FF9-B565-1C05EFBD7BCB}"/>
              </a:ext>
            </a:extLst>
          </p:cNvPr>
          <p:cNvSpPr>
            <a:spLocks noGrp="1"/>
          </p:cNvSpPr>
          <p:nvPr>
            <p:ph type="title"/>
          </p:nvPr>
        </p:nvSpPr>
        <p:spPr>
          <a:xfrm>
            <a:off x="800100" y="481946"/>
            <a:ext cx="7543800" cy="590290"/>
          </a:xfrm>
        </p:spPr>
        <p:txBody>
          <a:bodyPr/>
          <a:lstStyle/>
          <a:p>
            <a:r>
              <a:rPr lang="en-US" sz="2800"/>
              <a:t>Charge Controller  Selection</a:t>
            </a:r>
            <a:endParaRPr lang="en-US"/>
          </a:p>
        </p:txBody>
      </p:sp>
      <p:graphicFrame>
        <p:nvGraphicFramePr>
          <p:cNvPr id="5" name="Content Placeholder 4">
            <a:extLst>
              <a:ext uri="{FF2B5EF4-FFF2-40B4-BE49-F238E27FC236}">
                <a16:creationId xmlns:a16="http://schemas.microsoft.com/office/drawing/2014/main" id="{3699609D-8D12-796E-474E-D3CBADFCCCB1}"/>
              </a:ext>
            </a:extLst>
          </p:cNvPr>
          <p:cNvGraphicFramePr>
            <a:graphicFrameLocks noGrp="1"/>
          </p:cNvGraphicFramePr>
          <p:nvPr>
            <p:ph sz="half" idx="1"/>
            <p:extLst>
              <p:ext uri="{D42A27DB-BD31-4B8C-83A1-F6EECF244321}">
                <p14:modId xmlns:p14="http://schemas.microsoft.com/office/powerpoint/2010/main" val="1142618972"/>
              </p:ext>
            </p:extLst>
          </p:nvPr>
        </p:nvGraphicFramePr>
        <p:xfrm>
          <a:off x="1147482" y="1951119"/>
          <a:ext cx="2682200" cy="2118357"/>
        </p:xfrm>
        <a:graphic>
          <a:graphicData uri="http://schemas.openxmlformats.org/drawingml/2006/table">
            <a:tbl>
              <a:tblPr firstRow="1" bandRow="1">
                <a:tableStyleId>{D7AC3CCA-C797-4891-BE02-D94E43425B78}</a:tableStyleId>
              </a:tblPr>
              <a:tblGrid>
                <a:gridCol w="1188508">
                  <a:extLst>
                    <a:ext uri="{9D8B030D-6E8A-4147-A177-3AD203B41FA5}">
                      <a16:colId xmlns:a16="http://schemas.microsoft.com/office/drawing/2014/main" val="618957410"/>
                    </a:ext>
                  </a:extLst>
                </a:gridCol>
                <a:gridCol w="1493692">
                  <a:extLst>
                    <a:ext uri="{9D8B030D-6E8A-4147-A177-3AD203B41FA5}">
                      <a16:colId xmlns:a16="http://schemas.microsoft.com/office/drawing/2014/main" val="3091575855"/>
                    </a:ext>
                  </a:extLst>
                </a:gridCol>
              </a:tblGrid>
              <a:tr h="370840">
                <a:tc>
                  <a:txBody>
                    <a:bodyPr/>
                    <a:lstStyle/>
                    <a:p>
                      <a:r>
                        <a:rPr lang="en-US"/>
                        <a:t>Specs</a:t>
                      </a:r>
                    </a:p>
                  </a:txBody>
                  <a:tcPr/>
                </a:tc>
                <a:tc>
                  <a:txBody>
                    <a:bodyPr/>
                    <a:lstStyle/>
                    <a:p>
                      <a:r>
                        <a:rPr lang="en-US"/>
                        <a:t>Ratings</a:t>
                      </a:r>
                    </a:p>
                  </a:txBody>
                  <a:tcPr/>
                </a:tc>
                <a:extLst>
                  <a:ext uri="{0D108BD9-81ED-4DB2-BD59-A6C34878D82A}">
                    <a16:rowId xmlns:a16="http://schemas.microsoft.com/office/drawing/2014/main" val="1913784612"/>
                  </a:ext>
                </a:extLst>
              </a:tr>
              <a:tr h="370840">
                <a:tc>
                  <a:txBody>
                    <a:bodyPr/>
                    <a:lstStyle/>
                    <a:p>
                      <a:r>
                        <a:rPr lang="en-US" b="1"/>
                        <a:t>Voltage Input</a:t>
                      </a:r>
                    </a:p>
                  </a:txBody>
                  <a:tcPr/>
                </a:tc>
                <a:tc>
                  <a:txBody>
                    <a:bodyPr/>
                    <a:lstStyle/>
                    <a:p>
                      <a:r>
                        <a:rPr lang="en-US"/>
                        <a:t>15 to 30V</a:t>
                      </a:r>
                    </a:p>
                  </a:txBody>
                  <a:tcPr/>
                </a:tc>
                <a:extLst>
                  <a:ext uri="{0D108BD9-81ED-4DB2-BD59-A6C34878D82A}">
                    <a16:rowId xmlns:a16="http://schemas.microsoft.com/office/drawing/2014/main" val="305168561"/>
                  </a:ext>
                </a:extLst>
              </a:tr>
              <a:tr h="370840">
                <a:tc>
                  <a:txBody>
                    <a:bodyPr/>
                    <a:lstStyle/>
                    <a:p>
                      <a:r>
                        <a:rPr lang="en-US" b="1"/>
                        <a:t>Current Output</a:t>
                      </a:r>
                    </a:p>
                  </a:txBody>
                  <a:tcPr/>
                </a:tc>
                <a:tc>
                  <a:txBody>
                    <a:bodyPr/>
                    <a:lstStyle/>
                    <a:p>
                      <a:r>
                        <a:rPr lang="en-US"/>
                        <a:t>10A</a:t>
                      </a:r>
                    </a:p>
                  </a:txBody>
                  <a:tcPr/>
                </a:tc>
                <a:extLst>
                  <a:ext uri="{0D108BD9-81ED-4DB2-BD59-A6C34878D82A}">
                    <a16:rowId xmlns:a16="http://schemas.microsoft.com/office/drawing/2014/main" val="2793166273"/>
                  </a:ext>
                </a:extLst>
              </a:tr>
              <a:tr h="370839">
                <a:tc>
                  <a:txBody>
                    <a:bodyPr/>
                    <a:lstStyle/>
                    <a:p>
                      <a:pPr lvl="0">
                        <a:buNone/>
                      </a:pPr>
                      <a:r>
                        <a:rPr lang="en-US" b="1"/>
                        <a:t>Weight</a:t>
                      </a:r>
                    </a:p>
                  </a:txBody>
                  <a:tcPr/>
                </a:tc>
                <a:tc>
                  <a:txBody>
                    <a:bodyPr/>
                    <a:lstStyle/>
                    <a:p>
                      <a:pPr lvl="0">
                        <a:buNone/>
                      </a:pPr>
                      <a:r>
                        <a:rPr lang="en-US"/>
                        <a:t>0.32lbs</a:t>
                      </a:r>
                    </a:p>
                  </a:txBody>
                  <a:tcPr/>
                </a:tc>
                <a:extLst>
                  <a:ext uri="{0D108BD9-81ED-4DB2-BD59-A6C34878D82A}">
                    <a16:rowId xmlns:a16="http://schemas.microsoft.com/office/drawing/2014/main" val="1796172253"/>
                  </a:ext>
                </a:extLst>
              </a:tr>
              <a:tr h="370838">
                <a:tc>
                  <a:txBody>
                    <a:bodyPr/>
                    <a:lstStyle/>
                    <a:p>
                      <a:pPr lvl="0">
                        <a:buNone/>
                      </a:pPr>
                      <a:r>
                        <a:rPr lang="en-US" b="1"/>
                        <a:t>Cost</a:t>
                      </a:r>
                    </a:p>
                  </a:txBody>
                  <a:tcPr/>
                </a:tc>
                <a:tc>
                  <a:txBody>
                    <a:bodyPr/>
                    <a:lstStyle/>
                    <a:p>
                      <a:pPr lvl="0">
                        <a:buNone/>
                      </a:pPr>
                      <a:r>
                        <a:rPr lang="en-US"/>
                        <a:t>$36.99</a:t>
                      </a:r>
                    </a:p>
                  </a:txBody>
                  <a:tcPr/>
                </a:tc>
                <a:extLst>
                  <a:ext uri="{0D108BD9-81ED-4DB2-BD59-A6C34878D82A}">
                    <a16:rowId xmlns:a16="http://schemas.microsoft.com/office/drawing/2014/main" val="3736088347"/>
                  </a:ext>
                </a:extLst>
              </a:tr>
            </a:tbl>
          </a:graphicData>
        </a:graphic>
      </p:graphicFrame>
      <p:sp>
        <p:nvSpPr>
          <p:cNvPr id="6" name="TextBox 5">
            <a:extLst>
              <a:ext uri="{FF2B5EF4-FFF2-40B4-BE49-F238E27FC236}">
                <a16:creationId xmlns:a16="http://schemas.microsoft.com/office/drawing/2014/main" id="{FADD1F2D-B025-C0D9-68A9-59FEC7E00BFB}"/>
              </a:ext>
            </a:extLst>
          </p:cNvPr>
          <p:cNvSpPr txBox="1"/>
          <p:nvPr/>
        </p:nvSpPr>
        <p:spPr>
          <a:xfrm>
            <a:off x="989957" y="1224971"/>
            <a:ext cx="3422199" cy="923330"/>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Bateria Powers' MPPT Solar Charge Controller</a:t>
            </a:r>
          </a:p>
          <a:p>
            <a:endParaRPr lang="en-US"/>
          </a:p>
        </p:txBody>
      </p:sp>
      <p:sp>
        <p:nvSpPr>
          <p:cNvPr id="4" name="Content Placeholder 3">
            <a:extLst>
              <a:ext uri="{FF2B5EF4-FFF2-40B4-BE49-F238E27FC236}">
                <a16:creationId xmlns:a16="http://schemas.microsoft.com/office/drawing/2014/main" id="{7C63669D-EAD8-37A9-B438-BAB3A7BCA644}"/>
              </a:ext>
            </a:extLst>
          </p:cNvPr>
          <p:cNvSpPr>
            <a:spLocks noGrp="1"/>
          </p:cNvSpPr>
          <p:nvPr>
            <p:ph sz="half" idx="2"/>
          </p:nvPr>
        </p:nvSpPr>
        <p:spPr>
          <a:xfrm>
            <a:off x="4802792" y="1422330"/>
            <a:ext cx="3566160" cy="2811780"/>
          </a:xfrm>
        </p:spPr>
        <p:txBody>
          <a:bodyPr vert="horz" lIns="91440" tIns="45720" rIns="91440" bIns="45720" rtlCol="0" anchor="t">
            <a:normAutofit/>
          </a:bodyPr>
          <a:lstStyle/>
          <a:p>
            <a:endParaRPr lang="en-US" sz="1800">
              <a:solidFill>
                <a:srgbClr val="0F1111"/>
              </a:solidFill>
            </a:endParaRPr>
          </a:p>
          <a:p>
            <a:pPr>
              <a:buClr>
                <a:srgbClr val="EEEBE3"/>
              </a:buClr>
            </a:pPr>
            <a:endParaRPr lang="en-US"/>
          </a:p>
        </p:txBody>
      </p:sp>
      <p:grpSp>
        <p:nvGrpSpPr>
          <p:cNvPr id="8" name="Group 7">
            <a:extLst>
              <a:ext uri="{FF2B5EF4-FFF2-40B4-BE49-F238E27FC236}">
                <a16:creationId xmlns:a16="http://schemas.microsoft.com/office/drawing/2014/main" id="{31EC1EFB-0256-F979-6B28-636248372AC7}"/>
              </a:ext>
            </a:extLst>
          </p:cNvPr>
          <p:cNvGrpSpPr/>
          <p:nvPr/>
        </p:nvGrpSpPr>
        <p:grpSpPr>
          <a:xfrm>
            <a:off x="4803036" y="1808516"/>
            <a:ext cx="3456922" cy="2613692"/>
            <a:chOff x="4865666" y="1565824"/>
            <a:chExt cx="3456922" cy="2613692"/>
          </a:xfrm>
        </p:grpSpPr>
        <p:sp>
          <p:nvSpPr>
            <p:cNvPr id="7" name="Rectangle 6">
              <a:extLst>
                <a:ext uri="{FF2B5EF4-FFF2-40B4-BE49-F238E27FC236}">
                  <a16:creationId xmlns:a16="http://schemas.microsoft.com/office/drawing/2014/main" id="{302365D6-6EE9-52B7-61AE-08E7F3354AF5}"/>
                </a:ext>
              </a:extLst>
            </p:cNvPr>
            <p:cNvSpPr/>
            <p:nvPr/>
          </p:nvSpPr>
          <p:spPr>
            <a:xfrm>
              <a:off x="4865666" y="1565824"/>
              <a:ext cx="3456922" cy="26136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electronic device with red and black wires&#10;&#10;Description automatically generated">
              <a:extLst>
                <a:ext uri="{FF2B5EF4-FFF2-40B4-BE49-F238E27FC236}">
                  <a16:creationId xmlns:a16="http://schemas.microsoft.com/office/drawing/2014/main" id="{CC0837B9-3FC9-5A5F-EFDE-B600D5413428}"/>
                </a:ext>
              </a:extLst>
            </p:cNvPr>
            <p:cNvPicPr>
              <a:picLocks noChangeAspect="1"/>
            </p:cNvPicPr>
            <p:nvPr/>
          </p:nvPicPr>
          <p:blipFill>
            <a:blip r:embed="rId2"/>
            <a:stretch>
              <a:fillRect/>
            </a:stretch>
          </p:blipFill>
          <p:spPr>
            <a:xfrm>
              <a:off x="5054177" y="1688807"/>
              <a:ext cx="3026915" cy="2361073"/>
            </a:xfrm>
            <a:prstGeom prst="rect">
              <a:avLst/>
            </a:prstGeom>
            <a:ln>
              <a:solidFill>
                <a:schemeClr val="bg1"/>
              </a:solidFill>
            </a:ln>
          </p:spPr>
        </p:pic>
      </p:grpSp>
      <p:pic>
        <p:nvPicPr>
          <p:cNvPr id="10" name="Picture 9" descr="A person wearing glasses and a white shirt&#10;&#10;Description automatically generated">
            <a:extLst>
              <a:ext uri="{FF2B5EF4-FFF2-40B4-BE49-F238E27FC236}">
                <a16:creationId xmlns:a16="http://schemas.microsoft.com/office/drawing/2014/main" id="{68025143-A73B-21B9-4903-FF0CE31C926F}"/>
              </a:ext>
            </a:extLst>
          </p:cNvPr>
          <p:cNvPicPr>
            <a:picLocks noChangeAspect="1"/>
          </p:cNvPicPr>
          <p:nvPr/>
        </p:nvPicPr>
        <p:blipFill>
          <a:blip r:embed="rId3"/>
          <a:stretch>
            <a:fillRect/>
          </a:stretch>
        </p:blipFill>
        <p:spPr>
          <a:xfrm>
            <a:off x="7684747" y="291342"/>
            <a:ext cx="1180526" cy="1367528"/>
          </a:xfrm>
          <a:prstGeom prst="rect">
            <a:avLst/>
          </a:prstGeom>
        </p:spPr>
      </p:pic>
      <p:sp>
        <p:nvSpPr>
          <p:cNvPr id="3" name="Slide Number Placeholder 2">
            <a:extLst>
              <a:ext uri="{FF2B5EF4-FFF2-40B4-BE49-F238E27FC236}">
                <a16:creationId xmlns:a16="http://schemas.microsoft.com/office/drawing/2014/main" id="{BD419F3B-DC7E-0A7B-4CA8-9E26CA2DB097}"/>
              </a:ext>
            </a:extLst>
          </p:cNvPr>
          <p:cNvSpPr>
            <a:spLocks noGrp="1"/>
          </p:cNvSpPr>
          <p:nvPr>
            <p:ph type="sldNum" sz="quarter" idx="12"/>
          </p:nvPr>
        </p:nvSpPr>
        <p:spPr/>
        <p:txBody>
          <a:bodyPr/>
          <a:lstStyle/>
          <a:p>
            <a:fld id="{00000000-1234-1234-1234-123412341234}" type="slidenum">
              <a:rPr lang="en" sz="1050" smtClean="0"/>
              <a:t>20</a:t>
            </a:fld>
            <a:endParaRPr lang="en-US" sz="1050"/>
          </a:p>
        </p:txBody>
      </p:sp>
      <p:sp>
        <p:nvSpPr>
          <p:cNvPr id="11" name="TextBox 10">
            <a:extLst>
              <a:ext uri="{FF2B5EF4-FFF2-40B4-BE49-F238E27FC236}">
                <a16:creationId xmlns:a16="http://schemas.microsoft.com/office/drawing/2014/main" id="{FCD53148-D54C-EBFD-6BA4-32030E943906}"/>
              </a:ext>
            </a:extLst>
          </p:cNvPr>
          <p:cNvSpPr txBox="1"/>
          <p:nvPr/>
        </p:nvSpPr>
        <p:spPr>
          <a:xfrm>
            <a:off x="7867147" y="1620564"/>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1696636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30056" y="426431"/>
            <a:ext cx="2845466" cy="4093024"/>
          </a:xfrm>
        </p:spPr>
        <p:txBody>
          <a:bodyPr>
            <a:normAutofit/>
          </a:bodyPr>
          <a:lstStyle/>
          <a:p>
            <a:pPr algn="ctr"/>
            <a:br>
              <a:rPr lang="en-US" sz="2400"/>
            </a:br>
            <a:br>
              <a:rPr lang="en-US" sz="2400"/>
            </a:br>
            <a:br>
              <a:rPr lang="en-US" sz="2400"/>
            </a:br>
            <a:r>
              <a:rPr lang="en-US" sz="2400">
                <a:solidFill>
                  <a:schemeClr val="bg1"/>
                </a:solidFill>
              </a:rPr>
              <a:t>Voltage</a:t>
            </a:r>
            <a:br>
              <a:rPr lang="en-US" sz="2400"/>
            </a:br>
            <a:r>
              <a:rPr lang="en-US" sz="2400">
                <a:solidFill>
                  <a:schemeClr val="bg1"/>
                </a:solidFill>
              </a:rPr>
              <a:t>Regulator Selection:</a:t>
            </a:r>
            <a:br>
              <a:rPr lang="en-US" sz="2400"/>
            </a:br>
            <a:br>
              <a:rPr lang="en-US" sz="2400"/>
            </a:br>
            <a:r>
              <a:rPr lang="en-US" sz="1600">
                <a:solidFill>
                  <a:schemeClr val="bg1"/>
                </a:solidFill>
              </a:rPr>
              <a:t>Switching Regulators vs Linear Regulators</a:t>
            </a:r>
            <a:br>
              <a:rPr lang="en-US" sz="1600"/>
            </a:br>
            <a:br>
              <a:rPr lang="en-US" sz="2400" b="1"/>
            </a:br>
            <a:r>
              <a:rPr lang="en-US" sz="1600" b="1">
                <a:solidFill>
                  <a:schemeClr val="bg1"/>
                </a:solidFill>
              </a:rPr>
              <a:t>Main function:</a:t>
            </a:r>
            <a:br>
              <a:rPr lang="en-US" sz="3300"/>
            </a:br>
            <a:r>
              <a:rPr lang="en-US" sz="1600">
                <a:solidFill>
                  <a:schemeClr val="bg1"/>
                </a:solidFill>
              </a:rPr>
              <a:t>Step down 12V to 5V/3.3V for powering electronics</a:t>
            </a:r>
            <a:br>
              <a:rPr lang="en-US" sz="1600"/>
            </a:br>
            <a:endParaRPr lang="en-US" sz="1600"/>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264564431"/>
              </p:ext>
            </p:extLst>
          </p:nvPr>
        </p:nvGraphicFramePr>
        <p:xfrm>
          <a:off x="3612311" y="266284"/>
          <a:ext cx="5373316" cy="4686300"/>
        </p:xfrm>
        <a:graphic>
          <a:graphicData uri="http://schemas.openxmlformats.org/drawingml/2006/table">
            <a:tbl>
              <a:tblPr firstRow="1" bandRow="1">
                <a:tableStyleId>{5C22544A-7EE6-4342-B048-85BDC9FD1C3A}</a:tableStyleId>
              </a:tblPr>
              <a:tblGrid>
                <a:gridCol w="1203853">
                  <a:extLst>
                    <a:ext uri="{9D8B030D-6E8A-4147-A177-3AD203B41FA5}">
                      <a16:colId xmlns:a16="http://schemas.microsoft.com/office/drawing/2014/main" val="1648012050"/>
                    </a:ext>
                  </a:extLst>
                </a:gridCol>
                <a:gridCol w="1296456">
                  <a:extLst>
                    <a:ext uri="{9D8B030D-6E8A-4147-A177-3AD203B41FA5}">
                      <a16:colId xmlns:a16="http://schemas.microsoft.com/office/drawing/2014/main" val="1885025274"/>
                    </a:ext>
                  </a:extLst>
                </a:gridCol>
                <a:gridCol w="1296458">
                  <a:extLst>
                    <a:ext uri="{9D8B030D-6E8A-4147-A177-3AD203B41FA5}">
                      <a16:colId xmlns:a16="http://schemas.microsoft.com/office/drawing/2014/main" val="869190074"/>
                    </a:ext>
                  </a:extLst>
                </a:gridCol>
                <a:gridCol w="1576549">
                  <a:extLst>
                    <a:ext uri="{9D8B030D-6E8A-4147-A177-3AD203B41FA5}">
                      <a16:colId xmlns:a16="http://schemas.microsoft.com/office/drawing/2014/main" val="651541665"/>
                    </a:ext>
                  </a:extLst>
                </a:gridCol>
              </a:tblGrid>
              <a:tr h="393594">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Switching Regulator</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Linear Regulator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Notes</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393594">
                <a:tc>
                  <a:txBody>
                    <a:bodyPr/>
                    <a:lstStyle/>
                    <a:p>
                      <a:pPr lvl="0">
                        <a:buNone/>
                      </a:pPr>
                      <a:r>
                        <a:rPr lang="en-US">
                          <a:solidFill>
                            <a:schemeClr val="tx1"/>
                          </a:solidFill>
                        </a:rPr>
                        <a:t>Load Efficiency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65-80%</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15-20%</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Increased efficiency reduces power loss and heat generated</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393594">
                <a:tc>
                  <a:txBody>
                    <a:bodyPr/>
                    <a:lstStyle/>
                    <a:p>
                      <a:r>
                        <a:rPr lang="en-US">
                          <a:solidFill>
                            <a:schemeClr val="tx1"/>
                          </a:solidFill>
                        </a:rPr>
                        <a:t>Circuit Design Complexity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6-11 Components</a:t>
                      </a:r>
                      <a:endParaRPr lang="en-US"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3-5 Components</a:t>
                      </a:r>
                      <a:endParaRPr lang="en-US"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Switching regulator is more complex, yet needs less board space due to less power loss</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1362604">
                <a:tc>
                  <a:txBody>
                    <a:bodyPr/>
                    <a:lstStyle/>
                    <a:p>
                      <a:r>
                        <a:rPr lang="en-US">
                          <a:solidFill>
                            <a:schemeClr val="tx1"/>
                          </a:solidFill>
                        </a:rPr>
                        <a:t>Cost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75000"/>
                      </a:schemeClr>
                    </a:solidFill>
                  </a:tcPr>
                </a:tc>
                <a:tc>
                  <a:txBody>
                    <a:bodyPr/>
                    <a:lstStyle/>
                    <a:p>
                      <a:r>
                        <a:rPr lang="en-US">
                          <a:solidFill>
                            <a:schemeClr val="tx1"/>
                          </a:solidFill>
                        </a:rPr>
                        <a:t>$5-15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FB8A"/>
                    </a:solidFill>
                  </a:tcPr>
                </a:tc>
                <a:tc>
                  <a:txBody>
                    <a:bodyPr/>
                    <a:lstStyle/>
                    <a:p>
                      <a:r>
                        <a:rPr lang="en-US">
                          <a:solidFill>
                            <a:schemeClr val="tx1"/>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tc>
                  <a:txBody>
                    <a:bodyPr/>
                    <a:lstStyle/>
                    <a:p>
                      <a:pPr lvl="0">
                        <a:buNone/>
                      </a:pPr>
                      <a:r>
                        <a:rPr lang="en-US">
                          <a:solidFill>
                            <a:schemeClr val="tx1"/>
                          </a:solidFill>
                        </a:rPr>
                        <a:t>Switching regulator has increased cost and more components, but better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extLst>
                  <a:ext uri="{0D108BD9-81ED-4DB2-BD59-A6C34878D82A}">
                    <a16:rowId xmlns:a16="http://schemas.microsoft.com/office/drawing/2014/main" val="1388365191"/>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2E4DDF59-F39E-7F8D-0A3F-ED04E39CFD78}"/>
              </a:ext>
            </a:extLst>
          </p:cNvPr>
          <p:cNvPicPr>
            <a:picLocks noChangeAspect="1"/>
          </p:cNvPicPr>
          <p:nvPr/>
        </p:nvPicPr>
        <p:blipFill>
          <a:blip r:embed="rId2"/>
          <a:stretch>
            <a:fillRect/>
          </a:stretch>
        </p:blipFill>
        <p:spPr>
          <a:xfrm>
            <a:off x="-80491" y="0"/>
            <a:ext cx="1180526" cy="1367528"/>
          </a:xfrm>
          <a:prstGeom prst="rect">
            <a:avLst/>
          </a:prstGeom>
        </p:spPr>
      </p:pic>
      <p:sp>
        <p:nvSpPr>
          <p:cNvPr id="3" name="Slide Number Placeholder 2">
            <a:extLst>
              <a:ext uri="{FF2B5EF4-FFF2-40B4-BE49-F238E27FC236}">
                <a16:creationId xmlns:a16="http://schemas.microsoft.com/office/drawing/2014/main" id="{8EBFC4E2-148E-030E-B1D7-6F71744D6ACD}"/>
              </a:ext>
            </a:extLst>
          </p:cNvPr>
          <p:cNvSpPr>
            <a:spLocks noGrp="1"/>
          </p:cNvSpPr>
          <p:nvPr>
            <p:ph type="sldNum" sz="quarter" idx="12"/>
          </p:nvPr>
        </p:nvSpPr>
        <p:spPr>
          <a:xfrm>
            <a:off x="8046720" y="4950922"/>
            <a:ext cx="1097280" cy="192024"/>
          </a:xfrm>
        </p:spPr>
        <p:txBody>
          <a:bodyPr/>
          <a:lstStyle/>
          <a:p>
            <a:fld id="{00000000-1234-1234-1234-123412341234}" type="slidenum">
              <a:rPr lang="en" sz="1050" smtClean="0"/>
              <a:t>21</a:t>
            </a:fld>
            <a:endParaRPr lang="en-US" sz="1050"/>
          </a:p>
        </p:txBody>
      </p:sp>
      <p:sp>
        <p:nvSpPr>
          <p:cNvPr id="4" name="TextBox 3">
            <a:extLst>
              <a:ext uri="{FF2B5EF4-FFF2-40B4-BE49-F238E27FC236}">
                <a16:creationId xmlns:a16="http://schemas.microsoft.com/office/drawing/2014/main" id="{5D3ABF9E-6C33-FAA8-D740-A13E102EDA37}"/>
              </a:ext>
            </a:extLst>
          </p:cNvPr>
          <p:cNvSpPr txBox="1"/>
          <p:nvPr/>
        </p:nvSpPr>
        <p:spPr>
          <a:xfrm>
            <a:off x="96425" y="1354505"/>
            <a:ext cx="1003610" cy="276999"/>
          </a:xfrm>
          <a:prstGeom prst="rect">
            <a:avLst/>
          </a:prstGeom>
          <a:noFill/>
        </p:spPr>
        <p:txBody>
          <a:bodyPr wrap="square" rtlCol="0">
            <a:spAutoFit/>
          </a:bodyPr>
          <a:lstStyle/>
          <a:p>
            <a:pPr algn="ctr"/>
            <a:r>
              <a:rPr lang="en-US" sz="1200">
                <a:solidFill>
                  <a:schemeClr val="bg1"/>
                </a:solidFill>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147905381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D13C-2D89-6FF9-B565-1C05EFBD7BCB}"/>
              </a:ext>
            </a:extLst>
          </p:cNvPr>
          <p:cNvSpPr>
            <a:spLocks noGrp="1"/>
          </p:cNvSpPr>
          <p:nvPr>
            <p:ph type="title"/>
          </p:nvPr>
        </p:nvSpPr>
        <p:spPr/>
        <p:txBody>
          <a:bodyPr/>
          <a:lstStyle/>
          <a:p>
            <a:r>
              <a:rPr lang="en-US" sz="2800"/>
              <a:t>Switching Regulator Selection</a:t>
            </a:r>
            <a:endParaRPr lang="en-US"/>
          </a:p>
        </p:txBody>
      </p:sp>
      <p:graphicFrame>
        <p:nvGraphicFramePr>
          <p:cNvPr id="5" name="Content Placeholder 4">
            <a:extLst>
              <a:ext uri="{FF2B5EF4-FFF2-40B4-BE49-F238E27FC236}">
                <a16:creationId xmlns:a16="http://schemas.microsoft.com/office/drawing/2014/main" id="{3699609D-8D12-796E-474E-D3CBADFCCCB1}"/>
              </a:ext>
            </a:extLst>
          </p:cNvPr>
          <p:cNvGraphicFramePr>
            <a:graphicFrameLocks noGrp="1"/>
          </p:cNvGraphicFramePr>
          <p:nvPr>
            <p:ph sz="half" idx="1"/>
            <p:extLst>
              <p:ext uri="{D42A27DB-BD31-4B8C-83A1-F6EECF244321}">
                <p14:modId xmlns:p14="http://schemas.microsoft.com/office/powerpoint/2010/main" val="2435840370"/>
              </p:ext>
            </p:extLst>
          </p:nvPr>
        </p:nvGraphicFramePr>
        <p:xfrm>
          <a:off x="800100" y="2160996"/>
          <a:ext cx="3721290" cy="2382520"/>
        </p:xfrm>
        <a:graphic>
          <a:graphicData uri="http://schemas.openxmlformats.org/drawingml/2006/table">
            <a:tbl>
              <a:tblPr firstRow="1" bandRow="1">
                <a:tableStyleId>{D7AC3CCA-C797-4891-BE02-D94E43425B78}</a:tableStyleId>
              </a:tblPr>
              <a:tblGrid>
                <a:gridCol w="1188508">
                  <a:extLst>
                    <a:ext uri="{9D8B030D-6E8A-4147-A177-3AD203B41FA5}">
                      <a16:colId xmlns:a16="http://schemas.microsoft.com/office/drawing/2014/main" val="618957410"/>
                    </a:ext>
                  </a:extLst>
                </a:gridCol>
                <a:gridCol w="1493692">
                  <a:extLst>
                    <a:ext uri="{9D8B030D-6E8A-4147-A177-3AD203B41FA5}">
                      <a16:colId xmlns:a16="http://schemas.microsoft.com/office/drawing/2014/main" val="3091575855"/>
                    </a:ext>
                  </a:extLst>
                </a:gridCol>
                <a:gridCol w="1039090">
                  <a:extLst>
                    <a:ext uri="{9D8B030D-6E8A-4147-A177-3AD203B41FA5}">
                      <a16:colId xmlns:a16="http://schemas.microsoft.com/office/drawing/2014/main" val="3670874971"/>
                    </a:ext>
                  </a:extLst>
                </a:gridCol>
              </a:tblGrid>
              <a:tr h="370840">
                <a:tc>
                  <a:txBody>
                    <a:bodyPr/>
                    <a:lstStyle/>
                    <a:p>
                      <a:r>
                        <a:rPr lang="en-US"/>
                        <a:t>Specs</a:t>
                      </a:r>
                    </a:p>
                  </a:txBody>
                  <a:tcPr/>
                </a:tc>
                <a:tc>
                  <a:txBody>
                    <a:bodyPr/>
                    <a:lstStyle/>
                    <a:p>
                      <a:r>
                        <a:rPr lang="en-US"/>
                        <a:t>Ratings</a:t>
                      </a:r>
                    </a:p>
                  </a:txBody>
                  <a:tcPr/>
                </a:tc>
                <a:tc>
                  <a:txBody>
                    <a:bodyPr/>
                    <a:lstStyle/>
                    <a:p>
                      <a:r>
                        <a:rPr lang="en-US"/>
                        <a:t>Notes</a:t>
                      </a:r>
                    </a:p>
                  </a:txBody>
                  <a:tcPr/>
                </a:tc>
                <a:extLst>
                  <a:ext uri="{0D108BD9-81ED-4DB2-BD59-A6C34878D82A}">
                    <a16:rowId xmlns:a16="http://schemas.microsoft.com/office/drawing/2014/main" val="1913784612"/>
                  </a:ext>
                </a:extLst>
              </a:tr>
              <a:tr h="370840">
                <a:tc>
                  <a:txBody>
                    <a:bodyPr/>
                    <a:lstStyle/>
                    <a:p>
                      <a:r>
                        <a:rPr lang="en-US"/>
                        <a:t>Voltage Input</a:t>
                      </a:r>
                    </a:p>
                  </a:txBody>
                  <a:tcPr/>
                </a:tc>
                <a:tc>
                  <a:txBody>
                    <a:bodyPr/>
                    <a:lstStyle/>
                    <a:p>
                      <a:r>
                        <a:rPr lang="en-US"/>
                        <a:t>4.5 to 52 V</a:t>
                      </a:r>
                    </a:p>
                  </a:txBody>
                  <a:tcPr/>
                </a:tc>
                <a:tc>
                  <a:txBody>
                    <a:bodyPr/>
                    <a:lstStyle/>
                    <a:p>
                      <a:r>
                        <a:rPr lang="en-US"/>
                        <a:t>Sufficient</a:t>
                      </a:r>
                    </a:p>
                  </a:txBody>
                  <a:tcPr/>
                </a:tc>
                <a:extLst>
                  <a:ext uri="{0D108BD9-81ED-4DB2-BD59-A6C34878D82A}">
                    <a16:rowId xmlns:a16="http://schemas.microsoft.com/office/drawing/2014/main" val="305168561"/>
                  </a:ext>
                </a:extLst>
              </a:tr>
              <a:tr h="370840">
                <a:tc>
                  <a:txBody>
                    <a:bodyPr/>
                    <a:lstStyle/>
                    <a:p>
                      <a:r>
                        <a:rPr lang="en-US"/>
                        <a:t>Voltage Output</a:t>
                      </a:r>
                    </a:p>
                  </a:txBody>
                  <a:tcPr/>
                </a:tc>
                <a:tc>
                  <a:txBody>
                    <a:bodyPr/>
                    <a:lstStyle/>
                    <a:p>
                      <a:r>
                        <a:rPr lang="en-US"/>
                        <a:t>0.7 to (Vin-10V)</a:t>
                      </a:r>
                    </a:p>
                  </a:txBody>
                  <a:tcPr/>
                </a:tc>
                <a:tc>
                  <a:txBody>
                    <a:bodyPr/>
                    <a:lstStyle/>
                    <a:p>
                      <a:r>
                        <a:rPr lang="en-US"/>
                        <a:t>Sufficient</a:t>
                      </a:r>
                    </a:p>
                  </a:txBody>
                  <a:tcPr/>
                </a:tc>
                <a:extLst>
                  <a:ext uri="{0D108BD9-81ED-4DB2-BD59-A6C34878D82A}">
                    <a16:rowId xmlns:a16="http://schemas.microsoft.com/office/drawing/2014/main" val="2793166273"/>
                  </a:ext>
                </a:extLst>
              </a:tr>
              <a:tr h="370839">
                <a:tc>
                  <a:txBody>
                    <a:bodyPr/>
                    <a:lstStyle/>
                    <a:p>
                      <a:pPr lvl="0">
                        <a:buNone/>
                      </a:pPr>
                      <a:r>
                        <a:rPr lang="en-US"/>
                        <a:t>Max Current Out</a:t>
                      </a:r>
                    </a:p>
                  </a:txBody>
                  <a:tcPr/>
                </a:tc>
                <a:tc>
                  <a:txBody>
                    <a:bodyPr/>
                    <a:lstStyle/>
                    <a:p>
                      <a:pPr lvl="0">
                        <a:buNone/>
                      </a:pPr>
                      <a:r>
                        <a:rPr lang="en-US"/>
                        <a:t>3A</a:t>
                      </a:r>
                    </a:p>
                  </a:txBody>
                  <a:tcPr/>
                </a:tc>
                <a:tc>
                  <a:txBody>
                    <a:bodyPr/>
                    <a:lstStyle/>
                    <a:p>
                      <a:pPr lvl="0">
                        <a:buNone/>
                      </a:pPr>
                      <a:r>
                        <a:rPr lang="en-US"/>
                        <a:t>Sufficient</a:t>
                      </a:r>
                      <a:endParaRPr lang="en-US" err="1"/>
                    </a:p>
                  </a:txBody>
                  <a:tcPr/>
                </a:tc>
                <a:extLst>
                  <a:ext uri="{0D108BD9-81ED-4DB2-BD59-A6C34878D82A}">
                    <a16:rowId xmlns:a16="http://schemas.microsoft.com/office/drawing/2014/main" val="1796172253"/>
                  </a:ext>
                </a:extLst>
              </a:tr>
              <a:tr h="370838">
                <a:tc>
                  <a:txBody>
                    <a:bodyPr/>
                    <a:lstStyle/>
                    <a:p>
                      <a:pPr lvl="0">
                        <a:buNone/>
                      </a:pPr>
                      <a:r>
                        <a:rPr lang="en-US"/>
                        <a:t>Power Efficiency</a:t>
                      </a:r>
                    </a:p>
                  </a:txBody>
                  <a:tcPr/>
                </a:tc>
                <a:tc>
                  <a:txBody>
                    <a:bodyPr/>
                    <a:lstStyle/>
                    <a:p>
                      <a:pPr lvl="0">
                        <a:buNone/>
                      </a:pPr>
                      <a:r>
                        <a:rPr lang="en-US"/>
                        <a:t>≤ 94%</a:t>
                      </a:r>
                    </a:p>
                  </a:txBody>
                  <a:tcPr/>
                </a:tc>
                <a:tc>
                  <a:txBody>
                    <a:bodyPr/>
                    <a:lstStyle/>
                    <a:p>
                      <a:pPr lvl="0">
                        <a:buNone/>
                      </a:pPr>
                      <a:r>
                        <a:rPr lang="en-US"/>
                        <a:t>Higher efficiency</a:t>
                      </a:r>
                    </a:p>
                  </a:txBody>
                  <a:tcPr/>
                </a:tc>
                <a:extLst>
                  <a:ext uri="{0D108BD9-81ED-4DB2-BD59-A6C34878D82A}">
                    <a16:rowId xmlns:a16="http://schemas.microsoft.com/office/drawing/2014/main" val="3109840704"/>
                  </a:ext>
                </a:extLst>
              </a:tr>
            </a:tbl>
          </a:graphicData>
        </a:graphic>
      </p:graphicFrame>
      <p:graphicFrame>
        <p:nvGraphicFramePr>
          <p:cNvPr id="7" name="Content Placeholder 6">
            <a:extLst>
              <a:ext uri="{FF2B5EF4-FFF2-40B4-BE49-F238E27FC236}">
                <a16:creationId xmlns:a16="http://schemas.microsoft.com/office/drawing/2014/main" id="{510AFBBA-907E-2819-A80A-F73166A4F8F0}"/>
              </a:ext>
            </a:extLst>
          </p:cNvPr>
          <p:cNvGraphicFramePr>
            <a:graphicFrameLocks noGrp="1"/>
          </p:cNvGraphicFramePr>
          <p:nvPr>
            <p:ph sz="half" idx="2"/>
            <p:extLst>
              <p:ext uri="{D42A27DB-BD31-4B8C-83A1-F6EECF244321}">
                <p14:modId xmlns:p14="http://schemas.microsoft.com/office/powerpoint/2010/main" val="1318615044"/>
              </p:ext>
            </p:extLst>
          </p:nvPr>
        </p:nvGraphicFramePr>
        <p:xfrm>
          <a:off x="4781329" y="1958188"/>
          <a:ext cx="3565522" cy="2824480"/>
        </p:xfrm>
        <a:graphic>
          <a:graphicData uri="http://schemas.openxmlformats.org/drawingml/2006/table">
            <a:tbl>
              <a:tblPr firstRow="1" firstCol="1" bandRow="1">
                <a:tableStyleId>{D7AC3CCA-C797-4891-BE02-D94E43425B78}</a:tableStyleId>
              </a:tblPr>
              <a:tblGrid>
                <a:gridCol w="1298863">
                  <a:extLst>
                    <a:ext uri="{9D8B030D-6E8A-4147-A177-3AD203B41FA5}">
                      <a16:colId xmlns:a16="http://schemas.microsoft.com/office/drawing/2014/main" val="2362908652"/>
                    </a:ext>
                  </a:extLst>
                </a:gridCol>
                <a:gridCol w="1201448">
                  <a:extLst>
                    <a:ext uri="{9D8B030D-6E8A-4147-A177-3AD203B41FA5}">
                      <a16:colId xmlns:a16="http://schemas.microsoft.com/office/drawing/2014/main" val="2369648279"/>
                    </a:ext>
                  </a:extLst>
                </a:gridCol>
                <a:gridCol w="1065211">
                  <a:extLst>
                    <a:ext uri="{9D8B030D-6E8A-4147-A177-3AD203B41FA5}">
                      <a16:colId xmlns:a16="http://schemas.microsoft.com/office/drawing/2014/main" val="922134173"/>
                    </a:ext>
                  </a:extLst>
                </a:gridCol>
              </a:tblGrid>
              <a:tr h="370840">
                <a:tc>
                  <a:txBody>
                    <a:bodyPr/>
                    <a:lstStyle/>
                    <a:p>
                      <a:r>
                        <a:rPr lang="en-US"/>
                        <a:t>Specs</a:t>
                      </a:r>
                    </a:p>
                  </a:txBody>
                  <a:tcPr/>
                </a:tc>
                <a:tc>
                  <a:txBody>
                    <a:bodyPr/>
                    <a:lstStyle/>
                    <a:p>
                      <a:r>
                        <a:rPr lang="en-US"/>
                        <a:t>Ratings</a:t>
                      </a:r>
                    </a:p>
                  </a:txBody>
                  <a:tcPr/>
                </a:tc>
                <a:tc>
                  <a:txBody>
                    <a:bodyPr/>
                    <a:lstStyle/>
                    <a:p>
                      <a:r>
                        <a:rPr lang="en-US"/>
                        <a:t>Notes</a:t>
                      </a:r>
                    </a:p>
                  </a:txBody>
                  <a:tcPr/>
                </a:tc>
                <a:extLst>
                  <a:ext uri="{0D108BD9-81ED-4DB2-BD59-A6C34878D82A}">
                    <a16:rowId xmlns:a16="http://schemas.microsoft.com/office/drawing/2014/main" val="4031481811"/>
                  </a:ext>
                </a:extLst>
              </a:tr>
              <a:tr h="370840">
                <a:tc>
                  <a:txBody>
                    <a:bodyPr/>
                    <a:lstStyle/>
                    <a:p>
                      <a:pPr lvl="0">
                        <a:buNone/>
                      </a:pPr>
                      <a:r>
                        <a:rPr lang="en-US" sz="1400" u="none" strike="noStrike" noProof="0">
                          <a:solidFill>
                            <a:srgbClr val="000000"/>
                          </a:solidFill>
                        </a:rPr>
                        <a:t>Voltage Input</a:t>
                      </a:r>
                      <a:endParaRPr lang="en-US"/>
                    </a:p>
                  </a:txBody>
                  <a:tcPr/>
                </a:tc>
                <a:tc>
                  <a:txBody>
                    <a:bodyPr/>
                    <a:lstStyle/>
                    <a:p>
                      <a:r>
                        <a:rPr lang="en-US"/>
                        <a:t>3 to 40 V</a:t>
                      </a:r>
                    </a:p>
                  </a:txBody>
                  <a:tcPr/>
                </a:tc>
                <a:tc>
                  <a:txBody>
                    <a:bodyPr/>
                    <a:lstStyle/>
                    <a:p>
                      <a:r>
                        <a:rPr lang="en-US"/>
                        <a:t>Sufficient</a:t>
                      </a:r>
                    </a:p>
                  </a:txBody>
                  <a:tcPr/>
                </a:tc>
                <a:extLst>
                  <a:ext uri="{0D108BD9-81ED-4DB2-BD59-A6C34878D82A}">
                    <a16:rowId xmlns:a16="http://schemas.microsoft.com/office/drawing/2014/main" val="3221778252"/>
                  </a:ext>
                </a:extLst>
              </a:tr>
              <a:tr h="370840">
                <a:tc>
                  <a:txBody>
                    <a:bodyPr/>
                    <a:lstStyle/>
                    <a:p>
                      <a:pPr lvl="0">
                        <a:buNone/>
                      </a:pPr>
                      <a:r>
                        <a:rPr lang="en-US" sz="1400" u="none" strike="noStrike" noProof="0">
                          <a:solidFill>
                            <a:srgbClr val="000000"/>
                          </a:solidFill>
                        </a:rPr>
                        <a:t>Voltage Output</a:t>
                      </a:r>
                      <a:endParaRPr lang="en-US"/>
                    </a:p>
                  </a:txBody>
                  <a:tcPr/>
                </a:tc>
                <a:tc>
                  <a:txBody>
                    <a:bodyPr/>
                    <a:lstStyle/>
                    <a:p>
                      <a:r>
                        <a:rPr lang="en-US"/>
                        <a:t>1.25 to 40V</a:t>
                      </a:r>
                    </a:p>
                  </a:txBody>
                  <a:tcPr/>
                </a:tc>
                <a:tc>
                  <a:txBody>
                    <a:bodyPr/>
                    <a:lstStyle/>
                    <a:p>
                      <a:r>
                        <a:rPr lang="en-US"/>
                        <a:t>Sufficient</a:t>
                      </a:r>
                    </a:p>
                  </a:txBody>
                  <a:tcPr/>
                </a:tc>
                <a:extLst>
                  <a:ext uri="{0D108BD9-81ED-4DB2-BD59-A6C34878D82A}">
                    <a16:rowId xmlns:a16="http://schemas.microsoft.com/office/drawing/2014/main" val="3004199712"/>
                  </a:ext>
                </a:extLst>
              </a:tr>
              <a:tr h="370839">
                <a:tc>
                  <a:txBody>
                    <a:bodyPr/>
                    <a:lstStyle/>
                    <a:p>
                      <a:pPr lvl="0">
                        <a:buNone/>
                      </a:pPr>
                      <a:r>
                        <a:rPr lang="en-US" sz="1400" u="none" strike="noStrike" noProof="0">
                          <a:solidFill>
                            <a:srgbClr val="000000"/>
                          </a:solidFill>
                        </a:rPr>
                        <a:t>Max Current Out</a:t>
                      </a:r>
                      <a:endParaRPr lang="en-US"/>
                    </a:p>
                  </a:txBody>
                  <a:tcPr/>
                </a:tc>
                <a:tc>
                  <a:txBody>
                    <a:bodyPr/>
                    <a:lstStyle/>
                    <a:p>
                      <a:pPr lvl="0">
                        <a:buNone/>
                      </a:pPr>
                      <a:r>
                        <a:rPr lang="en-US"/>
                        <a:t>1.5A</a:t>
                      </a:r>
                    </a:p>
                  </a:txBody>
                  <a:tcPr/>
                </a:tc>
                <a:tc>
                  <a:txBody>
                    <a:bodyPr/>
                    <a:lstStyle/>
                    <a:p>
                      <a:pPr lvl="0">
                        <a:buNone/>
                      </a:pPr>
                      <a:r>
                        <a:rPr lang="en-US"/>
                        <a:t>Less than required Iout</a:t>
                      </a:r>
                      <a:endParaRPr lang="en-US" err="1"/>
                    </a:p>
                  </a:txBody>
                  <a:tcPr/>
                </a:tc>
                <a:extLst>
                  <a:ext uri="{0D108BD9-81ED-4DB2-BD59-A6C34878D82A}">
                    <a16:rowId xmlns:a16="http://schemas.microsoft.com/office/drawing/2014/main" val="1663784218"/>
                  </a:ext>
                </a:extLst>
              </a:tr>
              <a:tr h="370838">
                <a:tc>
                  <a:txBody>
                    <a:bodyPr/>
                    <a:lstStyle/>
                    <a:p>
                      <a:pPr lvl="0">
                        <a:buNone/>
                      </a:pPr>
                      <a:r>
                        <a:rPr lang="en-US" sz="1400" u="none" strike="noStrike" noProof="0">
                          <a:solidFill>
                            <a:srgbClr val="000000"/>
                          </a:solidFill>
                        </a:rPr>
                        <a:t>Power Efficiency</a:t>
                      </a:r>
                      <a:endParaRPr lang="en-US"/>
                    </a:p>
                  </a:txBody>
                  <a:tcPr/>
                </a:tc>
                <a:tc>
                  <a:txBody>
                    <a:bodyPr/>
                    <a:lstStyle/>
                    <a:p>
                      <a:pPr lvl="0">
                        <a:buNone/>
                      </a:pPr>
                      <a:r>
                        <a:rPr lang="en-US"/>
                        <a:t>≤ 87.7%</a:t>
                      </a:r>
                    </a:p>
                  </a:txBody>
                  <a:tcPr/>
                </a:tc>
                <a:tc>
                  <a:txBody>
                    <a:bodyPr/>
                    <a:lstStyle/>
                    <a:p>
                      <a:pPr lvl="0">
                        <a:buNone/>
                      </a:pPr>
                      <a:r>
                        <a:rPr lang="en-US"/>
                        <a:t>Slightly lower efficiency</a:t>
                      </a:r>
                    </a:p>
                  </a:txBody>
                  <a:tcPr/>
                </a:tc>
                <a:extLst>
                  <a:ext uri="{0D108BD9-81ED-4DB2-BD59-A6C34878D82A}">
                    <a16:rowId xmlns:a16="http://schemas.microsoft.com/office/drawing/2014/main" val="4138851727"/>
                  </a:ext>
                </a:extLst>
              </a:tr>
            </a:tbl>
          </a:graphicData>
        </a:graphic>
      </p:graphicFrame>
      <p:sp>
        <p:nvSpPr>
          <p:cNvPr id="6" name="TextBox 5">
            <a:extLst>
              <a:ext uri="{FF2B5EF4-FFF2-40B4-BE49-F238E27FC236}">
                <a16:creationId xmlns:a16="http://schemas.microsoft.com/office/drawing/2014/main" id="{FADD1F2D-B025-C0D9-68A9-59FEC7E00BFB}"/>
              </a:ext>
            </a:extLst>
          </p:cNvPr>
          <p:cNvSpPr txBox="1"/>
          <p:nvPr/>
        </p:nvSpPr>
        <p:spPr>
          <a:xfrm>
            <a:off x="799457" y="1620625"/>
            <a:ext cx="3422199"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Texas Instrument's TSP40200</a:t>
            </a:r>
          </a:p>
        </p:txBody>
      </p:sp>
      <p:sp>
        <p:nvSpPr>
          <p:cNvPr id="8" name="TextBox 7">
            <a:extLst>
              <a:ext uri="{FF2B5EF4-FFF2-40B4-BE49-F238E27FC236}">
                <a16:creationId xmlns:a16="http://schemas.microsoft.com/office/drawing/2014/main" id="{37C423AD-DD6A-6B98-C8A0-8D9740EEF395}"/>
              </a:ext>
            </a:extLst>
          </p:cNvPr>
          <p:cNvSpPr txBox="1"/>
          <p:nvPr/>
        </p:nvSpPr>
        <p:spPr>
          <a:xfrm>
            <a:off x="4702910" y="1589310"/>
            <a:ext cx="37133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Texas Instrument's MC34063ADR</a:t>
            </a:r>
          </a:p>
        </p:txBody>
      </p:sp>
      <p:pic>
        <p:nvPicPr>
          <p:cNvPr id="4" name="Picture 3" descr="A person wearing glasses and a white shirt&#10;&#10;Description automatically generated">
            <a:extLst>
              <a:ext uri="{FF2B5EF4-FFF2-40B4-BE49-F238E27FC236}">
                <a16:creationId xmlns:a16="http://schemas.microsoft.com/office/drawing/2014/main" id="{5473CB1F-7FD3-CC74-A82C-FC16DD9DB0C0}"/>
              </a:ext>
            </a:extLst>
          </p:cNvPr>
          <p:cNvPicPr>
            <a:picLocks noChangeAspect="1"/>
          </p:cNvPicPr>
          <p:nvPr/>
        </p:nvPicPr>
        <p:blipFill>
          <a:blip r:embed="rId2"/>
          <a:stretch>
            <a:fillRect/>
          </a:stretch>
        </p:blipFill>
        <p:spPr>
          <a:xfrm>
            <a:off x="7805945" y="283514"/>
            <a:ext cx="1059328" cy="1227132"/>
          </a:xfrm>
          <a:prstGeom prst="rect">
            <a:avLst/>
          </a:prstGeom>
        </p:spPr>
      </p:pic>
      <p:sp>
        <p:nvSpPr>
          <p:cNvPr id="3" name="Slide Number Placeholder 2">
            <a:extLst>
              <a:ext uri="{FF2B5EF4-FFF2-40B4-BE49-F238E27FC236}">
                <a16:creationId xmlns:a16="http://schemas.microsoft.com/office/drawing/2014/main" id="{F5D7C1BF-F26A-0F25-A1C0-81593F0DDF18}"/>
              </a:ext>
            </a:extLst>
          </p:cNvPr>
          <p:cNvSpPr>
            <a:spLocks noGrp="1"/>
          </p:cNvSpPr>
          <p:nvPr>
            <p:ph type="sldNum" sz="quarter" idx="12"/>
          </p:nvPr>
        </p:nvSpPr>
        <p:spPr>
          <a:xfrm>
            <a:off x="7809244" y="4686656"/>
            <a:ext cx="1097280" cy="192024"/>
          </a:xfrm>
        </p:spPr>
        <p:txBody>
          <a:bodyPr/>
          <a:lstStyle/>
          <a:p>
            <a:fld id="{00000000-1234-1234-1234-123412341234}" type="slidenum">
              <a:rPr lang="en" sz="1050" smtClean="0"/>
              <a:t>22</a:t>
            </a:fld>
            <a:endParaRPr lang="en-US" sz="1050"/>
          </a:p>
        </p:txBody>
      </p:sp>
      <p:sp>
        <p:nvSpPr>
          <p:cNvPr id="9" name="TextBox 8">
            <a:extLst>
              <a:ext uri="{FF2B5EF4-FFF2-40B4-BE49-F238E27FC236}">
                <a16:creationId xmlns:a16="http://schemas.microsoft.com/office/drawing/2014/main" id="{EB8DB4BB-170C-3362-266D-1A2110C768A0}"/>
              </a:ext>
            </a:extLst>
          </p:cNvPr>
          <p:cNvSpPr txBox="1"/>
          <p:nvPr/>
        </p:nvSpPr>
        <p:spPr>
          <a:xfrm>
            <a:off x="7893894" y="1450810"/>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257922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516320" y="1051846"/>
            <a:ext cx="2845466" cy="4093024"/>
          </a:xfrm>
        </p:spPr>
        <p:txBody>
          <a:bodyPr>
            <a:normAutofit/>
          </a:bodyPr>
          <a:lstStyle/>
          <a:p>
            <a:r>
              <a:rPr lang="en-US" sz="2400">
                <a:solidFill>
                  <a:schemeClr val="bg1"/>
                </a:solidFill>
              </a:rPr>
              <a:t>MCU Selection</a:t>
            </a:r>
            <a:br>
              <a:rPr lang="en-US" sz="2400"/>
            </a:br>
            <a:br>
              <a:rPr lang="en-US" sz="2400"/>
            </a:br>
            <a:r>
              <a:rPr lang="en-US" sz="1600">
                <a:solidFill>
                  <a:schemeClr val="bg1"/>
                </a:solidFill>
              </a:rPr>
              <a:t>Main functions:</a:t>
            </a:r>
            <a:br>
              <a:rPr lang="en-US" sz="3300"/>
            </a:br>
            <a:r>
              <a:rPr lang="en-US" sz="1600">
                <a:solidFill>
                  <a:schemeClr val="bg1"/>
                </a:solidFill>
              </a:rPr>
              <a:t>- Decision making</a:t>
            </a:r>
            <a:br>
              <a:rPr lang="en-US" sz="1600">
                <a:solidFill>
                  <a:schemeClr val="bg1"/>
                </a:solidFill>
              </a:rPr>
            </a:br>
            <a:br>
              <a:rPr lang="en-US" sz="1600">
                <a:solidFill>
                  <a:schemeClr val="bg1"/>
                </a:solidFill>
              </a:rPr>
            </a:br>
            <a:r>
              <a:rPr lang="en-US" sz="1600">
                <a:solidFill>
                  <a:schemeClr val="bg1"/>
                </a:solidFill>
              </a:rPr>
              <a:t>- Manage and execute multiple tasks</a:t>
            </a:r>
            <a:br>
              <a:rPr lang="en-US" sz="1600">
                <a:solidFill>
                  <a:schemeClr val="bg1"/>
                </a:solidFill>
              </a:rPr>
            </a:br>
            <a:br>
              <a:rPr lang="en-US" sz="1600">
                <a:solidFill>
                  <a:schemeClr val="bg1"/>
                </a:solidFill>
              </a:rPr>
            </a:br>
            <a:r>
              <a:rPr lang="en-US" sz="1600">
                <a:solidFill>
                  <a:schemeClr val="bg1"/>
                </a:solidFill>
              </a:rPr>
              <a:t>- Collect, process, and transmit data between devices</a:t>
            </a:r>
            <a:endParaRPr lang="en-US"/>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3017882477"/>
              </p:ext>
            </p:extLst>
          </p:nvPr>
        </p:nvGraphicFramePr>
        <p:xfrm>
          <a:off x="-945545" y="5843906"/>
          <a:ext cx="5288359" cy="4046220"/>
        </p:xfrm>
        <a:graphic>
          <a:graphicData uri="http://schemas.openxmlformats.org/drawingml/2006/table">
            <a:tbl>
              <a:tblPr firstRow="1" bandRow="1">
                <a:tableStyleId>{5C22544A-7EE6-4342-B048-85BDC9FD1C3A}</a:tableStyleId>
              </a:tblPr>
              <a:tblGrid>
                <a:gridCol w="1419175">
                  <a:extLst>
                    <a:ext uri="{9D8B030D-6E8A-4147-A177-3AD203B41FA5}">
                      <a16:colId xmlns:a16="http://schemas.microsoft.com/office/drawing/2014/main" val="1648012050"/>
                    </a:ext>
                  </a:extLst>
                </a:gridCol>
                <a:gridCol w="1374198">
                  <a:extLst>
                    <a:ext uri="{9D8B030D-6E8A-4147-A177-3AD203B41FA5}">
                      <a16:colId xmlns:a16="http://schemas.microsoft.com/office/drawing/2014/main" val="1885025274"/>
                    </a:ext>
                  </a:extLst>
                </a:gridCol>
                <a:gridCol w="830911">
                  <a:extLst>
                    <a:ext uri="{9D8B030D-6E8A-4147-A177-3AD203B41FA5}">
                      <a16:colId xmlns:a16="http://schemas.microsoft.com/office/drawing/2014/main" val="869190074"/>
                    </a:ext>
                  </a:extLst>
                </a:gridCol>
                <a:gridCol w="1664075">
                  <a:extLst>
                    <a:ext uri="{9D8B030D-6E8A-4147-A177-3AD203B41FA5}">
                      <a16:colId xmlns:a16="http://schemas.microsoft.com/office/drawing/2014/main" val="651541665"/>
                    </a:ext>
                  </a:extLst>
                </a:gridCol>
              </a:tblGrid>
              <a:tr h="500909">
                <a:tc>
                  <a:txBody>
                    <a:bodyPr/>
                    <a:lstStyle/>
                    <a:p>
                      <a:pPr lvl="0">
                        <a:buNone/>
                      </a:pPr>
                      <a:r>
                        <a:rPr lang="en-US" dirty="0">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dirty="0">
                          <a:solidFill>
                            <a:schemeClr val="tx1"/>
                          </a:solidFill>
                        </a:rPr>
                        <a:t>ESP32WROOM</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Arduino </a:t>
                      </a:r>
                      <a:r>
                        <a:rPr lang="en-US" err="1">
                          <a:solidFill>
                            <a:schemeClr val="tx1"/>
                          </a:solidFill>
                        </a:rPr>
                        <a:t>LoRA</a:t>
                      </a:r>
                      <a:endParaRPr lang="en-US" dirty="0"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dirty="0">
                          <a:solidFill>
                            <a:schemeClr val="tx1"/>
                          </a:solidFill>
                        </a:rPr>
                        <a:t>Notes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913426">
                <a:tc>
                  <a:txBody>
                    <a:bodyPr/>
                    <a:lstStyle/>
                    <a:p>
                      <a:pPr lvl="0">
                        <a:buNone/>
                      </a:pPr>
                      <a:r>
                        <a:rPr lang="en-US">
                          <a:solidFill>
                            <a:schemeClr val="tx1"/>
                          </a:solidFill>
                        </a:rPr>
                        <a:t>Microcontroller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dirty="0">
                          <a:solidFill>
                            <a:schemeClr val="tx1"/>
                          </a:solidFill>
                        </a:rPr>
                        <a:t>Dual-core 240 MHZ</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dirty="0">
                          <a:solidFill>
                            <a:schemeClr val="tx1"/>
                          </a:solidFill>
                        </a:rPr>
                        <a:t>ARM Cortex M0+</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ESP has higher performance and computational capacity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500909">
                <a:tc>
                  <a:txBody>
                    <a:bodyPr/>
                    <a:lstStyle/>
                    <a:p>
                      <a:r>
                        <a:rPr lang="en-US" dirty="0">
                          <a:solidFill>
                            <a:schemeClr val="tx1"/>
                          </a:solidFill>
                        </a:rPr>
                        <a:t>Clock speed</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dirty="0">
                          <a:solidFill>
                            <a:schemeClr val="tx1"/>
                          </a:solidFill>
                        </a:rPr>
                        <a:t>240 MHZ</a:t>
                      </a:r>
                      <a:endParaRPr lang="en-US" dirty="0"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dirty="0">
                          <a:solidFill>
                            <a:schemeClr val="tx1"/>
                          </a:solidFill>
                        </a:rPr>
                        <a:t>48 MHz</a:t>
                      </a:r>
                      <a:endParaRPr lang="en-US" dirty="0" err="1">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a:solidFill>
                            <a:schemeClr val="tx1"/>
                          </a:solidFill>
                        </a:rPr>
                        <a:t>ESP clock speed is 5 times faster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500909">
                <a:tc>
                  <a:txBody>
                    <a:bodyPr/>
                    <a:lstStyle/>
                    <a:p>
                      <a:r>
                        <a:rPr lang="en-US" dirty="0">
                          <a:solidFill>
                            <a:schemeClr val="tx1"/>
                          </a:solidFill>
                        </a:rPr>
                        <a:t>Flash Memory</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solidFill>
                            <a:schemeClr val="tx1"/>
                          </a:solidFill>
                        </a:rPr>
                        <a:t>4 MB</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r>
                        <a:rPr lang="en-US" dirty="0">
                          <a:solidFill>
                            <a:schemeClr val="tx1"/>
                          </a:solidFill>
                        </a:rPr>
                        <a:t>256 KB</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dirty="0">
                          <a:solidFill>
                            <a:schemeClr val="tx1"/>
                          </a:solidFill>
                        </a:rPr>
                        <a:t>ESP has over 3MB more space</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r h="913426">
                <a:tc>
                  <a:txBody>
                    <a:bodyPr/>
                    <a:lstStyle/>
                    <a:p>
                      <a:pPr lvl="0">
                        <a:buNone/>
                      </a:pPr>
                      <a:r>
                        <a:rPr lang="en-US" dirty="0">
                          <a:solidFill>
                            <a:schemeClr val="tx1"/>
                          </a:solidFill>
                        </a:rPr>
                        <a:t>GPIO Pins</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buNone/>
                      </a:pPr>
                      <a:r>
                        <a:rPr lang="en-US" dirty="0">
                          <a:solidFill>
                            <a:schemeClr val="tx1"/>
                          </a:solidFill>
                        </a:rPr>
                        <a:t>34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pPr lvl="0">
                        <a:buNone/>
                      </a:pPr>
                      <a:r>
                        <a:rPr lang="en-US" dirty="0">
                          <a:solidFill>
                            <a:schemeClr val="tx1"/>
                          </a:solidFill>
                        </a:rPr>
                        <a:t>22</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a:solidFill>
                            <a:schemeClr val="tx1"/>
                          </a:solidFill>
                        </a:rPr>
                        <a:t>ESP has more GPIO pins, which are essential for BEAM</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904491"/>
                  </a:ext>
                </a:extLst>
              </a:tr>
              <a:tr h="500909">
                <a:tc>
                  <a:txBody>
                    <a:bodyPr/>
                    <a:lstStyle/>
                    <a:p>
                      <a:pPr lvl="0">
                        <a:buNone/>
                      </a:pPr>
                      <a:r>
                        <a:rPr lang="en-US" dirty="0">
                          <a:solidFill>
                            <a:schemeClr val="tx1"/>
                          </a:solidFill>
                        </a:rPr>
                        <a:t>Analog Inputs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dirty="0">
                          <a:solidFill>
                            <a:schemeClr val="tx1"/>
                          </a:solidFill>
                        </a:rPr>
                        <a:t>18</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dirty="0">
                          <a:solidFill>
                            <a:schemeClr val="tx1"/>
                          </a:solidFill>
                        </a:rPr>
                        <a:t>7</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dirty="0">
                          <a:solidFill>
                            <a:schemeClr val="tx1"/>
                          </a:solidFill>
                        </a:rPr>
                        <a:t>ESP more than doubles inputs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2110514533"/>
                  </a:ext>
                </a:extLst>
              </a:tr>
            </a:tbl>
          </a:graphicData>
        </a:graphic>
      </p:graphicFrame>
      <p:pic>
        <p:nvPicPr>
          <p:cNvPr id="6" name="Picture 5" descr="A person smiling at the camera&#10;&#10;Description automatically generated">
            <a:extLst>
              <a:ext uri="{FF2B5EF4-FFF2-40B4-BE49-F238E27FC236}">
                <a16:creationId xmlns:a16="http://schemas.microsoft.com/office/drawing/2014/main" id="{E360813A-A644-0086-16B2-52A94E57466E}"/>
              </a:ext>
            </a:extLst>
          </p:cNvPr>
          <p:cNvPicPr>
            <a:picLocks noChangeAspect="1"/>
          </p:cNvPicPr>
          <p:nvPr/>
        </p:nvPicPr>
        <p:blipFill>
          <a:blip r:embed="rId2"/>
          <a:stretch>
            <a:fillRect/>
          </a:stretch>
        </p:blipFill>
        <p:spPr>
          <a:xfrm>
            <a:off x="1297222" y="373232"/>
            <a:ext cx="1080466" cy="1105484"/>
          </a:xfrm>
          <a:prstGeom prst="rect">
            <a:avLst/>
          </a:prstGeom>
        </p:spPr>
      </p:pic>
      <p:sp>
        <p:nvSpPr>
          <p:cNvPr id="3" name="Slide Number Placeholder 2">
            <a:extLst>
              <a:ext uri="{FF2B5EF4-FFF2-40B4-BE49-F238E27FC236}">
                <a16:creationId xmlns:a16="http://schemas.microsoft.com/office/drawing/2014/main" id="{1CD47C75-AE65-328E-DC7E-037C58AF8198}"/>
              </a:ext>
            </a:extLst>
          </p:cNvPr>
          <p:cNvSpPr>
            <a:spLocks noGrp="1"/>
          </p:cNvSpPr>
          <p:nvPr>
            <p:ph type="sldNum" sz="quarter" idx="12"/>
          </p:nvPr>
        </p:nvSpPr>
        <p:spPr>
          <a:xfrm>
            <a:off x="7909922" y="4871138"/>
            <a:ext cx="1097280" cy="192024"/>
          </a:xfrm>
        </p:spPr>
        <p:txBody>
          <a:bodyPr/>
          <a:lstStyle/>
          <a:p>
            <a:fld id="{00000000-1234-1234-1234-123412341234}" type="slidenum">
              <a:rPr lang="en" sz="1100" smtClean="0"/>
              <a:t>23</a:t>
            </a:fld>
            <a:endParaRPr lang="en-US" sz="1100"/>
          </a:p>
        </p:txBody>
      </p:sp>
      <p:sp>
        <p:nvSpPr>
          <p:cNvPr id="4" name="TextBox 3">
            <a:extLst>
              <a:ext uri="{FF2B5EF4-FFF2-40B4-BE49-F238E27FC236}">
                <a16:creationId xmlns:a16="http://schemas.microsoft.com/office/drawing/2014/main" id="{035FA657-6A8A-8A3A-9EDB-AC57A1DF71FA}"/>
              </a:ext>
            </a:extLst>
          </p:cNvPr>
          <p:cNvSpPr txBox="1"/>
          <p:nvPr/>
        </p:nvSpPr>
        <p:spPr>
          <a:xfrm>
            <a:off x="1331566" y="1478716"/>
            <a:ext cx="1003610" cy="276999"/>
          </a:xfrm>
          <a:prstGeom prst="rect">
            <a:avLst/>
          </a:prstGeom>
          <a:noFill/>
        </p:spPr>
        <p:txBody>
          <a:bodyPr wrap="square" lIns="91440" tIns="45720" rIns="91440" bIns="45720" rtlCol="0" anchor="t">
            <a:spAutoFit/>
          </a:bodyPr>
          <a:lstStyle/>
          <a:p>
            <a:pPr algn="ctr"/>
            <a:r>
              <a:rPr lang="en-US" sz="1200" b="1" dirty="0">
                <a:solidFill>
                  <a:schemeClr val="bg1"/>
                </a:solidFill>
              </a:rPr>
              <a:t>Ryan, EE</a:t>
            </a:r>
          </a:p>
        </p:txBody>
      </p:sp>
      <p:graphicFrame>
        <p:nvGraphicFramePr>
          <p:cNvPr id="10" name="Table 9">
            <a:extLst>
              <a:ext uri="{FF2B5EF4-FFF2-40B4-BE49-F238E27FC236}">
                <a16:creationId xmlns:a16="http://schemas.microsoft.com/office/drawing/2014/main" id="{D8C6833D-A3D7-5650-02A6-5504025E5FCF}"/>
              </a:ext>
            </a:extLst>
          </p:cNvPr>
          <p:cNvGraphicFramePr>
            <a:graphicFrameLocks noGrp="1"/>
          </p:cNvGraphicFramePr>
          <p:nvPr>
            <p:extLst>
              <p:ext uri="{D42A27DB-BD31-4B8C-83A1-F6EECF244321}">
                <p14:modId xmlns:p14="http://schemas.microsoft.com/office/powerpoint/2010/main" val="1320217931"/>
              </p:ext>
            </p:extLst>
          </p:nvPr>
        </p:nvGraphicFramePr>
        <p:xfrm>
          <a:off x="3681350" y="512123"/>
          <a:ext cx="5187868" cy="4081099"/>
        </p:xfrm>
        <a:graphic>
          <a:graphicData uri="http://schemas.openxmlformats.org/drawingml/2006/table">
            <a:tbl>
              <a:tblPr firstRow="1" firstCol="1" bandRow="1">
                <a:tableStyleId>{5C22544A-7EE6-4342-B048-85BDC9FD1C3A}</a:tableStyleId>
              </a:tblPr>
              <a:tblGrid>
                <a:gridCol w="1296967">
                  <a:extLst>
                    <a:ext uri="{9D8B030D-6E8A-4147-A177-3AD203B41FA5}">
                      <a16:colId xmlns:a16="http://schemas.microsoft.com/office/drawing/2014/main" val="1549563271"/>
                    </a:ext>
                  </a:extLst>
                </a:gridCol>
                <a:gridCol w="1296967">
                  <a:extLst>
                    <a:ext uri="{9D8B030D-6E8A-4147-A177-3AD203B41FA5}">
                      <a16:colId xmlns:a16="http://schemas.microsoft.com/office/drawing/2014/main" val="3625162767"/>
                    </a:ext>
                  </a:extLst>
                </a:gridCol>
                <a:gridCol w="1296967">
                  <a:extLst>
                    <a:ext uri="{9D8B030D-6E8A-4147-A177-3AD203B41FA5}">
                      <a16:colId xmlns:a16="http://schemas.microsoft.com/office/drawing/2014/main" val="1836499701"/>
                    </a:ext>
                  </a:extLst>
                </a:gridCol>
                <a:gridCol w="1296967">
                  <a:extLst>
                    <a:ext uri="{9D8B030D-6E8A-4147-A177-3AD203B41FA5}">
                      <a16:colId xmlns:a16="http://schemas.microsoft.com/office/drawing/2014/main" val="2223991431"/>
                    </a:ext>
                  </a:extLst>
                </a:gridCol>
              </a:tblGrid>
              <a:tr h="225379">
                <a:tc>
                  <a:txBody>
                    <a:bodyPr/>
                    <a:lstStyle/>
                    <a:p>
                      <a:pPr>
                        <a:spcBef>
                          <a:spcPts val="300"/>
                        </a:spcBef>
                        <a:tabLst>
                          <a:tab pos="1434465" algn="l"/>
                          <a:tab pos="5180965" algn="l"/>
                        </a:tabLst>
                      </a:pPr>
                      <a:r>
                        <a:rPr lang="en-US" sz="1100" dirty="0">
                          <a:solidFill>
                            <a:schemeClr val="tx1"/>
                          </a:solidFill>
                          <a:effectLst/>
                        </a:rPr>
                        <a:t>Specs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ESP32-WROOM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solidFill>
                            <a:schemeClr val="tx1"/>
                          </a:solidFill>
                          <a:effectLst/>
                        </a:rPr>
                        <a:t>Arduino LoRa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Notes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17188263"/>
                  </a:ext>
                </a:extLst>
              </a:tr>
              <a:tr h="653307">
                <a:tc>
                  <a:txBody>
                    <a:bodyPr/>
                    <a:lstStyle/>
                    <a:p>
                      <a:pPr>
                        <a:spcBef>
                          <a:spcPts val="300"/>
                        </a:spcBef>
                        <a:tabLst>
                          <a:tab pos="1434465" algn="l"/>
                          <a:tab pos="5180965" algn="l"/>
                        </a:tabLst>
                      </a:pPr>
                      <a:r>
                        <a:rPr lang="en-US" sz="1100" dirty="0">
                          <a:solidFill>
                            <a:schemeClr val="tx1"/>
                          </a:solidFill>
                          <a:effectLst/>
                        </a:rPr>
                        <a:t>Microcontroller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Dual-core 240 MHz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ARM Cortex M0+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has higher performance and computational capacity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52437050"/>
                  </a:ext>
                </a:extLst>
              </a:tr>
              <a:tr h="326654">
                <a:tc>
                  <a:txBody>
                    <a:bodyPr/>
                    <a:lstStyle/>
                    <a:p>
                      <a:pPr>
                        <a:spcBef>
                          <a:spcPts val="300"/>
                        </a:spcBef>
                        <a:tabLst>
                          <a:tab pos="1434465" algn="l"/>
                          <a:tab pos="5180965" algn="l"/>
                        </a:tabLst>
                      </a:pPr>
                      <a:r>
                        <a:rPr lang="en-US" sz="1100" dirty="0">
                          <a:solidFill>
                            <a:schemeClr val="tx1"/>
                          </a:solidFill>
                          <a:effectLst/>
                        </a:rPr>
                        <a:t>Clock speed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240 MHz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48 MHz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clock speed is 5 times faster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44738414"/>
                  </a:ext>
                </a:extLst>
              </a:tr>
              <a:tr h="326654">
                <a:tc>
                  <a:txBody>
                    <a:bodyPr/>
                    <a:lstStyle/>
                    <a:p>
                      <a:pPr>
                        <a:spcBef>
                          <a:spcPts val="300"/>
                        </a:spcBef>
                        <a:tabLst>
                          <a:tab pos="1434465" algn="l"/>
                          <a:tab pos="5180965" algn="l"/>
                        </a:tabLst>
                      </a:pPr>
                      <a:r>
                        <a:rPr lang="en-US" sz="1100" dirty="0">
                          <a:solidFill>
                            <a:schemeClr val="tx1"/>
                          </a:solidFill>
                          <a:effectLst/>
                        </a:rPr>
                        <a:t>Flash Memory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4 MB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256 KB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has over 3MB more space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30423199"/>
                  </a:ext>
                </a:extLst>
              </a:tr>
              <a:tr h="653307">
                <a:tc>
                  <a:txBody>
                    <a:bodyPr/>
                    <a:lstStyle/>
                    <a:p>
                      <a:pPr>
                        <a:spcBef>
                          <a:spcPts val="300"/>
                        </a:spcBef>
                        <a:tabLst>
                          <a:tab pos="1434465" algn="l"/>
                          <a:tab pos="5180965" algn="l"/>
                        </a:tabLst>
                      </a:pPr>
                      <a:r>
                        <a:rPr lang="en-US" sz="1100" dirty="0">
                          <a:solidFill>
                            <a:schemeClr val="tx1"/>
                          </a:solidFill>
                          <a:effectLst/>
                        </a:rPr>
                        <a:t>GPIO Pins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has more GPIO pins, which are essential for BEAM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71936714"/>
                  </a:ext>
                </a:extLst>
              </a:tr>
              <a:tr h="489980">
                <a:tc>
                  <a:txBody>
                    <a:bodyPr/>
                    <a:lstStyle/>
                    <a:p>
                      <a:pPr>
                        <a:spcBef>
                          <a:spcPts val="300"/>
                        </a:spcBef>
                        <a:tabLst>
                          <a:tab pos="1434465" algn="l"/>
                          <a:tab pos="5180965" algn="l"/>
                        </a:tabLst>
                      </a:pPr>
                      <a:r>
                        <a:rPr lang="en-US" sz="1100" dirty="0">
                          <a:solidFill>
                            <a:schemeClr val="tx1"/>
                          </a:solidFill>
                          <a:effectLst/>
                        </a:rPr>
                        <a:t>Analog Inputs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more than doubles analog inputs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294680938"/>
                  </a:ext>
                </a:extLst>
              </a:tr>
              <a:tr h="489980">
                <a:tc>
                  <a:txBody>
                    <a:bodyPr/>
                    <a:lstStyle/>
                    <a:p>
                      <a:pPr>
                        <a:spcBef>
                          <a:spcPts val="300"/>
                        </a:spcBef>
                        <a:tabLst>
                          <a:tab pos="1434465" algn="l"/>
                          <a:tab pos="5180965" algn="l"/>
                        </a:tabLst>
                      </a:pPr>
                      <a:r>
                        <a:rPr lang="en-US" sz="1100" dirty="0">
                          <a:solidFill>
                            <a:schemeClr val="tx1"/>
                          </a:solidFill>
                          <a:effectLst/>
                        </a:rPr>
                        <a:t>Price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~$4.34 USD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~$35-40 USD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is more cost-efficient for most IoT projects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18469356"/>
                  </a:ext>
                </a:extLst>
              </a:tr>
              <a:tr h="326654">
                <a:tc>
                  <a:txBody>
                    <a:bodyPr/>
                    <a:lstStyle/>
                    <a:p>
                      <a:pPr>
                        <a:spcBef>
                          <a:spcPts val="300"/>
                        </a:spcBef>
                        <a:tabLst>
                          <a:tab pos="1434465" algn="l"/>
                          <a:tab pos="5180965" algn="l"/>
                        </a:tabLst>
                      </a:pPr>
                      <a:r>
                        <a:rPr lang="en-US" sz="1100" dirty="0">
                          <a:solidFill>
                            <a:schemeClr val="tx1"/>
                          </a:solidFill>
                          <a:effectLst/>
                        </a:rPr>
                        <a:t>Size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effectLst/>
                        </a:rPr>
                        <a:t>18mm x 25.5mm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25mm x 45mm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effectLst/>
                        </a:rPr>
                        <a:t>ESP is more compact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89738507"/>
                  </a:ext>
                </a:extLst>
              </a:tr>
              <a:tr h="326654">
                <a:tc>
                  <a:txBody>
                    <a:bodyPr/>
                    <a:lstStyle/>
                    <a:p>
                      <a:pPr>
                        <a:spcBef>
                          <a:spcPts val="300"/>
                        </a:spcBef>
                        <a:tabLst>
                          <a:tab pos="1434465" algn="l"/>
                          <a:tab pos="5180965" algn="l"/>
                        </a:tabLst>
                      </a:pPr>
                      <a:r>
                        <a:rPr lang="en-US" sz="1100" dirty="0">
                          <a:solidFill>
                            <a:schemeClr val="tx1"/>
                          </a:solidFill>
                          <a:effectLst/>
                        </a:rPr>
                        <a:t>Manufacturer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err="1">
                          <a:effectLst/>
                        </a:rPr>
                        <a:t>Espressif</a:t>
                      </a:r>
                      <a:r>
                        <a:rPr lang="en-US" sz="1100" dirty="0">
                          <a:effectLst/>
                        </a:rPr>
                        <a:t> Systems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tc>
                  <a:txBody>
                    <a:bodyPr/>
                    <a:lstStyle/>
                    <a:p>
                      <a:pPr>
                        <a:spcBef>
                          <a:spcPts val="300"/>
                        </a:spcBef>
                        <a:tabLst>
                          <a:tab pos="1434465" algn="l"/>
                          <a:tab pos="5180965" algn="l"/>
                        </a:tabLst>
                      </a:pPr>
                      <a:r>
                        <a:rPr lang="en-US" sz="1100" dirty="0">
                          <a:effectLst/>
                        </a:rPr>
                        <a:t>Arduino (LoRa by Semtech)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endParaRPr lang="en-US" sz="11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7986250"/>
                  </a:ext>
                </a:extLst>
              </a:tr>
            </a:tbl>
          </a:graphicData>
        </a:graphic>
      </p:graphicFrame>
    </p:spTree>
    <p:extLst>
      <p:ext uri="{BB962C8B-B14F-4D97-AF65-F5344CB8AC3E}">
        <p14:creationId xmlns:p14="http://schemas.microsoft.com/office/powerpoint/2010/main" val="11352047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516320" y="1051846"/>
            <a:ext cx="2845466" cy="4093024"/>
          </a:xfrm>
        </p:spPr>
        <p:txBody>
          <a:bodyPr>
            <a:normAutofit/>
          </a:bodyPr>
          <a:lstStyle/>
          <a:p>
            <a:r>
              <a:rPr lang="en-US" sz="2400">
                <a:solidFill>
                  <a:schemeClr val="bg1"/>
                </a:solidFill>
              </a:rPr>
              <a:t>Raspberry Pi 4B</a:t>
            </a:r>
            <a:br>
              <a:rPr lang="en-US" sz="2400"/>
            </a:br>
            <a:br>
              <a:rPr lang="en-US" sz="2400"/>
            </a:br>
            <a:r>
              <a:rPr lang="en-US" sz="1600">
                <a:solidFill>
                  <a:schemeClr val="bg1"/>
                </a:solidFill>
              </a:rPr>
              <a:t>Main functions:</a:t>
            </a:r>
            <a:br>
              <a:rPr lang="en-US" sz="3300"/>
            </a:br>
            <a:r>
              <a:rPr lang="en-US" sz="1600">
                <a:solidFill>
                  <a:schemeClr val="bg1"/>
                </a:solidFill>
              </a:rPr>
              <a:t>- Object recognition</a:t>
            </a:r>
            <a:br>
              <a:rPr lang="en-US" sz="1600"/>
            </a:br>
            <a:br>
              <a:rPr lang="en-US" sz="1600"/>
            </a:br>
            <a:r>
              <a:rPr lang="en-US" sz="1600">
                <a:solidFill>
                  <a:schemeClr val="bg1"/>
                </a:solidFill>
              </a:rPr>
              <a:t>- Board to board communication protocols (I2C, UART, WiFi)</a:t>
            </a:r>
            <a:br>
              <a:rPr lang="en-US" sz="1600"/>
            </a:br>
            <a:br>
              <a:rPr lang="en-US" sz="1600"/>
            </a:br>
            <a:r>
              <a:rPr lang="en-US" sz="1600">
                <a:solidFill>
                  <a:schemeClr val="bg1"/>
                </a:solidFill>
              </a:rPr>
              <a:t>- parallel processing real-time data</a:t>
            </a:r>
          </a:p>
        </p:txBody>
      </p:sp>
      <p:pic>
        <p:nvPicPr>
          <p:cNvPr id="4" name="Picture 3" descr="A person smiling at the camera&#10;&#10;Description automatically generated">
            <a:extLst>
              <a:ext uri="{FF2B5EF4-FFF2-40B4-BE49-F238E27FC236}">
                <a16:creationId xmlns:a16="http://schemas.microsoft.com/office/drawing/2014/main" id="{2C7EC16F-DFC6-2178-6131-1C95A7A94C39}"/>
              </a:ext>
            </a:extLst>
          </p:cNvPr>
          <p:cNvPicPr>
            <a:picLocks noChangeAspect="1"/>
          </p:cNvPicPr>
          <p:nvPr/>
        </p:nvPicPr>
        <p:blipFill>
          <a:blip r:embed="rId2"/>
          <a:stretch>
            <a:fillRect/>
          </a:stretch>
        </p:blipFill>
        <p:spPr>
          <a:xfrm>
            <a:off x="1331566" y="403648"/>
            <a:ext cx="1142683" cy="1169141"/>
          </a:xfrm>
          <a:prstGeom prst="rect">
            <a:avLst/>
          </a:prstGeom>
        </p:spPr>
      </p:pic>
      <p:sp>
        <p:nvSpPr>
          <p:cNvPr id="3" name="Slide Number Placeholder 2">
            <a:extLst>
              <a:ext uri="{FF2B5EF4-FFF2-40B4-BE49-F238E27FC236}">
                <a16:creationId xmlns:a16="http://schemas.microsoft.com/office/drawing/2014/main" id="{6EC602FA-2A7A-9640-1AC0-18CF8364CDA9}"/>
              </a:ext>
            </a:extLst>
          </p:cNvPr>
          <p:cNvSpPr>
            <a:spLocks noGrp="1"/>
          </p:cNvSpPr>
          <p:nvPr>
            <p:ph type="sldNum" sz="quarter" idx="12"/>
          </p:nvPr>
        </p:nvSpPr>
        <p:spPr>
          <a:xfrm>
            <a:off x="8046720" y="4904239"/>
            <a:ext cx="1097280" cy="192024"/>
          </a:xfrm>
        </p:spPr>
        <p:txBody>
          <a:bodyPr/>
          <a:lstStyle/>
          <a:p>
            <a:fld id="{00000000-1234-1234-1234-123412341234}" type="slidenum">
              <a:rPr lang="en" sz="1050" smtClean="0"/>
              <a:t>24</a:t>
            </a:fld>
            <a:endParaRPr lang="en-US" sz="1050"/>
          </a:p>
        </p:txBody>
      </p:sp>
      <p:sp>
        <p:nvSpPr>
          <p:cNvPr id="5" name="TextBox 4">
            <a:extLst>
              <a:ext uri="{FF2B5EF4-FFF2-40B4-BE49-F238E27FC236}">
                <a16:creationId xmlns:a16="http://schemas.microsoft.com/office/drawing/2014/main" id="{C627A581-86E9-ED44-3BAA-D83C1FA647F2}"/>
              </a:ext>
            </a:extLst>
          </p:cNvPr>
          <p:cNvSpPr txBox="1"/>
          <p:nvPr/>
        </p:nvSpPr>
        <p:spPr>
          <a:xfrm>
            <a:off x="1398365" y="1579985"/>
            <a:ext cx="1003610" cy="276999"/>
          </a:xfrm>
          <a:prstGeom prst="rect">
            <a:avLst/>
          </a:prstGeom>
          <a:noFill/>
        </p:spPr>
        <p:txBody>
          <a:bodyPr wrap="square" lIns="91440" tIns="45720" rIns="91440" bIns="45720" rtlCol="0" anchor="t">
            <a:spAutoFit/>
          </a:bodyPr>
          <a:lstStyle/>
          <a:p>
            <a:pPr algn="ctr"/>
            <a:r>
              <a:rPr lang="en-US" sz="1200" b="1" dirty="0">
                <a:solidFill>
                  <a:schemeClr val="bg1"/>
                </a:solidFill>
              </a:rPr>
              <a:t>Ryan, EE</a:t>
            </a:r>
          </a:p>
        </p:txBody>
      </p:sp>
      <p:graphicFrame>
        <p:nvGraphicFramePr>
          <p:cNvPr id="12" name="Content Placeholder 11">
            <a:extLst>
              <a:ext uri="{FF2B5EF4-FFF2-40B4-BE49-F238E27FC236}">
                <a16:creationId xmlns:a16="http://schemas.microsoft.com/office/drawing/2014/main" id="{F50F12A1-DE77-A596-D82D-D5387F7BE5FE}"/>
              </a:ext>
            </a:extLst>
          </p:cNvPr>
          <p:cNvGraphicFramePr>
            <a:graphicFrameLocks noGrp="1"/>
          </p:cNvGraphicFramePr>
          <p:nvPr>
            <p:ph idx="1"/>
            <p:extLst>
              <p:ext uri="{D42A27DB-BD31-4B8C-83A1-F6EECF244321}">
                <p14:modId xmlns:p14="http://schemas.microsoft.com/office/powerpoint/2010/main" val="555270105"/>
              </p:ext>
            </p:extLst>
          </p:nvPr>
        </p:nvGraphicFramePr>
        <p:xfrm>
          <a:off x="3599707" y="304305"/>
          <a:ext cx="5319492" cy="4380981"/>
        </p:xfrm>
        <a:graphic>
          <a:graphicData uri="http://schemas.openxmlformats.org/drawingml/2006/table">
            <a:tbl>
              <a:tblPr firstRow="1" firstCol="1" bandRow="1">
                <a:tableStyleId>{5C22544A-7EE6-4342-B048-85BDC9FD1C3A}</a:tableStyleId>
              </a:tblPr>
              <a:tblGrid>
                <a:gridCol w="1329873">
                  <a:extLst>
                    <a:ext uri="{9D8B030D-6E8A-4147-A177-3AD203B41FA5}">
                      <a16:colId xmlns:a16="http://schemas.microsoft.com/office/drawing/2014/main" val="4156833609"/>
                    </a:ext>
                  </a:extLst>
                </a:gridCol>
                <a:gridCol w="1329873">
                  <a:extLst>
                    <a:ext uri="{9D8B030D-6E8A-4147-A177-3AD203B41FA5}">
                      <a16:colId xmlns:a16="http://schemas.microsoft.com/office/drawing/2014/main" val="4139134310"/>
                    </a:ext>
                  </a:extLst>
                </a:gridCol>
                <a:gridCol w="1329873">
                  <a:extLst>
                    <a:ext uri="{9D8B030D-6E8A-4147-A177-3AD203B41FA5}">
                      <a16:colId xmlns:a16="http://schemas.microsoft.com/office/drawing/2014/main" val="3441784397"/>
                    </a:ext>
                  </a:extLst>
                </a:gridCol>
                <a:gridCol w="1329873">
                  <a:extLst>
                    <a:ext uri="{9D8B030D-6E8A-4147-A177-3AD203B41FA5}">
                      <a16:colId xmlns:a16="http://schemas.microsoft.com/office/drawing/2014/main" val="2521040746"/>
                    </a:ext>
                  </a:extLst>
                </a:gridCol>
              </a:tblGrid>
              <a:tr h="380955">
                <a:tc>
                  <a:txBody>
                    <a:bodyPr/>
                    <a:lstStyle/>
                    <a:p>
                      <a:pPr>
                        <a:spcBef>
                          <a:spcPts val="300"/>
                        </a:spcBef>
                        <a:tabLst>
                          <a:tab pos="1434465" algn="l"/>
                          <a:tab pos="5180965" algn="l"/>
                        </a:tabLst>
                      </a:pPr>
                      <a:r>
                        <a:rPr lang="en-US" sz="1100" dirty="0">
                          <a:solidFill>
                            <a:schemeClr val="tx1"/>
                          </a:solidFill>
                          <a:effectLst/>
                        </a:rPr>
                        <a:t>Feature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Arduino MKR WAN 1300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err="1">
                          <a:solidFill>
                            <a:schemeClr val="tx1"/>
                          </a:solidFill>
                          <a:effectLst/>
                        </a:rPr>
                        <a:t>Franzininho</a:t>
                      </a:r>
                      <a:r>
                        <a:rPr lang="en-US" sz="1100" dirty="0">
                          <a:solidFill>
                            <a:schemeClr val="tx1"/>
                          </a:solidFill>
                          <a:effectLst/>
                        </a:rPr>
                        <a:t> Board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Raspberry Pi 4 Model 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4236125654"/>
                  </a:ext>
                </a:extLst>
              </a:tr>
              <a:tr h="571433">
                <a:tc>
                  <a:txBody>
                    <a:bodyPr/>
                    <a:lstStyle/>
                    <a:p>
                      <a:pPr>
                        <a:spcBef>
                          <a:spcPts val="300"/>
                        </a:spcBef>
                        <a:tabLst>
                          <a:tab pos="1434465" algn="l"/>
                          <a:tab pos="5180965" algn="l"/>
                        </a:tabLst>
                      </a:pPr>
                      <a:r>
                        <a:rPr lang="en-US" sz="1100" dirty="0">
                          <a:solidFill>
                            <a:schemeClr val="tx1"/>
                          </a:solidFill>
                          <a:effectLst/>
                        </a:rPr>
                        <a:t>Microcontroller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ARM Cortex-M0+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ATtiny84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Broadcom BCM2711 (Quad-core Cortex-A72)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2935562442"/>
                  </a:ext>
                </a:extLst>
              </a:tr>
              <a:tr h="190477">
                <a:tc>
                  <a:txBody>
                    <a:bodyPr/>
                    <a:lstStyle/>
                    <a:p>
                      <a:pPr>
                        <a:spcBef>
                          <a:spcPts val="300"/>
                        </a:spcBef>
                        <a:tabLst>
                          <a:tab pos="1434465" algn="l"/>
                          <a:tab pos="5180965" algn="l"/>
                        </a:tabLst>
                      </a:pPr>
                      <a:r>
                        <a:rPr lang="en-US" sz="1100" dirty="0">
                          <a:solidFill>
                            <a:schemeClr val="tx1"/>
                          </a:solidFill>
                          <a:effectLst/>
                        </a:rPr>
                        <a:t>Clock Speed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48 MHz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20 MHz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1.5 GHz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383318067"/>
                  </a:ext>
                </a:extLst>
              </a:tr>
              <a:tr h="380955">
                <a:tc>
                  <a:txBody>
                    <a:bodyPr/>
                    <a:lstStyle/>
                    <a:p>
                      <a:pPr>
                        <a:spcBef>
                          <a:spcPts val="300"/>
                        </a:spcBef>
                        <a:tabLst>
                          <a:tab pos="1434465" algn="l"/>
                          <a:tab pos="5180965" algn="l"/>
                        </a:tabLst>
                      </a:pPr>
                      <a:r>
                        <a:rPr lang="en-US" sz="1100" dirty="0">
                          <a:solidFill>
                            <a:schemeClr val="tx1"/>
                          </a:solidFill>
                          <a:effectLst/>
                        </a:rPr>
                        <a:t>Flash Memory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256 KB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8 KB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microSD (Expandable)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1007407475"/>
                  </a:ext>
                </a:extLst>
              </a:tr>
              <a:tr h="190477">
                <a:tc>
                  <a:txBody>
                    <a:bodyPr/>
                    <a:lstStyle/>
                    <a:p>
                      <a:pPr>
                        <a:spcBef>
                          <a:spcPts val="300"/>
                        </a:spcBef>
                        <a:tabLst>
                          <a:tab pos="1434465" algn="l"/>
                          <a:tab pos="5180965" algn="l"/>
                        </a:tabLst>
                      </a:pPr>
                      <a:r>
                        <a:rPr lang="en-US" sz="1100" dirty="0">
                          <a:solidFill>
                            <a:schemeClr val="tx1"/>
                          </a:solidFill>
                          <a:effectLst/>
                        </a:rPr>
                        <a:t>SRAM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32 KB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512 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2/4/8 GB LPDDR4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503712344"/>
                  </a:ext>
                </a:extLst>
              </a:tr>
              <a:tr h="190477">
                <a:tc>
                  <a:txBody>
                    <a:bodyPr/>
                    <a:lstStyle/>
                    <a:p>
                      <a:pPr>
                        <a:spcBef>
                          <a:spcPts val="300"/>
                        </a:spcBef>
                        <a:tabLst>
                          <a:tab pos="1434465" algn="l"/>
                          <a:tab pos="5180965" algn="l"/>
                        </a:tabLst>
                      </a:pPr>
                      <a:r>
                        <a:rPr lang="en-US" sz="1100" dirty="0">
                          <a:solidFill>
                            <a:schemeClr val="tx1"/>
                          </a:solidFill>
                          <a:effectLst/>
                        </a:rPr>
                        <a:t>GPIO Pins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3720397507"/>
                  </a:ext>
                </a:extLst>
              </a:tr>
              <a:tr h="190477">
                <a:tc>
                  <a:txBody>
                    <a:bodyPr/>
                    <a:lstStyle/>
                    <a:p>
                      <a:pPr>
                        <a:spcBef>
                          <a:spcPts val="300"/>
                        </a:spcBef>
                        <a:tabLst>
                          <a:tab pos="1434465" algn="l"/>
                          <a:tab pos="5180965" algn="l"/>
                        </a:tabLst>
                      </a:pPr>
                      <a:r>
                        <a:rPr lang="en-US" sz="1100" dirty="0">
                          <a:solidFill>
                            <a:schemeClr val="tx1"/>
                          </a:solidFill>
                          <a:effectLst/>
                        </a:rPr>
                        <a:t>Analog Inputs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1862780383"/>
                  </a:ext>
                </a:extLst>
              </a:tr>
              <a:tr h="190477">
                <a:tc>
                  <a:txBody>
                    <a:bodyPr/>
                    <a:lstStyle/>
                    <a:p>
                      <a:pPr>
                        <a:spcBef>
                          <a:spcPts val="300"/>
                        </a:spcBef>
                        <a:tabLst>
                          <a:tab pos="1434465" algn="l"/>
                          <a:tab pos="5180965" algn="l"/>
                        </a:tabLst>
                      </a:pPr>
                      <a:r>
                        <a:rPr lang="en-US" sz="1100" dirty="0">
                          <a:solidFill>
                            <a:schemeClr val="tx1"/>
                          </a:solidFill>
                          <a:effectLst/>
                        </a:rPr>
                        <a:t>Digital I/O Pins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1350258586"/>
                  </a:ext>
                </a:extLst>
              </a:tr>
              <a:tr h="380955">
                <a:tc>
                  <a:txBody>
                    <a:bodyPr/>
                    <a:lstStyle/>
                    <a:p>
                      <a:pPr>
                        <a:spcBef>
                          <a:spcPts val="300"/>
                        </a:spcBef>
                        <a:tabLst>
                          <a:tab pos="1434465" algn="l"/>
                          <a:tab pos="5180965" algn="l"/>
                        </a:tabLst>
                      </a:pPr>
                      <a:r>
                        <a:rPr lang="en-US" sz="1100" err="1">
                          <a:solidFill>
                            <a:schemeClr val="tx1"/>
                          </a:solidFill>
                          <a:effectLst/>
                        </a:rPr>
                        <a:t>WiFi</a:t>
                      </a:r>
                      <a:endParaRPr lang="en-US" sz="1100" dirty="0" err="1">
                        <a:solidFill>
                          <a:schemeClr val="tx1"/>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No (LoRa connectivity)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243796328"/>
                  </a:ext>
                </a:extLst>
              </a:tr>
              <a:tr h="190477">
                <a:tc>
                  <a:txBody>
                    <a:bodyPr/>
                    <a:lstStyle/>
                    <a:p>
                      <a:pPr>
                        <a:spcBef>
                          <a:spcPts val="300"/>
                        </a:spcBef>
                        <a:tabLst>
                          <a:tab pos="1434465" algn="l"/>
                          <a:tab pos="5180965" algn="l"/>
                        </a:tabLst>
                      </a:pPr>
                      <a:r>
                        <a:rPr lang="en-US" sz="1100" dirty="0">
                          <a:solidFill>
                            <a:schemeClr val="tx1"/>
                          </a:solidFill>
                          <a:effectLst/>
                        </a:rPr>
                        <a:t>Price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~$39 USD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~$10-15 USD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~$35-55 USD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1245895027"/>
                  </a:ext>
                </a:extLst>
              </a:tr>
              <a:tr h="380955">
                <a:tc>
                  <a:txBody>
                    <a:bodyPr/>
                    <a:lstStyle/>
                    <a:p>
                      <a:pPr>
                        <a:spcBef>
                          <a:spcPts val="300"/>
                        </a:spcBef>
                        <a:tabLst>
                          <a:tab pos="1434465" algn="l"/>
                          <a:tab pos="5180965" algn="l"/>
                        </a:tabLst>
                      </a:pPr>
                      <a:r>
                        <a:rPr lang="en-US" sz="1100" dirty="0">
                          <a:solidFill>
                            <a:schemeClr val="tx1"/>
                          </a:solidFill>
                          <a:effectLst/>
                        </a:rPr>
                        <a:t>Size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2.7" x 1" (68.6mm x 25.4mm)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29mm x 13mm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85.6mm x 56.5mm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3783378506"/>
                  </a:ext>
                </a:extLst>
              </a:tr>
              <a:tr h="380955">
                <a:tc>
                  <a:txBody>
                    <a:bodyPr/>
                    <a:lstStyle/>
                    <a:p>
                      <a:pPr>
                        <a:spcBef>
                          <a:spcPts val="300"/>
                        </a:spcBef>
                        <a:tabLst>
                          <a:tab pos="1434465" algn="l"/>
                          <a:tab pos="5180965" algn="l"/>
                        </a:tabLst>
                      </a:pPr>
                      <a:r>
                        <a:rPr lang="en-US" sz="1100" dirty="0">
                          <a:solidFill>
                            <a:schemeClr val="tx1"/>
                          </a:solidFill>
                          <a:effectLst/>
                        </a:rPr>
                        <a:t>Manufacturer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Arduino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err="1">
                          <a:solidFill>
                            <a:schemeClr val="tx1"/>
                          </a:solidFill>
                          <a:effectLst/>
                        </a:rPr>
                        <a:t>Franzininho</a:t>
                      </a:r>
                      <a:r>
                        <a:rPr lang="en-US" sz="1100" dirty="0">
                          <a:solidFill>
                            <a:schemeClr val="tx1"/>
                          </a:solidFill>
                          <a:effectLst/>
                        </a:rPr>
                        <a:t>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Raspberry Pi Foundation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78648012"/>
                  </a:ext>
                </a:extLst>
              </a:tr>
              <a:tr h="761911">
                <a:tc>
                  <a:txBody>
                    <a:bodyPr/>
                    <a:lstStyle/>
                    <a:p>
                      <a:pPr>
                        <a:spcBef>
                          <a:spcPts val="300"/>
                        </a:spcBef>
                        <a:tabLst>
                          <a:tab pos="1434465" algn="l"/>
                          <a:tab pos="5180965" algn="l"/>
                        </a:tabLst>
                      </a:pPr>
                      <a:r>
                        <a:rPr lang="en-US" sz="1100" dirty="0">
                          <a:solidFill>
                            <a:schemeClr val="tx1"/>
                          </a:solidFill>
                          <a:effectLst/>
                        </a:rPr>
                        <a:t>Notes for BEAM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spcBef>
                          <a:spcPts val="300"/>
                        </a:spcBef>
                        <a:tabLst>
                          <a:tab pos="1434465" algn="l"/>
                          <a:tab pos="5180965" algn="l"/>
                        </a:tabLst>
                      </a:pPr>
                      <a:r>
                        <a:rPr lang="en-US" sz="1100" dirty="0">
                          <a:solidFill>
                            <a:schemeClr val="tx1"/>
                          </a:solidFill>
                          <a:effectLst/>
                        </a:rPr>
                        <a:t>Good for low-power wireless communication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Compact but lacks advanced features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spcBef>
                          <a:spcPts val="300"/>
                        </a:spcBef>
                        <a:tabLst>
                          <a:tab pos="1434465" algn="l"/>
                          <a:tab pos="5180965" algn="l"/>
                        </a:tabLst>
                      </a:pPr>
                      <a:r>
                        <a:rPr lang="en-US" sz="1100" dirty="0">
                          <a:solidFill>
                            <a:schemeClr val="tx1"/>
                          </a:solidFill>
                          <a:effectLst/>
                        </a:rPr>
                        <a:t>High computational power for BEAM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C64"/>
                    </a:solidFill>
                  </a:tcPr>
                </a:tc>
                <a:extLst>
                  <a:ext uri="{0D108BD9-81ED-4DB2-BD59-A6C34878D82A}">
                    <a16:rowId xmlns:a16="http://schemas.microsoft.com/office/drawing/2014/main" val="2415634885"/>
                  </a:ext>
                </a:extLst>
              </a:tr>
            </a:tbl>
          </a:graphicData>
        </a:graphic>
      </p:graphicFrame>
    </p:spTree>
    <p:extLst>
      <p:ext uri="{BB962C8B-B14F-4D97-AF65-F5344CB8AC3E}">
        <p14:creationId xmlns:p14="http://schemas.microsoft.com/office/powerpoint/2010/main" val="360919389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763E74-B111-4F0A-990A-DC546EDB6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Rectangle 19">
            <a:extLst>
              <a:ext uri="{FF2B5EF4-FFF2-40B4-BE49-F238E27FC236}">
                <a16:creationId xmlns:a16="http://schemas.microsoft.com/office/drawing/2014/main" id="{59261977-BEC4-4705-BB60-C4C0C7471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22" name="Rectangle 21">
            <a:extLst>
              <a:ext uri="{FF2B5EF4-FFF2-40B4-BE49-F238E27FC236}">
                <a16:creationId xmlns:a16="http://schemas.microsoft.com/office/drawing/2014/main" id="{E61F1EFE-E608-4FCB-8DBB-12FA3AC1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32" y="482598"/>
            <a:ext cx="5182002" cy="4178304"/>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4" name="Rectangle 23">
            <a:extLst>
              <a:ext uri="{FF2B5EF4-FFF2-40B4-BE49-F238E27FC236}">
                <a16:creationId xmlns:a16="http://schemas.microsoft.com/office/drawing/2014/main" id="{4C7DD595-7EA3-45FF-B181-2B606353F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553" y="606933"/>
            <a:ext cx="4937760" cy="3929634"/>
          </a:xfrm>
          <a:prstGeom prst="rect">
            <a:avLst/>
          </a:prstGeom>
          <a:ln w="6350" cap="sq" cmpd="sng" algn="ctr">
            <a:solidFill>
              <a:schemeClr val="tx1">
                <a:lumMod val="65000"/>
                <a:lumOff val="35000"/>
              </a:scheme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Rectangle 25">
            <a:extLst>
              <a:ext uri="{FF2B5EF4-FFF2-40B4-BE49-F238E27FC236}">
                <a16:creationId xmlns:a16="http://schemas.microsoft.com/office/drawing/2014/main" id="{848B10FE-6408-43F6-9A62-B98F2DB0F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228" y="0"/>
            <a:ext cx="3018772" cy="5143499"/>
          </a:xfrm>
          <a:prstGeom prst="rect">
            <a:avLst/>
          </a:prstGeom>
          <a:blipFill dpi="0" rotWithShape="1">
            <a:blip r:embed="rId4">
              <a:alphaModFix amt="1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Slide Number Placeholder 2">
            <a:extLst>
              <a:ext uri="{FF2B5EF4-FFF2-40B4-BE49-F238E27FC236}">
                <a16:creationId xmlns:a16="http://schemas.microsoft.com/office/drawing/2014/main" id="{633206CC-CEE0-7E80-D70E-B1F0D123565D}"/>
              </a:ext>
            </a:extLst>
          </p:cNvPr>
          <p:cNvSpPr>
            <a:spLocks noGrp="1"/>
          </p:cNvSpPr>
          <p:nvPr>
            <p:ph type="sldNum" sz="quarter" idx="12"/>
          </p:nvPr>
        </p:nvSpPr>
        <p:spPr>
          <a:xfrm>
            <a:off x="8245930" y="4730754"/>
            <a:ext cx="480060" cy="205740"/>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 sz="750" b="0" i="0" u="none" strike="noStrike" kern="1200" cap="none" spc="0" normalizeH="0" baseline="0" noProof="0">
                <a:ln>
                  <a:noFill/>
                </a:ln>
                <a:solidFill>
                  <a:srgbClr val="FF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75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6297765" y="2168770"/>
            <a:ext cx="2673697" cy="2492132"/>
          </a:xfrm>
        </p:spPr>
        <p:txBody>
          <a:bodyPr>
            <a:normAutofit/>
          </a:bodyPr>
          <a:lstStyle/>
          <a:p>
            <a:pPr algn="ctr"/>
            <a:r>
              <a:rPr lang="en-US" sz="2500">
                <a:solidFill>
                  <a:srgbClr val="FFFFFF"/>
                </a:solidFill>
              </a:rPr>
              <a:t>Motor Type Selection</a:t>
            </a:r>
            <a:br>
              <a:rPr lang="en-US" sz="2500">
                <a:solidFill>
                  <a:srgbClr val="FFFFFF"/>
                </a:solidFill>
              </a:rPr>
            </a:br>
            <a:br>
              <a:rPr lang="en-US" sz="2500">
                <a:solidFill>
                  <a:srgbClr val="FFFFFF"/>
                </a:solidFill>
              </a:rPr>
            </a:br>
            <a:endParaRPr lang="en-US" sz="2500">
              <a:solidFill>
                <a:srgbClr val="FFFFFF"/>
              </a:solidFill>
            </a:endParaRPr>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3438895377"/>
              </p:ext>
            </p:extLst>
          </p:nvPr>
        </p:nvGraphicFramePr>
        <p:xfrm>
          <a:off x="259407" y="482596"/>
          <a:ext cx="5569860" cy="4248155"/>
        </p:xfrm>
        <a:graphic>
          <a:graphicData uri="http://schemas.openxmlformats.org/drawingml/2006/table">
            <a:tbl>
              <a:tblPr firstRow="1" bandRow="1">
                <a:tableStyleId>{5C22544A-7EE6-4342-B048-85BDC9FD1C3A}</a:tableStyleId>
              </a:tblPr>
              <a:tblGrid>
                <a:gridCol w="1105029">
                  <a:extLst>
                    <a:ext uri="{9D8B030D-6E8A-4147-A177-3AD203B41FA5}">
                      <a16:colId xmlns:a16="http://schemas.microsoft.com/office/drawing/2014/main" val="1648012050"/>
                    </a:ext>
                  </a:extLst>
                </a:gridCol>
                <a:gridCol w="1027072">
                  <a:extLst>
                    <a:ext uri="{9D8B030D-6E8A-4147-A177-3AD203B41FA5}">
                      <a16:colId xmlns:a16="http://schemas.microsoft.com/office/drawing/2014/main" val="1885025274"/>
                    </a:ext>
                  </a:extLst>
                </a:gridCol>
                <a:gridCol w="1066800">
                  <a:extLst>
                    <a:ext uri="{9D8B030D-6E8A-4147-A177-3AD203B41FA5}">
                      <a16:colId xmlns:a16="http://schemas.microsoft.com/office/drawing/2014/main" val="869190074"/>
                    </a:ext>
                  </a:extLst>
                </a:gridCol>
                <a:gridCol w="2370959">
                  <a:extLst>
                    <a:ext uri="{9D8B030D-6E8A-4147-A177-3AD203B41FA5}">
                      <a16:colId xmlns:a16="http://schemas.microsoft.com/office/drawing/2014/main" val="651541665"/>
                    </a:ext>
                  </a:extLst>
                </a:gridCol>
              </a:tblGrid>
              <a:tr h="849631">
                <a:tc>
                  <a:txBody>
                    <a:bodyPr/>
                    <a:lstStyle/>
                    <a:p>
                      <a:pPr lvl="0">
                        <a:buNone/>
                      </a:pPr>
                      <a:r>
                        <a:rPr lang="en-US" sz="900">
                          <a:solidFill>
                            <a:schemeClr val="tx1"/>
                          </a:solidFill>
                        </a:rPr>
                        <a:t>Specs</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900">
                          <a:solidFill>
                            <a:schemeClr val="tx1"/>
                          </a:solidFill>
                        </a:rPr>
                        <a:t>Brushed DC Motor</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sz="900">
                          <a:solidFill>
                            <a:schemeClr val="tx1"/>
                          </a:solidFill>
                        </a:rPr>
                        <a:t>Stepper Motor</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900">
                          <a:solidFill>
                            <a:schemeClr val="tx1"/>
                          </a:solidFill>
                        </a:rPr>
                        <a:t>Notes</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849631">
                <a:tc>
                  <a:txBody>
                    <a:bodyPr/>
                    <a:lstStyle/>
                    <a:p>
                      <a:r>
                        <a:rPr lang="en-US" sz="900">
                          <a:solidFill>
                            <a:schemeClr val="tx1"/>
                          </a:solidFill>
                        </a:rPr>
                        <a:t>Torque</a:t>
                      </a:r>
                    </a:p>
                  </a:txBody>
                  <a:tcPr marL="58503" marR="58503" marT="29252" marB="29252"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75000"/>
                      </a:schemeClr>
                    </a:solidFill>
                  </a:tcPr>
                </a:tc>
                <a:tc>
                  <a:txBody>
                    <a:bodyPr/>
                    <a:lstStyle/>
                    <a:p>
                      <a:r>
                        <a:rPr lang="en-US" sz="900">
                          <a:solidFill>
                            <a:schemeClr val="tx1"/>
                          </a:solidFill>
                        </a:rPr>
                        <a:t>High</a:t>
                      </a:r>
                    </a:p>
                  </a:txBody>
                  <a:tcPr marL="58503" marR="58503" marT="29252" marB="292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FB8A"/>
                    </a:solidFill>
                  </a:tcPr>
                </a:tc>
                <a:tc>
                  <a:txBody>
                    <a:bodyPr/>
                    <a:lstStyle/>
                    <a:p>
                      <a:r>
                        <a:rPr lang="en-US" sz="900">
                          <a:solidFill>
                            <a:schemeClr val="tx1"/>
                          </a:solidFill>
                        </a:rPr>
                        <a:t>Low</a:t>
                      </a:r>
                    </a:p>
                  </a:txBody>
                  <a:tcPr marL="58503" marR="58503" marT="29252" marB="292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tc>
                  <a:txBody>
                    <a:bodyPr/>
                    <a:lstStyle/>
                    <a:p>
                      <a:pPr lvl="0">
                        <a:buNone/>
                      </a:pPr>
                      <a:r>
                        <a:rPr lang="en-US" sz="900">
                          <a:solidFill>
                            <a:schemeClr val="tx1"/>
                          </a:solidFill>
                        </a:rPr>
                        <a:t>The selected Torque for stepper motors must be precise.</a:t>
                      </a:r>
                    </a:p>
                  </a:txBody>
                  <a:tcPr marL="58503" marR="58503" marT="29252" marB="29252"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849631">
                <a:tc>
                  <a:txBody>
                    <a:bodyPr/>
                    <a:lstStyle/>
                    <a:p>
                      <a:r>
                        <a:rPr lang="en-US" sz="900">
                          <a:solidFill>
                            <a:schemeClr val="tx1"/>
                          </a:solidFill>
                        </a:rPr>
                        <a:t>Motor Speed Control</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900">
                          <a:solidFill>
                            <a:schemeClr val="tx1"/>
                          </a:solidFill>
                        </a:rPr>
                        <a:t>PWM</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r>
                        <a:rPr lang="en-US" sz="900">
                          <a:solidFill>
                            <a:schemeClr val="tx1"/>
                          </a:solidFill>
                        </a:rPr>
                        <a:t>Counts number of steps</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900">
                          <a:solidFill>
                            <a:schemeClr val="tx1"/>
                          </a:solidFill>
                        </a:rPr>
                        <a:t>DC motors have a simple speed motor control, but SM are more precise</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r h="849631">
                <a:tc>
                  <a:txBody>
                    <a:bodyPr/>
                    <a:lstStyle/>
                    <a:p>
                      <a:pPr lvl="0">
                        <a:buNone/>
                      </a:pPr>
                      <a:r>
                        <a:rPr lang="en-US" sz="900">
                          <a:solidFill>
                            <a:schemeClr val="tx1"/>
                          </a:solidFill>
                        </a:rPr>
                        <a:t>Maintenance</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High</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pPr lvl="0">
                        <a:buNone/>
                      </a:pPr>
                      <a:r>
                        <a:rPr lang="en-US" sz="900">
                          <a:solidFill>
                            <a:schemeClr val="tx1"/>
                          </a:solidFill>
                        </a:rPr>
                        <a:t>Low</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900"/>
                        <a:t>DC motor brushes wear over time</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904491"/>
                  </a:ext>
                </a:extLst>
              </a:tr>
              <a:tr h="849631">
                <a:tc>
                  <a:txBody>
                    <a:bodyPr/>
                    <a:lstStyle/>
                    <a:p>
                      <a:pPr lvl="0">
                        <a:buNone/>
                      </a:pPr>
                      <a:r>
                        <a:rPr lang="en-US" sz="900">
                          <a:solidFill>
                            <a:schemeClr val="tx1"/>
                          </a:solidFill>
                        </a:rPr>
                        <a:t>Cost</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$10-50</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sz="900">
                          <a:solidFill>
                            <a:schemeClr val="tx1"/>
                          </a:solidFill>
                        </a:rPr>
                        <a:t>$15-100</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sz="900">
                          <a:solidFill>
                            <a:schemeClr val="tx1"/>
                          </a:solidFill>
                        </a:rPr>
                        <a:t>Dc Motors have lower initial cost</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2110514533"/>
                  </a:ext>
                </a:extLst>
              </a:tr>
            </a:tbl>
          </a:graphicData>
        </a:graphic>
      </p:graphicFrame>
      <p:pic>
        <p:nvPicPr>
          <p:cNvPr id="6" name="Picture 5" descr="A person smiling at the camera&#10;&#10;Description automatically generated">
            <a:extLst>
              <a:ext uri="{FF2B5EF4-FFF2-40B4-BE49-F238E27FC236}">
                <a16:creationId xmlns:a16="http://schemas.microsoft.com/office/drawing/2014/main" id="{0B74C73E-4424-80D4-4D2E-B27DEB5D9F34}"/>
              </a:ext>
            </a:extLst>
          </p:cNvPr>
          <p:cNvPicPr>
            <a:picLocks noChangeAspect="1"/>
          </p:cNvPicPr>
          <p:nvPr/>
        </p:nvPicPr>
        <p:blipFill rotWithShape="1">
          <a:blip r:embed="rId5"/>
          <a:srcRect l="7646" t="17492" r="8662"/>
          <a:stretch/>
        </p:blipFill>
        <p:spPr>
          <a:xfrm>
            <a:off x="7954537" y="70665"/>
            <a:ext cx="1138886" cy="1512196"/>
          </a:xfrm>
          <a:prstGeom prst="rect">
            <a:avLst/>
          </a:prstGeom>
        </p:spPr>
      </p:pic>
      <p:sp>
        <p:nvSpPr>
          <p:cNvPr id="4" name="TextBox 3">
            <a:extLst>
              <a:ext uri="{FF2B5EF4-FFF2-40B4-BE49-F238E27FC236}">
                <a16:creationId xmlns:a16="http://schemas.microsoft.com/office/drawing/2014/main" id="{18B48B61-331D-A134-CE18-0118E786C786}"/>
              </a:ext>
            </a:extLst>
          </p:cNvPr>
          <p:cNvSpPr txBox="1"/>
          <p:nvPr/>
        </p:nvSpPr>
        <p:spPr>
          <a:xfrm>
            <a:off x="8022175" y="1547864"/>
            <a:ext cx="1003610" cy="276999"/>
          </a:xfrm>
          <a:prstGeom prst="rect">
            <a:avLst/>
          </a:prstGeom>
          <a:noFill/>
        </p:spPr>
        <p:txBody>
          <a:bodyPr wrap="square" rtlCol="0">
            <a:spAutoFit/>
          </a:bodyPr>
          <a:lstStyle/>
          <a:p>
            <a:pPr algn="ctr"/>
            <a:r>
              <a:rPr lang="en-US" sz="1200">
                <a:solidFill>
                  <a:schemeClr val="bg1"/>
                </a:solidFill>
              </a:rPr>
              <a:t>Daemy, EE</a:t>
            </a:r>
          </a:p>
        </p:txBody>
      </p:sp>
      <p:pic>
        <p:nvPicPr>
          <p:cNvPr id="48" name="Audio 47">
            <a:hlinkClick r:id="" action="ppaction://media"/>
            <a:extLst>
              <a:ext uri="{FF2B5EF4-FFF2-40B4-BE49-F238E27FC236}">
                <a16:creationId xmlns:a16="http://schemas.microsoft.com/office/drawing/2014/main" id="{7B3C75CC-2260-85A6-14B6-BF9A6C7BB5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2797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134"/>
    </mc:Choice>
    <mc:Fallback xmlns="">
      <p:transition spd="slow" advTm="1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763E74-B111-4F0A-990A-DC546EDB6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261977-BEC4-4705-BB60-C4C0C7471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E61F1EFE-E608-4FCB-8DBB-12FA3AC1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32" y="482598"/>
            <a:ext cx="5182002" cy="4178304"/>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4" name="Rectangle 23">
            <a:extLst>
              <a:ext uri="{FF2B5EF4-FFF2-40B4-BE49-F238E27FC236}">
                <a16:creationId xmlns:a16="http://schemas.microsoft.com/office/drawing/2014/main" id="{4C7DD595-7EA3-45FF-B181-2B606353F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553" y="606933"/>
            <a:ext cx="4937760" cy="3929634"/>
          </a:xfrm>
          <a:prstGeom prst="rect">
            <a:avLst/>
          </a:prstGeom>
          <a:ln w="6350" cap="sq" cmpd="sng" algn="ctr">
            <a:solidFill>
              <a:schemeClr val="tx1">
                <a:lumMod val="65000"/>
                <a:lumOff val="35000"/>
              </a:schemeClr>
            </a:solidFill>
            <a:prstDash val="solid"/>
            <a:miter lim="800000"/>
          </a:ln>
          <a:effectLst/>
        </p:spPr>
        <p:txBody>
          <a:bodyPr/>
          <a:lstStyle/>
          <a:p>
            <a:endParaRPr lang="en-US"/>
          </a:p>
        </p:txBody>
      </p:sp>
      <p:sp>
        <p:nvSpPr>
          <p:cNvPr id="26" name="Rectangle 25">
            <a:extLst>
              <a:ext uri="{FF2B5EF4-FFF2-40B4-BE49-F238E27FC236}">
                <a16:creationId xmlns:a16="http://schemas.microsoft.com/office/drawing/2014/main" id="{848B10FE-6408-43F6-9A62-B98F2DB0F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228" y="0"/>
            <a:ext cx="3018772" cy="5143499"/>
          </a:xfrm>
          <a:prstGeom prst="rect">
            <a:avLst/>
          </a:prstGeom>
          <a:blipFill dpi="0" rotWithShape="1">
            <a:blip r:embed="rId4">
              <a:alphaModFix amt="1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633206CC-CEE0-7E80-D70E-B1F0D123565D}"/>
              </a:ext>
            </a:extLst>
          </p:cNvPr>
          <p:cNvSpPr>
            <a:spLocks noGrp="1"/>
          </p:cNvSpPr>
          <p:nvPr>
            <p:ph type="sldNum" sz="quarter" idx="12"/>
          </p:nvPr>
        </p:nvSpPr>
        <p:spPr>
          <a:xfrm>
            <a:off x="8245930" y="4730754"/>
            <a:ext cx="480060" cy="205740"/>
          </a:xfrm>
        </p:spPr>
        <p:txBody>
          <a:bodyPr>
            <a:normAutofit/>
          </a:bodyPr>
          <a:lstStyle/>
          <a:p>
            <a:pPr>
              <a:spcAft>
                <a:spcPts val="600"/>
              </a:spcAft>
            </a:pPr>
            <a:fld id="{00000000-1234-1234-1234-123412341234}" type="slidenum">
              <a:rPr lang="en">
                <a:solidFill>
                  <a:srgbClr val="FFFFFF"/>
                </a:solidFill>
              </a:rPr>
              <a:pPr>
                <a:spcAft>
                  <a:spcPts val="600"/>
                </a:spcAft>
              </a:pPr>
              <a:t>26</a:t>
            </a:fld>
            <a:endParaRPr lang="en-US">
              <a:solidFill>
                <a:srgbClr val="FFFFFF"/>
              </a:solidFill>
            </a:endParaRPr>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6247278" y="1531434"/>
            <a:ext cx="2673697" cy="3129467"/>
          </a:xfrm>
        </p:spPr>
        <p:txBody>
          <a:bodyPr>
            <a:normAutofit/>
          </a:bodyPr>
          <a:lstStyle/>
          <a:p>
            <a:r>
              <a:rPr lang="en-US" sz="2500">
                <a:solidFill>
                  <a:srgbClr val="FFFFFF"/>
                </a:solidFill>
              </a:rPr>
              <a:t>DC Motor Selection</a:t>
            </a:r>
            <a:br>
              <a:rPr lang="en-US" sz="2500">
                <a:solidFill>
                  <a:srgbClr val="FFFFFF"/>
                </a:solidFill>
              </a:rPr>
            </a:br>
            <a:br>
              <a:rPr lang="en-US" sz="2500">
                <a:solidFill>
                  <a:srgbClr val="FFFFFF"/>
                </a:solidFill>
              </a:rPr>
            </a:br>
            <a:r>
              <a:rPr lang="en-US" sz="1800">
                <a:solidFill>
                  <a:srgbClr val="FFFFFF"/>
                </a:solidFill>
              </a:rPr>
              <a:t>Main functions:</a:t>
            </a:r>
            <a:br>
              <a:rPr lang="en-US" sz="1800">
                <a:solidFill>
                  <a:srgbClr val="FFFFFF"/>
                </a:solidFill>
              </a:rPr>
            </a:br>
            <a:r>
              <a:rPr lang="en-US" sz="1800">
                <a:solidFill>
                  <a:srgbClr val="FFFFFF"/>
                </a:solidFill>
              </a:rPr>
              <a:t>- Powering the robot's wheels</a:t>
            </a:r>
            <a:br>
              <a:rPr lang="en-US" sz="1800">
                <a:solidFill>
                  <a:srgbClr val="FFFFFF"/>
                </a:solidFill>
              </a:rPr>
            </a:br>
            <a:br>
              <a:rPr lang="en-US" sz="1800">
                <a:solidFill>
                  <a:srgbClr val="FFFFFF"/>
                </a:solidFill>
              </a:rPr>
            </a:br>
            <a:r>
              <a:rPr lang="en-US" sz="1800">
                <a:solidFill>
                  <a:srgbClr val="FFFFFF"/>
                </a:solidFill>
              </a:rPr>
              <a:t>- Traversing rough terrain</a:t>
            </a:r>
            <a:endParaRPr lang="en-US" sz="2500">
              <a:solidFill>
                <a:srgbClr val="FFFFFF"/>
              </a:solidFill>
            </a:endParaRPr>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4049086765"/>
              </p:ext>
            </p:extLst>
          </p:nvPr>
        </p:nvGraphicFramePr>
        <p:xfrm>
          <a:off x="259407" y="482597"/>
          <a:ext cx="5404955" cy="4572001"/>
        </p:xfrm>
        <a:graphic>
          <a:graphicData uri="http://schemas.openxmlformats.org/drawingml/2006/table">
            <a:tbl>
              <a:tblPr firstRow="1" bandRow="1">
                <a:tableStyleId>{5C22544A-7EE6-4342-B048-85BDC9FD1C3A}</a:tableStyleId>
              </a:tblPr>
              <a:tblGrid>
                <a:gridCol w="1072313">
                  <a:extLst>
                    <a:ext uri="{9D8B030D-6E8A-4147-A177-3AD203B41FA5}">
                      <a16:colId xmlns:a16="http://schemas.microsoft.com/office/drawing/2014/main" val="1648012050"/>
                    </a:ext>
                  </a:extLst>
                </a:gridCol>
                <a:gridCol w="824381">
                  <a:extLst>
                    <a:ext uri="{9D8B030D-6E8A-4147-A177-3AD203B41FA5}">
                      <a16:colId xmlns:a16="http://schemas.microsoft.com/office/drawing/2014/main" val="1885025274"/>
                    </a:ext>
                  </a:extLst>
                </a:gridCol>
                <a:gridCol w="1020660">
                  <a:extLst>
                    <a:ext uri="{9D8B030D-6E8A-4147-A177-3AD203B41FA5}">
                      <a16:colId xmlns:a16="http://schemas.microsoft.com/office/drawing/2014/main" val="869190074"/>
                    </a:ext>
                  </a:extLst>
                </a:gridCol>
                <a:gridCol w="2487601">
                  <a:extLst>
                    <a:ext uri="{9D8B030D-6E8A-4147-A177-3AD203B41FA5}">
                      <a16:colId xmlns:a16="http://schemas.microsoft.com/office/drawing/2014/main" val="651541665"/>
                    </a:ext>
                  </a:extLst>
                </a:gridCol>
              </a:tblGrid>
              <a:tr h="653143">
                <a:tc>
                  <a:txBody>
                    <a:bodyPr/>
                    <a:lstStyle/>
                    <a:p>
                      <a:pPr lvl="0">
                        <a:buNone/>
                      </a:pPr>
                      <a:r>
                        <a:rPr lang="en-US" sz="900">
                          <a:solidFill>
                            <a:schemeClr val="tx1"/>
                          </a:solidFill>
                        </a:rPr>
                        <a:t>Specs</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900">
                          <a:solidFill>
                            <a:schemeClr val="tx1"/>
                          </a:solidFill>
                        </a:rPr>
                        <a:t>RS550</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sz="900">
                          <a:solidFill>
                            <a:schemeClr val="tx1"/>
                          </a:solidFill>
                        </a:rPr>
                        <a:t>Mabuchi 555SH</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900">
                          <a:solidFill>
                            <a:schemeClr val="tx1"/>
                          </a:solidFill>
                        </a:rPr>
                        <a:t>Notes</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653143">
                <a:tc>
                  <a:txBody>
                    <a:bodyPr/>
                    <a:lstStyle/>
                    <a:p>
                      <a:pPr lvl="0">
                        <a:buNone/>
                      </a:pPr>
                      <a:r>
                        <a:rPr lang="en-US" sz="900">
                          <a:solidFill>
                            <a:schemeClr val="tx1"/>
                          </a:solidFill>
                        </a:rPr>
                        <a:t>Operating Voltage</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900">
                          <a:solidFill>
                            <a:schemeClr val="tx1"/>
                          </a:solidFill>
                        </a:rPr>
                        <a:t>5-15 V</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sz="900">
                          <a:solidFill>
                            <a:schemeClr val="tx1"/>
                          </a:solidFill>
                        </a:rPr>
                        <a:t>12V</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sz="900">
                          <a:solidFill>
                            <a:schemeClr val="tx1"/>
                          </a:solidFill>
                        </a:rPr>
                        <a:t>Both can operate within a range but 12V was chosen</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653143">
                <a:tc>
                  <a:txBody>
                    <a:bodyPr/>
                    <a:lstStyle/>
                    <a:p>
                      <a:r>
                        <a:rPr lang="en-US" sz="900">
                          <a:solidFill>
                            <a:schemeClr val="tx1"/>
                          </a:solidFill>
                        </a:rPr>
                        <a:t>Rated Torque</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sz="900">
                          <a:solidFill>
                            <a:schemeClr val="tx1"/>
                          </a:solidFill>
                        </a:rPr>
                        <a:t>265 g.cm</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sz="900">
                          <a:solidFill>
                            <a:schemeClr val="tx1"/>
                          </a:solidFill>
                        </a:rPr>
                        <a:t>420 g.cm</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sz="900">
                          <a:solidFill>
                            <a:schemeClr val="tx1"/>
                          </a:solidFill>
                        </a:rPr>
                        <a:t>Torque can be  improved  with a gear box</a:t>
                      </a:r>
                    </a:p>
                  </a:txBody>
                  <a:tcPr marL="58503" marR="58503" marT="29252" marB="29252"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653143">
                <a:tc>
                  <a:txBody>
                    <a:bodyPr/>
                    <a:lstStyle/>
                    <a:p>
                      <a:r>
                        <a:rPr lang="en-US" sz="900">
                          <a:solidFill>
                            <a:schemeClr val="tx1"/>
                          </a:solidFill>
                        </a:rPr>
                        <a:t>Rated Current</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900">
                          <a:solidFill>
                            <a:schemeClr val="tx1"/>
                          </a:solidFill>
                        </a:rPr>
                        <a:t>≤2A</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r>
                        <a:rPr lang="en-US" sz="900">
                          <a:solidFill>
                            <a:schemeClr val="tx1"/>
                          </a:solidFill>
                        </a:rPr>
                        <a:t>1.5A</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900">
                          <a:solidFill>
                            <a:schemeClr val="tx1"/>
                          </a:solidFill>
                        </a:rPr>
                        <a:t>Can vary depending on the speed and runtime</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r h="653143">
                <a:tc>
                  <a:txBody>
                    <a:bodyPr/>
                    <a:lstStyle/>
                    <a:p>
                      <a:pPr lvl="0">
                        <a:buNone/>
                      </a:pPr>
                      <a:r>
                        <a:rPr lang="en-US" sz="900">
                          <a:solidFill>
                            <a:schemeClr val="tx1"/>
                          </a:solidFill>
                        </a:rPr>
                        <a:t>Speed</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4000 RPM</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pPr lvl="0">
                        <a:buNone/>
                      </a:pPr>
                      <a:r>
                        <a:rPr lang="en-US" sz="900">
                          <a:solidFill>
                            <a:schemeClr val="tx1"/>
                          </a:solidFill>
                        </a:rPr>
                        <a:t>5100 RPM</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900"/>
                        <a:t>Speed was not the main concern</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904491"/>
                  </a:ext>
                </a:extLst>
              </a:tr>
              <a:tr h="653143">
                <a:tc>
                  <a:txBody>
                    <a:bodyPr/>
                    <a:lstStyle/>
                    <a:p>
                      <a:pPr lvl="0">
                        <a:buNone/>
                      </a:pPr>
                      <a:r>
                        <a:rPr lang="en-US" sz="900">
                          <a:solidFill>
                            <a:schemeClr val="tx1"/>
                          </a:solidFill>
                        </a:rPr>
                        <a:t>Weight</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150 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a:solidFill>
                          <a:schemeClr val="tx1"/>
                        </a:solidFill>
                      </a:endParaRP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200 g</a:t>
                      </a:r>
                    </a:p>
                    <a:p>
                      <a:pPr lvl="0">
                        <a:buNone/>
                      </a:pPr>
                      <a:endParaRPr lang="en-US" sz="900">
                        <a:solidFill>
                          <a:schemeClr val="tx1"/>
                        </a:solidFill>
                      </a:endParaRP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900">
                          <a:solidFill>
                            <a:schemeClr val="tx1"/>
                          </a:solidFill>
                        </a:rPr>
                        <a:t>Less weight helps with speed</a:t>
                      </a:r>
                    </a:p>
                  </a:txBody>
                  <a:tcPr marL="58503" marR="58503" marT="29252" marB="29252"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0514533"/>
                  </a:ext>
                </a:extLst>
              </a:tr>
              <a:tr h="653143">
                <a:tc>
                  <a:txBody>
                    <a:bodyPr/>
                    <a:lstStyle/>
                    <a:p>
                      <a:pPr lvl="0">
                        <a:buNone/>
                      </a:pPr>
                      <a:r>
                        <a:rPr lang="en-US" sz="900">
                          <a:solidFill>
                            <a:schemeClr val="tx1"/>
                          </a:solidFill>
                        </a:rPr>
                        <a:t>Cost</a:t>
                      </a:r>
                    </a:p>
                  </a:txBody>
                  <a:tcPr marL="58503" marR="58503" marT="29252" marB="29252"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$16-20</a:t>
                      </a:r>
                    </a:p>
                  </a:txBody>
                  <a:tcPr marL="58503" marR="58503" marT="29252" marB="292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FFB8A"/>
                    </a:solidFill>
                  </a:tcPr>
                </a:tc>
                <a:tc>
                  <a:txBody>
                    <a:bodyPr/>
                    <a:lstStyle/>
                    <a:p>
                      <a:pPr lvl="0">
                        <a:buNone/>
                      </a:pPr>
                      <a:r>
                        <a:rPr lang="en-US" sz="900">
                          <a:solidFill>
                            <a:schemeClr val="tx1"/>
                          </a:solidFill>
                        </a:rPr>
                        <a:t>$18-25</a:t>
                      </a:r>
                    </a:p>
                  </a:txBody>
                  <a:tcPr marL="58503" marR="58503" marT="29252" marB="292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95000"/>
                      </a:schemeClr>
                    </a:solidFill>
                  </a:tcPr>
                </a:tc>
                <a:tc>
                  <a:txBody>
                    <a:bodyPr/>
                    <a:lstStyle/>
                    <a:p>
                      <a:pPr lvl="0">
                        <a:buNone/>
                      </a:pPr>
                      <a:r>
                        <a:rPr lang="en-US" sz="900">
                          <a:solidFill>
                            <a:schemeClr val="tx1"/>
                          </a:solidFill>
                        </a:rPr>
                        <a:t>The difference wasn’t significant</a:t>
                      </a:r>
                    </a:p>
                  </a:txBody>
                  <a:tcPr marL="58503" marR="58503" marT="29252" marB="29252"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844835346"/>
                  </a:ext>
                </a:extLst>
              </a:tr>
            </a:tbl>
          </a:graphicData>
        </a:graphic>
      </p:graphicFrame>
      <p:pic>
        <p:nvPicPr>
          <p:cNvPr id="6" name="Picture 5" descr="A person smiling at the camera&#10;&#10;Description automatically generated">
            <a:extLst>
              <a:ext uri="{FF2B5EF4-FFF2-40B4-BE49-F238E27FC236}">
                <a16:creationId xmlns:a16="http://schemas.microsoft.com/office/drawing/2014/main" id="{0B74C73E-4424-80D4-4D2E-B27DEB5D9F34}"/>
              </a:ext>
            </a:extLst>
          </p:cNvPr>
          <p:cNvPicPr>
            <a:picLocks noChangeAspect="1"/>
          </p:cNvPicPr>
          <p:nvPr/>
        </p:nvPicPr>
        <p:blipFill rotWithShape="1">
          <a:blip r:embed="rId5"/>
          <a:srcRect l="7646" t="17492" r="8662"/>
          <a:stretch/>
        </p:blipFill>
        <p:spPr>
          <a:xfrm>
            <a:off x="7872761" y="70664"/>
            <a:ext cx="1220662" cy="1620777"/>
          </a:xfrm>
          <a:prstGeom prst="rect">
            <a:avLst/>
          </a:prstGeom>
        </p:spPr>
      </p:pic>
      <p:pic>
        <p:nvPicPr>
          <p:cNvPr id="48" name="Audio 47">
            <a:hlinkClick r:id="" action="ppaction://media"/>
            <a:extLst>
              <a:ext uri="{FF2B5EF4-FFF2-40B4-BE49-F238E27FC236}">
                <a16:creationId xmlns:a16="http://schemas.microsoft.com/office/drawing/2014/main" id="{1B0AD72F-1C46-8E08-42C4-E773A547A6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4" name="TextBox 3">
            <a:extLst>
              <a:ext uri="{FF2B5EF4-FFF2-40B4-BE49-F238E27FC236}">
                <a16:creationId xmlns:a16="http://schemas.microsoft.com/office/drawing/2014/main" id="{6B094B8A-0BA3-3388-BBB5-DAFA175245A0}"/>
              </a:ext>
            </a:extLst>
          </p:cNvPr>
          <p:cNvSpPr txBox="1"/>
          <p:nvPr/>
        </p:nvSpPr>
        <p:spPr>
          <a:xfrm>
            <a:off x="7981287" y="1691441"/>
            <a:ext cx="1003610" cy="276999"/>
          </a:xfrm>
          <a:prstGeom prst="rect">
            <a:avLst/>
          </a:prstGeom>
          <a:noFill/>
        </p:spPr>
        <p:txBody>
          <a:bodyPr wrap="square" rtlCol="0">
            <a:spAutoFit/>
          </a:bodyPr>
          <a:lstStyle/>
          <a:p>
            <a:pPr algn="ctr"/>
            <a:r>
              <a:rPr lang="en-US" sz="1200">
                <a:solidFill>
                  <a:schemeClr val="bg1"/>
                </a:solidFill>
              </a:rPr>
              <a:t>Daemy, EE</a:t>
            </a:r>
          </a:p>
        </p:txBody>
      </p:sp>
    </p:spTree>
    <p:extLst>
      <p:ext uri="{BB962C8B-B14F-4D97-AF65-F5344CB8AC3E}">
        <p14:creationId xmlns:p14="http://schemas.microsoft.com/office/powerpoint/2010/main" val="3380444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999"/>
    </mc:Choice>
    <mc:Fallback xmlns="">
      <p:transition spd="slow" advTm="3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4726D3E-0AA9-4CC2-AEA8-0FF2D01E0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39460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78DEDB-320D-471E-BE0E-B8B44C93B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4668" y="178308"/>
            <a:ext cx="5023310"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24" name="Rectangle 23">
            <a:extLst>
              <a:ext uri="{FF2B5EF4-FFF2-40B4-BE49-F238E27FC236}">
                <a16:creationId xmlns:a16="http://schemas.microsoft.com/office/drawing/2014/main" id="{4BEA8DCF-D41E-4E5A-A383-6F01C7639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527" y="281178"/>
            <a:ext cx="4819581" cy="4581144"/>
          </a:xfrm>
          <a:prstGeom prst="rect">
            <a:avLst/>
          </a:prstGeom>
          <a:solidFill>
            <a:schemeClr val="bg2"/>
          </a:solidFill>
          <a:ln w="6350"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CF80DF2B-CE7F-D97D-6C5C-1570AC4F5E04}"/>
              </a:ext>
            </a:extLst>
          </p:cNvPr>
          <p:cNvSpPr>
            <a:spLocks noGrp="1"/>
          </p:cNvSpPr>
          <p:nvPr>
            <p:ph type="title"/>
          </p:nvPr>
        </p:nvSpPr>
        <p:spPr>
          <a:xfrm>
            <a:off x="4298035" y="751080"/>
            <a:ext cx="4085438" cy="1234440"/>
          </a:xfrm>
        </p:spPr>
        <p:txBody>
          <a:bodyPr>
            <a:normAutofit/>
          </a:bodyPr>
          <a:lstStyle/>
          <a:p>
            <a:r>
              <a:rPr lang="en-US" sz="2400"/>
              <a:t>Transmission and Tire Selection</a:t>
            </a:r>
          </a:p>
        </p:txBody>
      </p:sp>
      <p:sp>
        <p:nvSpPr>
          <p:cNvPr id="26" name="Rectangle 25">
            <a:extLst>
              <a:ext uri="{FF2B5EF4-FFF2-40B4-BE49-F238E27FC236}">
                <a16:creationId xmlns:a16="http://schemas.microsoft.com/office/drawing/2014/main" id="{1953C608-B8CB-4691-9D43-56623BD10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3" y="482598"/>
            <a:ext cx="2977094" cy="4178304"/>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8" name="Rectangle 27">
            <a:extLst>
              <a:ext uri="{FF2B5EF4-FFF2-40B4-BE49-F238E27FC236}">
                <a16:creationId xmlns:a16="http://schemas.microsoft.com/office/drawing/2014/main" id="{E7F23CB4-776A-474D-8586-91E1865CC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12" y="604083"/>
            <a:ext cx="2712277" cy="3933374"/>
          </a:xfrm>
          <a:prstGeom prst="rect">
            <a:avLst/>
          </a:prstGeom>
          <a:solidFill>
            <a:schemeClr val="tx1"/>
          </a:solidFill>
          <a:ln w="6350" cap="sq" cmpd="sng" algn="ctr">
            <a:solidFill>
              <a:schemeClr val="tx1">
                <a:lumMod val="75000"/>
                <a:lumOff val="25000"/>
              </a:schemeClr>
            </a:solidFill>
            <a:prstDash val="solid"/>
            <a:miter lim="800000"/>
          </a:ln>
          <a:effectLst/>
        </p:spPr>
        <p:txBody>
          <a:bodyPr/>
          <a:lstStyle/>
          <a:p>
            <a:endParaRPr lang="en-US"/>
          </a:p>
        </p:txBody>
      </p:sp>
      <p:pic>
        <p:nvPicPr>
          <p:cNvPr id="7" name="Content Placeholder 6" descr="A black tire with a black rubber rim&#10;&#10;Description automatically generated">
            <a:extLst>
              <a:ext uri="{FF2B5EF4-FFF2-40B4-BE49-F238E27FC236}">
                <a16:creationId xmlns:a16="http://schemas.microsoft.com/office/drawing/2014/main" id="{7AF49C8A-F32A-BB2B-8C04-85A701E68DD1}"/>
              </a:ext>
            </a:extLst>
          </p:cNvPr>
          <p:cNvPicPr>
            <a:picLocks noChangeAspect="1"/>
          </p:cNvPicPr>
          <p:nvPr/>
        </p:nvPicPr>
        <p:blipFill>
          <a:blip r:embed="rId4"/>
          <a:stretch>
            <a:fillRect/>
          </a:stretch>
        </p:blipFill>
        <p:spPr>
          <a:xfrm>
            <a:off x="1275127" y="844113"/>
            <a:ext cx="1378496" cy="1414201"/>
          </a:xfrm>
          <a:prstGeom prst="rect">
            <a:avLst/>
          </a:prstGeom>
        </p:spPr>
      </p:pic>
      <p:pic>
        <p:nvPicPr>
          <p:cNvPr id="4" name="Content Placeholder 3" descr="A close up of a machine&#10;&#10;Description automatically generated">
            <a:extLst>
              <a:ext uri="{FF2B5EF4-FFF2-40B4-BE49-F238E27FC236}">
                <a16:creationId xmlns:a16="http://schemas.microsoft.com/office/drawing/2014/main" id="{33F9933B-1365-B8F7-98AC-37D73C3AD2AE}"/>
              </a:ext>
            </a:extLst>
          </p:cNvPr>
          <p:cNvPicPr>
            <a:picLocks noChangeAspect="1"/>
          </p:cNvPicPr>
          <p:nvPr/>
        </p:nvPicPr>
        <p:blipFill>
          <a:blip r:embed="rId5"/>
          <a:srcRect l="17048" r="15827" b="-4"/>
          <a:stretch/>
        </p:blipFill>
        <p:spPr>
          <a:xfrm>
            <a:off x="907805" y="2362155"/>
            <a:ext cx="2121541" cy="2120170"/>
          </a:xfrm>
          <a:prstGeom prst="rect">
            <a:avLst/>
          </a:prstGeom>
        </p:spPr>
      </p:pic>
      <p:sp>
        <p:nvSpPr>
          <p:cNvPr id="5" name="TextBox 4">
            <a:extLst>
              <a:ext uri="{FF2B5EF4-FFF2-40B4-BE49-F238E27FC236}">
                <a16:creationId xmlns:a16="http://schemas.microsoft.com/office/drawing/2014/main" id="{BD7AB296-96AF-3563-FC14-972866F5A714}"/>
              </a:ext>
            </a:extLst>
          </p:cNvPr>
          <p:cNvSpPr txBox="1"/>
          <p:nvPr/>
        </p:nvSpPr>
        <p:spPr>
          <a:xfrm>
            <a:off x="4298035" y="1985520"/>
            <a:ext cx="43634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Speed upgraded to 40000 RPM.</a:t>
            </a:r>
          </a:p>
          <a:p>
            <a:pPr marL="285750" indent="-285750">
              <a:buFont typeface="Arial" panose="020B0604020202020204" pitchFamily="34" charset="0"/>
              <a:buChar char="•"/>
            </a:pPr>
            <a:r>
              <a:rPr lang="en-US"/>
              <a:t>Gearbox composed of three gears; the middle one is metal.</a:t>
            </a:r>
          </a:p>
          <a:p>
            <a:pPr marL="285750" indent="-285750">
              <a:buFont typeface="Arial" panose="020B0604020202020204" pitchFamily="34" charset="0"/>
              <a:buChar char="•"/>
            </a:pPr>
            <a:r>
              <a:rPr lang="en-US"/>
              <a:t>All terrain wheels were chosen  to navigate outdoors.</a:t>
            </a:r>
          </a:p>
          <a:p>
            <a:pPr marL="285750" indent="-285750">
              <a:buFont typeface="Arial" panose="020B0604020202020204" pitchFamily="34" charset="0"/>
              <a:buChar char="•"/>
            </a:pPr>
            <a:r>
              <a:rPr lang="en-US"/>
              <a:t>Wheels’ materials are rubber and plastic.</a:t>
            </a:r>
          </a:p>
          <a:p>
            <a:pPr marL="285750" indent="-285750">
              <a:buFont typeface="Arial" panose="020B0604020202020204" pitchFamily="34" charset="0"/>
              <a:buChar char="•"/>
            </a:pPr>
            <a:r>
              <a:rPr lang="en-US"/>
              <a:t>8-inch diameter.</a:t>
            </a:r>
          </a:p>
        </p:txBody>
      </p:sp>
      <p:sp>
        <p:nvSpPr>
          <p:cNvPr id="3" name="Slide Number Placeholder 2">
            <a:extLst>
              <a:ext uri="{FF2B5EF4-FFF2-40B4-BE49-F238E27FC236}">
                <a16:creationId xmlns:a16="http://schemas.microsoft.com/office/drawing/2014/main" id="{B9EE5798-FB01-37A1-1A11-0A11FA78E50F}"/>
              </a:ext>
            </a:extLst>
          </p:cNvPr>
          <p:cNvSpPr>
            <a:spLocks noGrp="1"/>
          </p:cNvSpPr>
          <p:nvPr>
            <p:ph type="sldNum" sz="quarter" idx="12"/>
          </p:nvPr>
        </p:nvSpPr>
        <p:spPr/>
        <p:txBody>
          <a:bodyPr/>
          <a:lstStyle/>
          <a:p>
            <a:fld id="{00000000-1234-1234-1234-123412341234}" type="slidenum">
              <a:rPr lang="en" sz="1050" smtClean="0"/>
              <a:t>27</a:t>
            </a:fld>
            <a:endParaRPr lang="en-US"/>
          </a:p>
        </p:txBody>
      </p:sp>
      <p:pic>
        <p:nvPicPr>
          <p:cNvPr id="6" name="Picture 5" descr="A person smiling at the camera&#10;&#10;Description automatically generated">
            <a:extLst>
              <a:ext uri="{FF2B5EF4-FFF2-40B4-BE49-F238E27FC236}">
                <a16:creationId xmlns:a16="http://schemas.microsoft.com/office/drawing/2014/main" id="{CC0F1F96-B1B1-5D0B-B7B4-416D82AE4EE6}"/>
              </a:ext>
            </a:extLst>
          </p:cNvPr>
          <p:cNvPicPr>
            <a:picLocks noChangeAspect="1"/>
          </p:cNvPicPr>
          <p:nvPr/>
        </p:nvPicPr>
        <p:blipFill rotWithShape="1">
          <a:blip r:embed="rId6"/>
          <a:srcRect l="7646" t="17492" r="8662"/>
          <a:stretch/>
        </p:blipFill>
        <p:spPr>
          <a:xfrm>
            <a:off x="7761401" y="293688"/>
            <a:ext cx="1070898" cy="1421923"/>
          </a:xfrm>
          <a:prstGeom prst="rect">
            <a:avLst/>
          </a:prstGeom>
        </p:spPr>
      </p:pic>
      <p:pic>
        <p:nvPicPr>
          <p:cNvPr id="59" name="Audio 58">
            <a:hlinkClick r:id="" action="ppaction://media"/>
            <a:extLst>
              <a:ext uri="{FF2B5EF4-FFF2-40B4-BE49-F238E27FC236}">
                <a16:creationId xmlns:a16="http://schemas.microsoft.com/office/drawing/2014/main" id="{E14A32BE-F351-2337-011D-3F9AE6AD62D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
        <p:nvSpPr>
          <p:cNvPr id="8" name="TextBox 7">
            <a:extLst>
              <a:ext uri="{FF2B5EF4-FFF2-40B4-BE49-F238E27FC236}">
                <a16:creationId xmlns:a16="http://schemas.microsoft.com/office/drawing/2014/main" id="{9387653D-1815-CD09-8729-97A2435BF734}"/>
              </a:ext>
            </a:extLst>
          </p:cNvPr>
          <p:cNvSpPr txBox="1"/>
          <p:nvPr/>
        </p:nvSpPr>
        <p:spPr>
          <a:xfrm>
            <a:off x="7761401" y="1679981"/>
            <a:ext cx="1003610" cy="276999"/>
          </a:xfrm>
          <a:prstGeom prst="rect">
            <a:avLst/>
          </a:prstGeom>
          <a:noFill/>
        </p:spPr>
        <p:txBody>
          <a:bodyPr wrap="square" rtlCol="0">
            <a:spAutoFit/>
          </a:bodyPr>
          <a:lstStyle/>
          <a:p>
            <a:pPr algn="ctr"/>
            <a:r>
              <a:rPr lang="en-US" sz="1200"/>
              <a:t>Daemy, EE</a:t>
            </a:r>
          </a:p>
        </p:txBody>
      </p:sp>
    </p:spTree>
    <p:extLst>
      <p:ext uri="{BB962C8B-B14F-4D97-AF65-F5344CB8AC3E}">
        <p14:creationId xmlns:p14="http://schemas.microsoft.com/office/powerpoint/2010/main" val="146839829"/>
      </p:ext>
    </p:extLst>
  </p:cSld>
  <p:clrMapOvr>
    <a:masterClrMapping/>
  </p:clrMapOvr>
  <mc:AlternateContent xmlns:mc="http://schemas.openxmlformats.org/markup-compatibility/2006" xmlns:p14="http://schemas.microsoft.com/office/powerpoint/2010/main">
    <mc:Choice Requires="p14">
      <p:transition spd="slow" p14:dur="2000" advTm="13618"/>
    </mc:Choice>
    <mc:Fallback xmlns="">
      <p:transition spd="slow" advTm="1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763E74-B111-4F0A-990A-DC546EDB6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261977-BEC4-4705-BB60-C4C0C7471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E61F1EFE-E608-4FCB-8DBB-12FA3AC1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32" y="482598"/>
            <a:ext cx="5182002" cy="4178304"/>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4" name="Rectangle 23">
            <a:extLst>
              <a:ext uri="{FF2B5EF4-FFF2-40B4-BE49-F238E27FC236}">
                <a16:creationId xmlns:a16="http://schemas.microsoft.com/office/drawing/2014/main" id="{4C7DD595-7EA3-45FF-B181-2B606353F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553" y="606933"/>
            <a:ext cx="4937760" cy="3929634"/>
          </a:xfrm>
          <a:prstGeom prst="rect">
            <a:avLst/>
          </a:prstGeom>
          <a:ln w="6350" cap="sq" cmpd="sng" algn="ctr">
            <a:solidFill>
              <a:schemeClr val="tx1">
                <a:lumMod val="65000"/>
                <a:lumOff val="35000"/>
              </a:schemeClr>
            </a:solidFill>
            <a:prstDash val="solid"/>
            <a:miter lim="800000"/>
          </a:ln>
          <a:effectLst/>
        </p:spPr>
        <p:txBody>
          <a:bodyPr/>
          <a:lstStyle/>
          <a:p>
            <a:endParaRPr lang="en-US"/>
          </a:p>
        </p:txBody>
      </p:sp>
      <p:sp>
        <p:nvSpPr>
          <p:cNvPr id="26" name="Rectangle 25">
            <a:extLst>
              <a:ext uri="{FF2B5EF4-FFF2-40B4-BE49-F238E27FC236}">
                <a16:creationId xmlns:a16="http://schemas.microsoft.com/office/drawing/2014/main" id="{848B10FE-6408-43F6-9A62-B98F2DB0F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228" y="0"/>
            <a:ext cx="3018772" cy="5143499"/>
          </a:xfrm>
          <a:prstGeom prst="rect">
            <a:avLst/>
          </a:prstGeom>
          <a:blipFill dpi="0" rotWithShape="1">
            <a:blip r:embed="rId4">
              <a:alphaModFix amt="1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2ED83554-439C-7EBB-FD7A-43D0967714D5}"/>
              </a:ext>
            </a:extLst>
          </p:cNvPr>
          <p:cNvSpPr>
            <a:spLocks noGrp="1"/>
          </p:cNvSpPr>
          <p:nvPr>
            <p:ph type="sldNum" sz="quarter" idx="12"/>
          </p:nvPr>
        </p:nvSpPr>
        <p:spPr>
          <a:xfrm>
            <a:off x="8245930" y="4730754"/>
            <a:ext cx="480060" cy="205740"/>
          </a:xfrm>
        </p:spPr>
        <p:txBody>
          <a:bodyPr>
            <a:normAutofit/>
          </a:bodyPr>
          <a:lstStyle/>
          <a:p>
            <a:pPr>
              <a:spcAft>
                <a:spcPts val="600"/>
              </a:spcAft>
            </a:pPr>
            <a:fld id="{00000000-1234-1234-1234-123412341234}" type="slidenum">
              <a:rPr lang="en">
                <a:solidFill>
                  <a:srgbClr val="FFFFFF"/>
                </a:solidFill>
              </a:rPr>
              <a:pPr>
                <a:spcAft>
                  <a:spcPts val="600"/>
                </a:spcAft>
              </a:pPr>
              <a:t>28</a:t>
            </a:fld>
            <a:endParaRPr lang="en-US">
              <a:solidFill>
                <a:srgbClr val="FFFFFF"/>
              </a:solidFill>
            </a:endParaRPr>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6247278" y="1281918"/>
            <a:ext cx="2683727" cy="3654576"/>
          </a:xfrm>
        </p:spPr>
        <p:txBody>
          <a:bodyPr>
            <a:normAutofit/>
          </a:bodyPr>
          <a:lstStyle/>
          <a:p>
            <a:r>
              <a:rPr lang="en-US" sz="2500">
                <a:solidFill>
                  <a:srgbClr val="FFFFFF"/>
                </a:solidFill>
              </a:rPr>
              <a:t>Motor Driver Selection</a:t>
            </a:r>
            <a:br>
              <a:rPr lang="en-US" sz="2500">
                <a:solidFill>
                  <a:srgbClr val="FFFFFF"/>
                </a:solidFill>
              </a:rPr>
            </a:br>
            <a:br>
              <a:rPr lang="en-US" sz="2500">
                <a:solidFill>
                  <a:srgbClr val="FFFFFF"/>
                </a:solidFill>
              </a:rPr>
            </a:br>
            <a:br>
              <a:rPr lang="en-US" sz="2500">
                <a:solidFill>
                  <a:srgbClr val="FFFFFF"/>
                </a:solidFill>
              </a:rPr>
            </a:br>
            <a:r>
              <a:rPr lang="en-US" sz="2000">
                <a:solidFill>
                  <a:srgbClr val="FFFFFF"/>
                </a:solidFill>
              </a:rPr>
              <a:t>Main functions:</a:t>
            </a:r>
            <a:br>
              <a:rPr lang="en-US" sz="2000">
                <a:solidFill>
                  <a:srgbClr val="FFFFFF"/>
                </a:solidFill>
              </a:rPr>
            </a:br>
            <a:r>
              <a:rPr lang="en-US" sz="2000">
                <a:solidFill>
                  <a:srgbClr val="FFFFFF"/>
                </a:solidFill>
              </a:rPr>
              <a:t>- Powering the DC motors</a:t>
            </a:r>
            <a:br>
              <a:rPr lang="en-US" sz="2000">
                <a:solidFill>
                  <a:srgbClr val="FFFFFF"/>
                </a:solidFill>
              </a:rPr>
            </a:br>
            <a:endParaRPr lang="en-US" sz="2500">
              <a:solidFill>
                <a:srgbClr val="FFFFFF"/>
              </a:solidFill>
            </a:endParaRPr>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1389929730"/>
              </p:ext>
            </p:extLst>
          </p:nvPr>
        </p:nvGraphicFramePr>
        <p:xfrm>
          <a:off x="482361" y="482598"/>
          <a:ext cx="5182002" cy="4248157"/>
        </p:xfrm>
        <a:graphic>
          <a:graphicData uri="http://schemas.openxmlformats.org/drawingml/2006/table">
            <a:tbl>
              <a:tblPr firstRow="1" bandRow="1">
                <a:tableStyleId>{5C22544A-7EE6-4342-B048-85BDC9FD1C3A}</a:tableStyleId>
              </a:tblPr>
              <a:tblGrid>
                <a:gridCol w="1407419">
                  <a:extLst>
                    <a:ext uri="{9D8B030D-6E8A-4147-A177-3AD203B41FA5}">
                      <a16:colId xmlns:a16="http://schemas.microsoft.com/office/drawing/2014/main" val="1648012050"/>
                    </a:ext>
                  </a:extLst>
                </a:gridCol>
                <a:gridCol w="850914">
                  <a:extLst>
                    <a:ext uri="{9D8B030D-6E8A-4147-A177-3AD203B41FA5}">
                      <a16:colId xmlns:a16="http://schemas.microsoft.com/office/drawing/2014/main" val="1885025274"/>
                    </a:ext>
                  </a:extLst>
                </a:gridCol>
                <a:gridCol w="995650">
                  <a:extLst>
                    <a:ext uri="{9D8B030D-6E8A-4147-A177-3AD203B41FA5}">
                      <a16:colId xmlns:a16="http://schemas.microsoft.com/office/drawing/2014/main" val="869190074"/>
                    </a:ext>
                  </a:extLst>
                </a:gridCol>
                <a:gridCol w="1928019">
                  <a:extLst>
                    <a:ext uri="{9D8B030D-6E8A-4147-A177-3AD203B41FA5}">
                      <a16:colId xmlns:a16="http://schemas.microsoft.com/office/drawing/2014/main" val="651541665"/>
                    </a:ext>
                  </a:extLst>
                </a:gridCol>
              </a:tblGrid>
              <a:tr h="517045">
                <a:tc>
                  <a:txBody>
                    <a:bodyPr/>
                    <a:lstStyle/>
                    <a:p>
                      <a:pPr lvl="0">
                        <a:buNone/>
                      </a:pPr>
                      <a:r>
                        <a:rPr lang="en-US" sz="800">
                          <a:solidFill>
                            <a:schemeClr val="tx1"/>
                          </a:solidFill>
                        </a:rPr>
                        <a:t>Specs</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800">
                          <a:solidFill>
                            <a:schemeClr val="tx1"/>
                          </a:solidFill>
                        </a:rPr>
                        <a:t>BTS 7960B</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sz="800" dirty="0">
                          <a:solidFill>
                            <a:schemeClr val="tx1"/>
                          </a:solidFill>
                        </a:rPr>
                        <a:t>TB67H420FTG </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800">
                          <a:solidFill>
                            <a:schemeClr val="tx1"/>
                          </a:solidFill>
                        </a:rPr>
                        <a:t>Notes</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726659">
                <a:tc>
                  <a:txBody>
                    <a:bodyPr/>
                    <a:lstStyle/>
                    <a:p>
                      <a:pPr lvl="0">
                        <a:buNone/>
                      </a:pPr>
                      <a:r>
                        <a:rPr lang="en-US" sz="800">
                          <a:solidFill>
                            <a:schemeClr val="tx1"/>
                          </a:solidFill>
                        </a:rPr>
                        <a:t>Supply Voltage limit</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sz="800">
                          <a:solidFill>
                            <a:schemeClr val="tx1"/>
                          </a:solidFill>
                        </a:rPr>
                        <a:t>45 V</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sz="800">
                          <a:solidFill>
                            <a:schemeClr val="tx1"/>
                          </a:solidFill>
                        </a:rPr>
                        <a:t>50 V</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sz="800">
                          <a:solidFill>
                            <a:schemeClr val="tx1"/>
                          </a:solidFill>
                        </a:rPr>
                        <a:t>Has no impact to selection due to high limit</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517045">
                <a:tc>
                  <a:txBody>
                    <a:bodyPr/>
                    <a:lstStyle/>
                    <a:p>
                      <a:r>
                        <a:rPr lang="en-US" sz="800">
                          <a:solidFill>
                            <a:schemeClr val="tx1"/>
                          </a:solidFill>
                        </a:rPr>
                        <a:t>Quantity needed for navigation</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sz="800">
                          <a:solidFill>
                            <a:schemeClr val="tx1"/>
                          </a:solidFill>
                        </a:rPr>
                        <a:t>8</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sz="800">
                          <a:solidFill>
                            <a:schemeClr val="tx1"/>
                          </a:solidFill>
                        </a:rPr>
                        <a:t>2</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en-US" sz="800">
                          <a:solidFill>
                            <a:schemeClr val="tx1"/>
                          </a:solidFill>
                        </a:rPr>
                        <a:t>Corresponds to bidirectional functionality</a:t>
                      </a:r>
                    </a:p>
                  </a:txBody>
                  <a:tcPr marL="53018" marR="53018" marT="26509" marB="26509"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517045">
                <a:tc>
                  <a:txBody>
                    <a:bodyPr/>
                    <a:lstStyle/>
                    <a:p>
                      <a:r>
                        <a:rPr lang="en-US" sz="800">
                          <a:solidFill>
                            <a:schemeClr val="tx1"/>
                          </a:solidFill>
                        </a:rPr>
                        <a:t>Size</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800">
                          <a:solidFill>
                            <a:schemeClr val="tx1"/>
                          </a:solidFill>
                        </a:rPr>
                        <a:t>9.9mm x 14.9 mm</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r>
                        <a:rPr lang="en-US" sz="800">
                          <a:solidFill>
                            <a:schemeClr val="tx1"/>
                          </a:solidFill>
                        </a:rPr>
                        <a:t>7mm x 7mm</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800">
                          <a:solidFill>
                            <a:schemeClr val="tx1"/>
                          </a:solidFill>
                        </a:rPr>
                        <a:t>Bigger dimensions help with soldering</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r h="517045">
                <a:tc>
                  <a:txBody>
                    <a:bodyPr/>
                    <a:lstStyle/>
                    <a:p>
                      <a:pPr lvl="0">
                        <a:buNone/>
                      </a:pPr>
                      <a:r>
                        <a:rPr lang="en-US" sz="800">
                          <a:solidFill>
                            <a:schemeClr val="tx1"/>
                          </a:solidFill>
                        </a:rPr>
                        <a:t>Path Resistance</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buNone/>
                      </a:pPr>
                      <a:r>
                        <a:rPr lang="en-US" sz="800">
                          <a:solidFill>
                            <a:schemeClr val="tx1"/>
                          </a:solidFill>
                        </a:rPr>
                        <a:t>18 m</a:t>
                      </a:r>
                      <a:r>
                        <a:rPr lang="el-GR" sz="800">
                          <a:solidFill>
                            <a:schemeClr val="tx1"/>
                          </a:solidFill>
                        </a:rPr>
                        <a:t>Ω</a:t>
                      </a:r>
                      <a:endParaRPr lang="en-US" sz="800">
                        <a:solidFill>
                          <a:schemeClr val="tx1"/>
                        </a:solidFill>
                      </a:endParaRP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pPr lvl="0">
                        <a:buNone/>
                      </a:pPr>
                      <a:r>
                        <a:rPr lang="en-US" sz="800">
                          <a:solidFill>
                            <a:schemeClr val="tx1"/>
                          </a:solidFill>
                        </a:rPr>
                        <a:t>0.33</a:t>
                      </a:r>
                      <a:r>
                        <a:rPr lang="el-GR" sz="800" kern="1200">
                          <a:solidFill>
                            <a:schemeClr val="dk1"/>
                          </a:solidFill>
                          <a:effectLst/>
                          <a:latin typeface="+mn-lt"/>
                          <a:ea typeface="+mn-ea"/>
                          <a:cs typeface="+mn-cs"/>
                        </a:rPr>
                        <a:t>Ω</a:t>
                      </a:r>
                      <a:endParaRPr lang="en-US" sz="800">
                        <a:solidFill>
                          <a:schemeClr val="tx1"/>
                        </a:solidFill>
                      </a:endParaRP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800">
                          <a:solidFill>
                            <a:schemeClr val="tx1"/>
                          </a:solidFill>
                        </a:rPr>
                        <a:t>A lower path resistance is wanted</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904491"/>
                  </a:ext>
                </a:extLst>
              </a:tr>
              <a:tr h="726659">
                <a:tc>
                  <a:txBody>
                    <a:bodyPr/>
                    <a:lstStyle/>
                    <a:p>
                      <a:pPr lvl="0">
                        <a:buNone/>
                      </a:pPr>
                      <a:r>
                        <a:rPr lang="en-US" sz="800" dirty="0">
                          <a:solidFill>
                            <a:schemeClr val="tx1"/>
                          </a:solidFill>
                        </a:rPr>
                        <a:t>Current limit</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buNone/>
                      </a:pPr>
                      <a:r>
                        <a:rPr lang="en-US" sz="800">
                          <a:solidFill>
                            <a:schemeClr val="tx1"/>
                          </a:solidFill>
                        </a:rPr>
                        <a:t>43A</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FB8A"/>
                    </a:solidFill>
                  </a:tcPr>
                </a:tc>
                <a:tc>
                  <a:txBody>
                    <a:bodyPr/>
                    <a:lstStyle/>
                    <a:p>
                      <a:pPr lvl="0">
                        <a:buNone/>
                      </a:pPr>
                      <a:r>
                        <a:rPr lang="en-US" sz="800">
                          <a:solidFill>
                            <a:schemeClr val="tx1"/>
                          </a:solidFill>
                        </a:rPr>
                        <a:t>9A</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800" dirty="0">
                          <a:solidFill>
                            <a:schemeClr val="tx1"/>
                          </a:solidFill>
                        </a:rPr>
                        <a:t>Higher current limitation is wanted to prevent damaged to IC</a:t>
                      </a:r>
                    </a:p>
                  </a:txBody>
                  <a:tcPr marL="53018" marR="53018" marT="26509" marB="26509"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0514533"/>
                  </a:ext>
                </a:extLst>
              </a:tr>
              <a:tr h="726659">
                <a:tc>
                  <a:txBody>
                    <a:bodyPr/>
                    <a:lstStyle/>
                    <a:p>
                      <a:pPr lvl="0">
                        <a:buNone/>
                      </a:pPr>
                      <a:r>
                        <a:rPr lang="en-US" sz="800" dirty="0">
                          <a:solidFill>
                            <a:schemeClr val="tx1"/>
                          </a:solidFill>
                        </a:rPr>
                        <a:t>Price</a:t>
                      </a:r>
                    </a:p>
                  </a:txBody>
                  <a:tcPr marL="53018" marR="53018" marT="26509" marB="26509"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75000"/>
                      </a:schemeClr>
                    </a:solidFill>
                  </a:tcPr>
                </a:tc>
                <a:tc>
                  <a:txBody>
                    <a:bodyPr/>
                    <a:lstStyle/>
                    <a:p>
                      <a:pPr lvl="0">
                        <a:buNone/>
                      </a:pPr>
                      <a:r>
                        <a:rPr lang="en-US" sz="800" dirty="0">
                          <a:solidFill>
                            <a:schemeClr val="tx1"/>
                          </a:solidFill>
                        </a:rPr>
                        <a:t>~1</a:t>
                      </a:r>
                    </a:p>
                  </a:txBody>
                  <a:tcPr marL="53018" marR="53018" marT="26509" marB="26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FFB8A"/>
                    </a:solidFill>
                  </a:tcPr>
                </a:tc>
                <a:tc>
                  <a:txBody>
                    <a:bodyPr/>
                    <a:lstStyle/>
                    <a:p>
                      <a:pPr lvl="0">
                        <a:buNone/>
                      </a:pPr>
                      <a:r>
                        <a:rPr lang="en-US" sz="800" dirty="0">
                          <a:solidFill>
                            <a:schemeClr val="tx1"/>
                          </a:solidFill>
                        </a:rPr>
                        <a:t>~$5</a:t>
                      </a:r>
                    </a:p>
                  </a:txBody>
                  <a:tcPr marL="53018" marR="53018" marT="26509" marB="26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lumMod val="95000"/>
                      </a:schemeClr>
                    </a:solidFill>
                  </a:tcPr>
                </a:tc>
                <a:tc>
                  <a:txBody>
                    <a:bodyPr/>
                    <a:lstStyle/>
                    <a:p>
                      <a:pPr lvl="0">
                        <a:buNone/>
                      </a:pPr>
                      <a:r>
                        <a:rPr lang="en-US" sz="800" dirty="0">
                          <a:solidFill>
                            <a:schemeClr val="tx1"/>
                          </a:solidFill>
                        </a:rPr>
                        <a:t>The total price for the BTS7960B would be lower despite the difference in quantity</a:t>
                      </a:r>
                    </a:p>
                  </a:txBody>
                  <a:tcPr marL="53018" marR="53018" marT="26509" marB="26509"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1554303086"/>
                  </a:ext>
                </a:extLst>
              </a:tr>
            </a:tbl>
          </a:graphicData>
        </a:graphic>
      </p:graphicFrame>
      <p:pic>
        <p:nvPicPr>
          <p:cNvPr id="6" name="Picture 5" descr="A person smiling at the camera&#10;&#10;Description automatically generated">
            <a:extLst>
              <a:ext uri="{FF2B5EF4-FFF2-40B4-BE49-F238E27FC236}">
                <a16:creationId xmlns:a16="http://schemas.microsoft.com/office/drawing/2014/main" id="{D84EC140-AB97-385B-C769-9DFA6DD4E24B}"/>
              </a:ext>
            </a:extLst>
          </p:cNvPr>
          <p:cNvPicPr>
            <a:picLocks noChangeAspect="1"/>
          </p:cNvPicPr>
          <p:nvPr/>
        </p:nvPicPr>
        <p:blipFill rotWithShape="1">
          <a:blip r:embed="rId5"/>
          <a:srcRect l="7646" t="17492" r="8662"/>
          <a:stretch/>
        </p:blipFill>
        <p:spPr>
          <a:xfrm>
            <a:off x="8011355" y="25805"/>
            <a:ext cx="1056183" cy="1402384"/>
          </a:xfrm>
          <a:prstGeom prst="rect">
            <a:avLst/>
          </a:prstGeom>
        </p:spPr>
      </p:pic>
      <p:pic>
        <p:nvPicPr>
          <p:cNvPr id="29" name="Audio 28">
            <a:hlinkClick r:id="" action="ppaction://media"/>
            <a:extLst>
              <a:ext uri="{FF2B5EF4-FFF2-40B4-BE49-F238E27FC236}">
                <a16:creationId xmlns:a16="http://schemas.microsoft.com/office/drawing/2014/main" id="{477347EC-F86A-771F-CA07-B94921879F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4" name="TextBox 3">
            <a:extLst>
              <a:ext uri="{FF2B5EF4-FFF2-40B4-BE49-F238E27FC236}">
                <a16:creationId xmlns:a16="http://schemas.microsoft.com/office/drawing/2014/main" id="{EDA4DBCC-309E-8F50-74BA-01EE22707D56}"/>
              </a:ext>
            </a:extLst>
          </p:cNvPr>
          <p:cNvSpPr txBox="1"/>
          <p:nvPr/>
        </p:nvSpPr>
        <p:spPr>
          <a:xfrm>
            <a:off x="7984155" y="1428189"/>
            <a:ext cx="1003610" cy="276999"/>
          </a:xfrm>
          <a:prstGeom prst="rect">
            <a:avLst/>
          </a:prstGeom>
          <a:noFill/>
        </p:spPr>
        <p:txBody>
          <a:bodyPr wrap="square" rtlCol="0">
            <a:spAutoFit/>
          </a:bodyPr>
          <a:lstStyle/>
          <a:p>
            <a:pPr algn="ctr"/>
            <a:r>
              <a:rPr lang="en-US" sz="1200">
                <a:solidFill>
                  <a:schemeClr val="bg1"/>
                </a:solidFill>
              </a:rPr>
              <a:t>Daemy, EE</a:t>
            </a:r>
          </a:p>
        </p:txBody>
      </p:sp>
    </p:spTree>
    <p:extLst>
      <p:ext uri="{BB962C8B-B14F-4D97-AF65-F5344CB8AC3E}">
        <p14:creationId xmlns:p14="http://schemas.microsoft.com/office/powerpoint/2010/main" val="2074591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2765"/>
    </mc:Choice>
    <mc:Fallback xmlns="">
      <p:transition spd="slow" advTm="4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laser control system&#10;&#10;Description automatically generated">
            <a:extLst>
              <a:ext uri="{FF2B5EF4-FFF2-40B4-BE49-F238E27FC236}">
                <a16:creationId xmlns:a16="http://schemas.microsoft.com/office/drawing/2014/main" id="{A119CF76-1984-5531-3C53-C3DD145F0176}"/>
              </a:ext>
            </a:extLst>
          </p:cNvPr>
          <p:cNvPicPr>
            <a:picLocks noChangeAspect="1"/>
          </p:cNvPicPr>
          <p:nvPr/>
        </p:nvPicPr>
        <p:blipFill>
          <a:blip r:embed="rId2"/>
          <a:stretch>
            <a:fillRect/>
          </a:stretch>
        </p:blipFill>
        <p:spPr>
          <a:xfrm>
            <a:off x="1844683" y="397420"/>
            <a:ext cx="5451410" cy="4348659"/>
          </a:xfrm>
          <a:prstGeom prst="rect">
            <a:avLst/>
          </a:prstGeom>
        </p:spPr>
      </p:pic>
      <p:sp>
        <p:nvSpPr>
          <p:cNvPr id="8" name="TextBox 7">
            <a:extLst>
              <a:ext uri="{FF2B5EF4-FFF2-40B4-BE49-F238E27FC236}">
                <a16:creationId xmlns:a16="http://schemas.microsoft.com/office/drawing/2014/main" id="{EDAA80F2-C0A9-2DE0-F620-7F9FCC47758E}"/>
              </a:ext>
            </a:extLst>
          </p:cNvPr>
          <p:cNvSpPr txBox="1"/>
          <p:nvPr/>
        </p:nvSpPr>
        <p:spPr>
          <a:xfrm>
            <a:off x="2855399" y="362467"/>
            <a:ext cx="34464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Hardware Block Diagram</a:t>
            </a:r>
            <a:endParaRPr lang="en-US"/>
          </a:p>
        </p:txBody>
      </p:sp>
      <p:pic>
        <p:nvPicPr>
          <p:cNvPr id="3" name="Picture 2">
            <a:extLst>
              <a:ext uri="{FF2B5EF4-FFF2-40B4-BE49-F238E27FC236}">
                <a16:creationId xmlns:a16="http://schemas.microsoft.com/office/drawing/2014/main" id="{30054090-F351-6DA6-6C87-9BA3E4CF796B}"/>
              </a:ext>
            </a:extLst>
          </p:cNvPr>
          <p:cNvPicPr>
            <a:picLocks noChangeAspect="1"/>
          </p:cNvPicPr>
          <p:nvPr/>
        </p:nvPicPr>
        <p:blipFill>
          <a:blip r:embed="rId3"/>
          <a:stretch>
            <a:fillRect/>
          </a:stretch>
        </p:blipFill>
        <p:spPr>
          <a:xfrm>
            <a:off x="7543828" y="361800"/>
            <a:ext cx="1243156" cy="1383185"/>
          </a:xfrm>
          <a:prstGeom prst="rect">
            <a:avLst/>
          </a:prstGeom>
        </p:spPr>
      </p:pic>
      <p:sp>
        <p:nvSpPr>
          <p:cNvPr id="4" name="TextBox 3">
            <a:extLst>
              <a:ext uri="{FF2B5EF4-FFF2-40B4-BE49-F238E27FC236}">
                <a16:creationId xmlns:a16="http://schemas.microsoft.com/office/drawing/2014/main" id="{A2C9D3AD-C377-C412-B108-E8B2FEE09D8E}"/>
              </a:ext>
            </a:extLst>
          </p:cNvPr>
          <p:cNvSpPr txBox="1"/>
          <p:nvPr/>
        </p:nvSpPr>
        <p:spPr>
          <a:xfrm>
            <a:off x="2406635" y="4047226"/>
            <a:ext cx="17824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Peripheral Components</a:t>
            </a:r>
            <a:endParaRPr lang="en-US"/>
          </a:p>
        </p:txBody>
      </p:sp>
      <p:cxnSp>
        <p:nvCxnSpPr>
          <p:cNvPr id="5" name="Straight Arrow Connector 4">
            <a:extLst>
              <a:ext uri="{FF2B5EF4-FFF2-40B4-BE49-F238E27FC236}">
                <a16:creationId xmlns:a16="http://schemas.microsoft.com/office/drawing/2014/main" id="{A6715CEB-5840-E046-1BB8-9AB015D3A19D}"/>
              </a:ext>
            </a:extLst>
          </p:cNvPr>
          <p:cNvCxnSpPr/>
          <p:nvPr/>
        </p:nvCxnSpPr>
        <p:spPr>
          <a:xfrm flipV="1">
            <a:off x="4226359" y="3821613"/>
            <a:ext cx="1102290" cy="67483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4422A2-D0ED-3BBF-5CA5-08A4D5A3FBA8}"/>
              </a:ext>
            </a:extLst>
          </p:cNvPr>
          <p:cNvSpPr txBox="1"/>
          <p:nvPr/>
        </p:nvSpPr>
        <p:spPr>
          <a:xfrm>
            <a:off x="6884689" y="1925629"/>
            <a:ext cx="17824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Peripheral Components</a:t>
            </a:r>
            <a:endParaRPr lang="en-US"/>
          </a:p>
        </p:txBody>
      </p:sp>
      <p:cxnSp>
        <p:nvCxnSpPr>
          <p:cNvPr id="9" name="Straight Arrow Connector 8">
            <a:extLst>
              <a:ext uri="{FF2B5EF4-FFF2-40B4-BE49-F238E27FC236}">
                <a16:creationId xmlns:a16="http://schemas.microsoft.com/office/drawing/2014/main" id="{6BAB3C89-6D4E-C6A9-18B9-5EE7F63ED700}"/>
              </a:ext>
            </a:extLst>
          </p:cNvPr>
          <p:cNvCxnSpPr>
            <a:cxnSpLocks/>
          </p:cNvCxnSpPr>
          <p:nvPr/>
        </p:nvCxnSpPr>
        <p:spPr>
          <a:xfrm flipH="1" flipV="1">
            <a:off x="6103696" y="1754818"/>
            <a:ext cx="1019305" cy="4791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5E9010A-4D51-5DE3-5569-F35FFD3123B3}"/>
              </a:ext>
            </a:extLst>
          </p:cNvPr>
          <p:cNvSpPr>
            <a:spLocks noGrp="1"/>
          </p:cNvSpPr>
          <p:nvPr>
            <p:ph type="sldNum" sz="quarter" idx="12"/>
          </p:nvPr>
        </p:nvSpPr>
        <p:spPr>
          <a:xfrm>
            <a:off x="7962123" y="4858254"/>
            <a:ext cx="1097280" cy="192024"/>
          </a:xfrm>
        </p:spPr>
        <p:txBody>
          <a:bodyPr/>
          <a:lstStyle/>
          <a:p>
            <a:fld id="{00000000-1234-1234-1234-123412341234}" type="slidenum">
              <a:rPr lang="en" sz="1050" smtClean="0"/>
              <a:t>29</a:t>
            </a:fld>
            <a:endParaRPr lang="en-US"/>
          </a:p>
        </p:txBody>
      </p:sp>
      <p:sp>
        <p:nvSpPr>
          <p:cNvPr id="10" name="TextBox 9">
            <a:extLst>
              <a:ext uri="{FF2B5EF4-FFF2-40B4-BE49-F238E27FC236}">
                <a16:creationId xmlns:a16="http://schemas.microsoft.com/office/drawing/2014/main" id="{0E37A996-84F1-F9CC-F0D5-19051ADAE069}"/>
              </a:ext>
            </a:extLst>
          </p:cNvPr>
          <p:cNvSpPr txBox="1"/>
          <p:nvPr/>
        </p:nvSpPr>
        <p:spPr>
          <a:xfrm>
            <a:off x="4189132" y="2704030"/>
            <a:ext cx="343713" cy="169277"/>
          </a:xfrm>
          <a:prstGeom prst="rect">
            <a:avLst/>
          </a:prstGeom>
          <a:solidFill>
            <a:schemeClr val="tx1"/>
          </a:solidFill>
        </p:spPr>
        <p:txBody>
          <a:bodyPr wrap="square" rtlCol="0">
            <a:spAutoFit/>
          </a:bodyPr>
          <a:lstStyle/>
          <a:p>
            <a:r>
              <a:rPr lang="en-US" sz="500">
                <a:solidFill>
                  <a:schemeClr val="bg1"/>
                </a:solidFill>
              </a:rPr>
              <a:t>IDE</a:t>
            </a:r>
          </a:p>
        </p:txBody>
      </p:sp>
      <p:sp>
        <p:nvSpPr>
          <p:cNvPr id="11" name="TextBox 10">
            <a:extLst>
              <a:ext uri="{FF2B5EF4-FFF2-40B4-BE49-F238E27FC236}">
                <a16:creationId xmlns:a16="http://schemas.microsoft.com/office/drawing/2014/main" id="{BBC3A04A-42CE-6C7B-6271-3A0396395E4A}"/>
              </a:ext>
            </a:extLst>
          </p:cNvPr>
          <p:cNvSpPr txBox="1"/>
          <p:nvPr/>
        </p:nvSpPr>
        <p:spPr>
          <a:xfrm>
            <a:off x="7630630" y="1696808"/>
            <a:ext cx="1003610" cy="276999"/>
          </a:xfrm>
          <a:prstGeom prst="rect">
            <a:avLst/>
          </a:prstGeom>
          <a:noFill/>
        </p:spPr>
        <p:txBody>
          <a:bodyPr wrap="square" rtlCol="0">
            <a:spAutoFit/>
          </a:bodyPr>
          <a:lstStyle/>
          <a:p>
            <a:pPr algn="ctr"/>
            <a:r>
              <a:rPr lang="en-US" sz="1200">
                <a:solidFill>
                  <a:schemeClr val="bg1"/>
                </a:solidFill>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2312653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11271" name="Rectangle 11270">
            <a:extLst>
              <a:ext uri="{FF2B5EF4-FFF2-40B4-BE49-F238E27FC236}">
                <a16:creationId xmlns:a16="http://schemas.microsoft.com/office/drawing/2014/main" id="{181F7ADB-5077-4756-8B7B-F1A75E420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1273" name="Rectangle 11272">
            <a:extLst>
              <a:ext uri="{FF2B5EF4-FFF2-40B4-BE49-F238E27FC236}">
                <a16:creationId xmlns:a16="http://schemas.microsoft.com/office/drawing/2014/main" id="{08E149DB-2E80-458B-ABB0-369D799A0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1275" name="Rectangle 11274">
            <a:extLst>
              <a:ext uri="{FF2B5EF4-FFF2-40B4-BE49-F238E27FC236}">
                <a16:creationId xmlns:a16="http://schemas.microsoft.com/office/drawing/2014/main" id="{D6DFEF54-3D06-496E-8D5D-A6C09368D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9145399"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Rectangle 11276">
            <a:extLst>
              <a:ext uri="{FF2B5EF4-FFF2-40B4-BE49-F238E27FC236}">
                <a16:creationId xmlns:a16="http://schemas.microsoft.com/office/drawing/2014/main" id="{911441F0-D9A0-4805-BB57-DD145DF23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123" y="211693"/>
            <a:ext cx="4212772" cy="4742862"/>
          </a:xfrm>
          <a:prstGeom prst="rect">
            <a:avLst/>
          </a:prstGeom>
          <a:solidFill>
            <a:schemeClr val="tx1"/>
          </a:solidFill>
          <a:ln w="6350" cap="flat" cmpd="sng" algn="ctr">
            <a:solidFill>
              <a:schemeClr val="tx1">
                <a:lumMod val="75000"/>
              </a:schemeClr>
            </a:solidFill>
            <a:prstDash val="solid"/>
          </a:ln>
          <a:effectLst>
            <a:softEdge rad="0"/>
          </a:effectLst>
        </p:spPr>
        <p:txBody>
          <a:bodyPr rtlCol="0" anchor="ctr"/>
          <a:lstStyle/>
          <a:p>
            <a:pPr algn="ctr"/>
            <a:endParaRPr lang="en-US"/>
          </a:p>
        </p:txBody>
      </p:sp>
      <p:sp>
        <p:nvSpPr>
          <p:cNvPr id="11279" name="Rectangle 11278">
            <a:extLst>
              <a:ext uri="{FF2B5EF4-FFF2-40B4-BE49-F238E27FC236}">
                <a16:creationId xmlns:a16="http://schemas.microsoft.com/office/drawing/2014/main" id="{BE7924EA-0C78-44F6-B08D-5B9C5B396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547" y="333700"/>
            <a:ext cx="3963924" cy="4498848"/>
          </a:xfrm>
          <a:prstGeom prst="rect">
            <a:avLst/>
          </a:prstGeom>
          <a:solidFill>
            <a:schemeClr val="bg2"/>
          </a:solidFill>
          <a:ln w="6350" cap="sq" cmpd="sng" algn="ctr">
            <a:solidFill>
              <a:schemeClr val="tx1">
                <a:lumMod val="75000"/>
                <a:lumOff val="25000"/>
              </a:schemeClr>
            </a:solidFill>
            <a:prstDash val="solid"/>
            <a:miter lim="800000"/>
          </a:ln>
          <a:effectLst/>
        </p:spPr>
        <p:txBody>
          <a:bodyPr/>
          <a:lstStyle/>
          <a:p>
            <a:endParaRPr lang="en-US"/>
          </a:p>
        </p:txBody>
      </p:sp>
      <p:sp>
        <p:nvSpPr>
          <p:cNvPr id="60" name="Google Shape;60;p14"/>
          <p:cNvSpPr txBox="1">
            <a:spLocks noGrp="1"/>
          </p:cNvSpPr>
          <p:nvPr>
            <p:ph type="title"/>
          </p:nvPr>
        </p:nvSpPr>
        <p:spPr>
          <a:xfrm>
            <a:off x="553114" y="545719"/>
            <a:ext cx="3451614" cy="128866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100"/>
              <a:t>Motivation &amp; Background</a:t>
            </a:r>
          </a:p>
        </p:txBody>
      </p:sp>
      <p:sp>
        <p:nvSpPr>
          <p:cNvPr id="61" name="Google Shape;61;p14"/>
          <p:cNvSpPr txBox="1">
            <a:spLocks noGrp="1"/>
          </p:cNvSpPr>
          <p:nvPr>
            <p:ph type="body" idx="1"/>
          </p:nvPr>
        </p:nvSpPr>
        <p:spPr>
          <a:xfrm>
            <a:off x="553114" y="1904189"/>
            <a:ext cx="3451614" cy="2697660"/>
          </a:xfrm>
          <a:prstGeom prst="rect">
            <a:avLst/>
          </a:prstGeom>
        </p:spPr>
        <p:txBody>
          <a:bodyPr spcFirstLastPara="1" vert="horz" lIns="91440" tIns="45720" rIns="91440" bIns="45720" rtlCol="0" anchorCtr="0">
            <a:normAutofit/>
          </a:bodyPr>
          <a:lstStyle/>
          <a:p>
            <a:pPr marL="274320" indent="-182880" defTabSz="914400">
              <a:spcBef>
                <a:spcPts val="0"/>
              </a:spcBef>
              <a:spcAft>
                <a:spcPts val="1200"/>
              </a:spcAft>
              <a:buFont typeface="Arial" pitchFamily="34" charset="0"/>
              <a:buChar char="•"/>
            </a:pPr>
            <a:r>
              <a:rPr lang="en-US" sz="1200" b="1" i="0" u="none" strike="noStrike">
                <a:effectLst/>
              </a:rPr>
              <a:t>Why is weed control important?</a:t>
            </a:r>
            <a:endParaRPr lang="en-US" sz="1200" b="0">
              <a:effectLst/>
            </a:endParaRPr>
          </a:p>
          <a:p>
            <a:pPr indent="-182880" defTabSz="914400" fontAlgn="base">
              <a:spcBef>
                <a:spcPts val="0"/>
              </a:spcBef>
              <a:spcAft>
                <a:spcPts val="0"/>
              </a:spcAft>
              <a:buFont typeface="Arial" pitchFamily="34" charset="0"/>
              <a:buChar char="•"/>
            </a:pPr>
            <a:r>
              <a:rPr lang="en-US" sz="1200" b="0" i="0" u="none" strike="noStrike">
                <a:effectLst/>
              </a:rPr>
              <a:t>Weeds compete with crops for essential nutrients in the soil</a:t>
            </a:r>
          </a:p>
          <a:p>
            <a:pPr indent="-182880" defTabSz="914400" fontAlgn="base">
              <a:spcBef>
                <a:spcPts val="0"/>
              </a:spcBef>
              <a:spcAft>
                <a:spcPts val="0"/>
              </a:spcAft>
              <a:buFont typeface="Arial" pitchFamily="34" charset="0"/>
              <a:buChar char="•"/>
            </a:pPr>
            <a:r>
              <a:rPr lang="en-US" sz="1200"/>
              <a:t>They</a:t>
            </a:r>
            <a:r>
              <a:rPr lang="en-US" sz="1200" b="0" i="0" u="none" strike="noStrike">
                <a:effectLst/>
              </a:rPr>
              <a:t> absorb water from the soil</a:t>
            </a:r>
          </a:p>
          <a:p>
            <a:pPr indent="-182880" defTabSz="914400" fontAlgn="base">
              <a:spcBef>
                <a:spcPts val="0"/>
              </a:spcBef>
              <a:spcAft>
                <a:spcPts val="0"/>
              </a:spcAft>
              <a:buFont typeface="Arial" pitchFamily="34" charset="0"/>
              <a:buChar char="•"/>
            </a:pPr>
            <a:r>
              <a:rPr lang="en-US" sz="1200" b="0" i="0" u="none" strike="noStrike">
                <a:effectLst/>
              </a:rPr>
              <a:t>Weeds can overshadow crops, blocking sunlight that is necessary for photosynthesis</a:t>
            </a:r>
          </a:p>
          <a:p>
            <a:pPr indent="-182880" defTabSz="914400" fontAlgn="base">
              <a:spcBef>
                <a:spcPts val="0"/>
              </a:spcBef>
              <a:spcAft>
                <a:spcPts val="1200"/>
              </a:spcAft>
              <a:buFont typeface="Arial" pitchFamily="34" charset="0"/>
              <a:buChar char="•"/>
            </a:pPr>
            <a:r>
              <a:rPr lang="en-US" sz="1200" b="0" i="0" u="none" strike="noStrike">
                <a:effectLst/>
              </a:rPr>
              <a:t>Many weeds serve as hosts for insect pests and other organisms that can harm crops</a:t>
            </a:r>
          </a:p>
          <a:p>
            <a:pPr marL="0" lvl="0" indent="-182880" defTabSz="914400">
              <a:spcBef>
                <a:spcPts val="0"/>
              </a:spcBef>
              <a:spcAft>
                <a:spcPts val="1200"/>
              </a:spcAft>
              <a:buFont typeface="Arial" pitchFamily="34" charset="0"/>
              <a:buChar char="•"/>
            </a:pPr>
            <a:endParaRPr lang="en-US" sz="1200"/>
          </a:p>
        </p:txBody>
      </p:sp>
      <p:sp>
        <p:nvSpPr>
          <p:cNvPr id="11281" name="Rectangle 11280">
            <a:extLst>
              <a:ext uri="{FF2B5EF4-FFF2-40B4-BE49-F238E27FC236}">
                <a16:creationId xmlns:a16="http://schemas.microsoft.com/office/drawing/2014/main" id="{6F859815-16CE-40E1-BF28-8067FF32E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0467" y="3146120"/>
            <a:ext cx="1553807" cy="1808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3F304AB0-AE9E-3B31-2EDB-60C552F08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4" r="13543" b="2"/>
          <a:stretch/>
        </p:blipFill>
        <p:spPr bwMode="auto">
          <a:xfrm>
            <a:off x="6183871" y="2407298"/>
            <a:ext cx="2787510" cy="2547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long hair&#10;&#10;Description automatically generated">
            <a:extLst>
              <a:ext uri="{FF2B5EF4-FFF2-40B4-BE49-F238E27FC236}">
                <a16:creationId xmlns:a16="http://schemas.microsoft.com/office/drawing/2014/main" id="{BC8BBFBA-9B6D-5BB2-8AD7-D03A2C317DFC}"/>
              </a:ext>
            </a:extLst>
          </p:cNvPr>
          <p:cNvPicPr>
            <a:picLocks noChangeAspect="1"/>
          </p:cNvPicPr>
          <p:nvPr/>
        </p:nvPicPr>
        <p:blipFill>
          <a:blip r:embed="rId4"/>
          <a:srcRect l="9633" r="11977" b="-3"/>
          <a:stretch/>
        </p:blipFill>
        <p:spPr>
          <a:xfrm>
            <a:off x="7577631" y="211693"/>
            <a:ext cx="1393754" cy="2085661"/>
          </a:xfrm>
          <a:prstGeom prst="rect">
            <a:avLst/>
          </a:prstGeom>
        </p:spPr>
      </p:pic>
      <p:sp>
        <p:nvSpPr>
          <p:cNvPr id="3" name="Slide Number Placeholder 2">
            <a:extLst>
              <a:ext uri="{FF2B5EF4-FFF2-40B4-BE49-F238E27FC236}">
                <a16:creationId xmlns:a16="http://schemas.microsoft.com/office/drawing/2014/main" id="{F52C2550-1FFF-2218-9857-BA57417FFF39}"/>
              </a:ext>
            </a:extLst>
          </p:cNvPr>
          <p:cNvSpPr>
            <a:spLocks noGrp="1"/>
          </p:cNvSpPr>
          <p:nvPr>
            <p:ph type="sldNum" idx="12"/>
          </p:nvPr>
        </p:nvSpPr>
        <p:spPr>
          <a:xfrm>
            <a:off x="8517913" y="4599588"/>
            <a:ext cx="411480" cy="205740"/>
          </a:xfrm>
        </p:spPr>
        <p:txBody>
          <a:bodyPr vert="horz" lIns="91440" tIns="45720" rIns="91440" bIns="45720" rtlCol="0" anchor="b">
            <a:normAutofit lnSpcReduction="10000"/>
          </a:bodyPr>
          <a:lstStyle/>
          <a:p>
            <a:pPr>
              <a:lnSpc>
                <a:spcPct val="90000"/>
              </a:lnSpc>
              <a:spcAft>
                <a:spcPts val="600"/>
              </a:spcAft>
            </a:pPr>
            <a:fld id="{00000000-1234-1234-1234-123412341234}" type="slidenum">
              <a:rPr lang="en-US" sz="300">
                <a:solidFill>
                  <a:srgbClr val="FFFFFF"/>
                </a:solidFill>
              </a:rPr>
              <a:pPr>
                <a:lnSpc>
                  <a:spcPct val="90000"/>
                </a:lnSpc>
                <a:spcAft>
                  <a:spcPts val="600"/>
                </a:spcAft>
              </a:pPr>
              <a:t>3</a:t>
            </a:fld>
            <a:endParaRPr lang="en-US" sz="300">
              <a:solidFill>
                <a:srgbClr val="FFFFFF"/>
              </a:solidFill>
            </a:endParaRPr>
          </a:p>
        </p:txBody>
      </p:sp>
      <p:pic>
        <p:nvPicPr>
          <p:cNvPr id="1026" name="Picture 2">
            <a:extLst>
              <a:ext uri="{FF2B5EF4-FFF2-40B4-BE49-F238E27FC236}">
                <a16:creationId xmlns:a16="http://schemas.microsoft.com/office/drawing/2014/main" id="{5AC6CA00-38FF-D7EF-2C6B-58AD4D870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88" r="13511" b="3"/>
          <a:stretch/>
        </p:blipFill>
        <p:spPr bwMode="auto">
          <a:xfrm>
            <a:off x="4510467" y="211693"/>
            <a:ext cx="2962608" cy="2812373"/>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3C8BB83-78E4-993C-0EF0-B5F3BC3FC8CF}"/>
              </a:ext>
            </a:extLst>
          </p:cNvPr>
          <p:cNvSpPr/>
          <p:nvPr/>
        </p:nvSpPr>
        <p:spPr>
          <a:xfrm>
            <a:off x="3309753" y="1744400"/>
            <a:ext cx="3146089" cy="2474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US" sz="1600" b="1" baseline="0">
                <a:solidFill>
                  <a:srgbClr val="FFFFFF"/>
                </a:solidFill>
                <a:latin typeface="Century Gothic"/>
                <a:ea typeface="Segoe UI"/>
                <a:cs typeface="Segoe UI"/>
              </a:rPr>
              <a:t>LIDAR</a:t>
            </a:r>
            <a:r>
              <a:rPr lang="en-US" sz="1600" b="1">
                <a:solidFill>
                  <a:srgbClr val="FFFFFF"/>
                </a:solidFill>
                <a:latin typeface="Century Gothic"/>
                <a:ea typeface="Segoe UI"/>
                <a:cs typeface="Segoe UI"/>
              </a:rPr>
              <a:t>​</a:t>
            </a:r>
          </a:p>
          <a:p>
            <a:pPr algn="ctr" rtl="0"/>
            <a:r>
              <a:rPr lang="en-US" sz="1600">
                <a:solidFill>
                  <a:srgbClr val="FFFFFF"/>
                </a:solidFill>
                <a:latin typeface="Century Gothic"/>
                <a:ea typeface="Segoe UI"/>
                <a:cs typeface="Segoe UI"/>
              </a:rPr>
              <a:t>​</a:t>
            </a:r>
          </a:p>
          <a:p>
            <a:pPr marL="285750" lvl="0" indent="-285750" rtl="0">
              <a:buFont typeface="Calibri,Sans-Serif"/>
              <a:buChar char="-"/>
            </a:pPr>
            <a:r>
              <a:rPr lang="en-US" sz="1600" baseline="0">
                <a:solidFill>
                  <a:srgbClr val="FFFFFF"/>
                </a:solidFill>
                <a:latin typeface="Century Gothic"/>
                <a:ea typeface="Arial"/>
                <a:cs typeface="Arial"/>
              </a:rPr>
              <a:t>Robot navigation and obstacle detection</a:t>
            </a:r>
            <a:r>
              <a:rPr lang="en-US" sz="1600">
                <a:solidFill>
                  <a:srgbClr val="FFFFFF"/>
                </a:solidFill>
                <a:latin typeface="Century Gothic"/>
                <a:ea typeface="Arial"/>
                <a:cs typeface="Arial"/>
              </a:rPr>
              <a:t>​</a:t>
            </a:r>
          </a:p>
          <a:p>
            <a:pPr marL="285750" lvl="0" indent="-285750" rtl="0">
              <a:buFont typeface="Calibri,Sans-Serif"/>
              <a:buChar char="-"/>
            </a:pPr>
            <a:r>
              <a:rPr lang="en-US" sz="1600" baseline="0">
                <a:solidFill>
                  <a:srgbClr val="FFFFFF"/>
                </a:solidFill>
                <a:latin typeface="Century Gothic"/>
                <a:ea typeface="Arial"/>
                <a:cs typeface="Arial"/>
              </a:rPr>
              <a:t>Communicates distance data with ESP32 for obstacle detection and area recognition</a:t>
            </a:r>
            <a:endParaRPr lang="en-US"/>
          </a:p>
        </p:txBody>
      </p:sp>
      <p:sp>
        <p:nvSpPr>
          <p:cNvPr id="13" name="Rectangle: Rounded Corners 12">
            <a:extLst>
              <a:ext uri="{FF2B5EF4-FFF2-40B4-BE49-F238E27FC236}">
                <a16:creationId xmlns:a16="http://schemas.microsoft.com/office/drawing/2014/main" id="{F0A1C527-194D-36B4-C714-9DC726181C56}"/>
              </a:ext>
            </a:extLst>
          </p:cNvPr>
          <p:cNvSpPr/>
          <p:nvPr/>
        </p:nvSpPr>
        <p:spPr>
          <a:xfrm>
            <a:off x="567017" y="1748574"/>
            <a:ext cx="2499144" cy="24972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675"/>
              </a:spcBef>
            </a:pPr>
            <a:r>
              <a:rPr lang="en-US" sz="1600" b="1"/>
              <a:t>Raspberry Pi 4 Camera</a:t>
            </a:r>
          </a:p>
          <a:p>
            <a:pPr marL="285750" indent="-285750">
              <a:spcBef>
                <a:spcPts val="675"/>
              </a:spcBef>
              <a:buFont typeface="Calibri,Sans-Serif"/>
              <a:buChar char="-"/>
            </a:pPr>
            <a:r>
              <a:rPr lang="en-US" sz="1600"/>
              <a:t>An RGB camera that sends image data to Raspberry Pi for weed detection and location</a:t>
            </a:r>
          </a:p>
          <a:p>
            <a:pPr algn="ctr"/>
            <a:endParaRPr lang="en-US"/>
          </a:p>
        </p:txBody>
      </p:sp>
      <p:sp>
        <p:nvSpPr>
          <p:cNvPr id="2" name="Title 1">
            <a:extLst>
              <a:ext uri="{FF2B5EF4-FFF2-40B4-BE49-F238E27FC236}">
                <a16:creationId xmlns:a16="http://schemas.microsoft.com/office/drawing/2014/main" id="{828450A0-9487-5C5A-E64C-3EAB849B293A}"/>
              </a:ext>
            </a:extLst>
          </p:cNvPr>
          <p:cNvSpPr>
            <a:spLocks noGrp="1"/>
          </p:cNvSpPr>
          <p:nvPr>
            <p:ph type="title"/>
          </p:nvPr>
        </p:nvSpPr>
        <p:spPr>
          <a:xfrm>
            <a:off x="800100" y="599378"/>
            <a:ext cx="7543800" cy="597380"/>
          </a:xfrm>
        </p:spPr>
        <p:txBody>
          <a:bodyPr>
            <a:normAutofit/>
          </a:bodyPr>
          <a:lstStyle/>
          <a:p>
            <a:pPr algn="ctr"/>
            <a:r>
              <a:rPr lang="en-US" sz="2400" b="1" u="sng"/>
              <a:t>Peripheral Components</a:t>
            </a:r>
            <a:endParaRPr lang="en-US" b="1" u="sng"/>
          </a:p>
        </p:txBody>
      </p:sp>
      <p:sp>
        <p:nvSpPr>
          <p:cNvPr id="15" name="Rectangle: Rounded Corners 14">
            <a:extLst>
              <a:ext uri="{FF2B5EF4-FFF2-40B4-BE49-F238E27FC236}">
                <a16:creationId xmlns:a16="http://schemas.microsoft.com/office/drawing/2014/main" id="{903E9212-136C-01D0-B544-E30FFAFE9B42}"/>
              </a:ext>
            </a:extLst>
          </p:cNvPr>
          <p:cNvSpPr/>
          <p:nvPr/>
        </p:nvSpPr>
        <p:spPr>
          <a:xfrm>
            <a:off x="6699437" y="1748612"/>
            <a:ext cx="1953127" cy="24824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F"/>
                </a:solidFill>
                <a:latin typeface="Century Gothic"/>
                <a:ea typeface="Segoe UI"/>
                <a:cs typeface="Segoe UI"/>
              </a:rPr>
              <a:t>Linear Actuator​</a:t>
            </a:r>
          </a:p>
          <a:p>
            <a:pPr algn="ctr"/>
            <a:endParaRPr lang="en-US" sz="1600">
              <a:solidFill>
                <a:srgbClr val="FFFFFF"/>
              </a:solidFill>
              <a:latin typeface="Century Gothic"/>
              <a:ea typeface="Arial"/>
              <a:cs typeface="Segoe UI"/>
            </a:endParaRPr>
          </a:p>
          <a:p>
            <a:pPr marL="285750" lvl="0" indent="-285750" rtl="0">
              <a:buFont typeface="Calibri,Sans-Serif"/>
              <a:buChar char="-"/>
            </a:pPr>
            <a:r>
              <a:rPr lang="en-US" sz="1600" baseline="0">
                <a:solidFill>
                  <a:srgbClr val="FFFFFF"/>
                </a:solidFill>
                <a:latin typeface="Century Gothic"/>
                <a:ea typeface="Arial"/>
                <a:cs typeface="Arial"/>
              </a:rPr>
              <a:t>Uses a 12v DC motor to lower safety shutter for laser protection</a:t>
            </a:r>
            <a:endParaRPr lang="en-US"/>
          </a:p>
        </p:txBody>
      </p:sp>
      <p:pic>
        <p:nvPicPr>
          <p:cNvPr id="5" name="Picture 4" descr="A person wearing glasses and a white shirt&#10;&#10;Description automatically generated">
            <a:extLst>
              <a:ext uri="{FF2B5EF4-FFF2-40B4-BE49-F238E27FC236}">
                <a16:creationId xmlns:a16="http://schemas.microsoft.com/office/drawing/2014/main" id="{FE0B1E28-CA0C-88B6-1AD1-DBE9B126ACDE}"/>
              </a:ext>
            </a:extLst>
          </p:cNvPr>
          <p:cNvPicPr>
            <a:picLocks noChangeAspect="1"/>
          </p:cNvPicPr>
          <p:nvPr/>
        </p:nvPicPr>
        <p:blipFill>
          <a:blip r:embed="rId2"/>
          <a:stretch>
            <a:fillRect/>
          </a:stretch>
        </p:blipFill>
        <p:spPr>
          <a:xfrm>
            <a:off x="7692576" y="291342"/>
            <a:ext cx="1180526" cy="1367528"/>
          </a:xfrm>
          <a:prstGeom prst="rect">
            <a:avLst/>
          </a:prstGeom>
        </p:spPr>
      </p:pic>
      <p:sp>
        <p:nvSpPr>
          <p:cNvPr id="3" name="Slide Number Placeholder 2">
            <a:extLst>
              <a:ext uri="{FF2B5EF4-FFF2-40B4-BE49-F238E27FC236}">
                <a16:creationId xmlns:a16="http://schemas.microsoft.com/office/drawing/2014/main" id="{C7893BB1-4F68-6030-9561-49695BDE795A}"/>
              </a:ext>
            </a:extLst>
          </p:cNvPr>
          <p:cNvSpPr>
            <a:spLocks noGrp="1"/>
          </p:cNvSpPr>
          <p:nvPr>
            <p:ph type="sldNum" sz="quarter" idx="12"/>
          </p:nvPr>
        </p:nvSpPr>
        <p:spPr/>
        <p:txBody>
          <a:bodyPr/>
          <a:lstStyle/>
          <a:p>
            <a:fld id="{00000000-1234-1234-1234-123412341234}" type="slidenum">
              <a:rPr lang="en" sz="1100" smtClean="0"/>
              <a:t>30</a:t>
            </a:fld>
            <a:endParaRPr lang="en-US" sz="1100"/>
          </a:p>
        </p:txBody>
      </p:sp>
      <p:sp>
        <p:nvSpPr>
          <p:cNvPr id="4" name="TextBox 3">
            <a:extLst>
              <a:ext uri="{FF2B5EF4-FFF2-40B4-BE49-F238E27FC236}">
                <a16:creationId xmlns:a16="http://schemas.microsoft.com/office/drawing/2014/main" id="{95546A93-3F34-BDC9-4A6B-02476C2A23E2}"/>
              </a:ext>
            </a:extLst>
          </p:cNvPr>
          <p:cNvSpPr txBox="1"/>
          <p:nvPr/>
        </p:nvSpPr>
        <p:spPr>
          <a:xfrm>
            <a:off x="7761401" y="1596771"/>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68198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30056" y="426431"/>
            <a:ext cx="2845466" cy="4093024"/>
          </a:xfrm>
        </p:spPr>
        <p:txBody>
          <a:bodyPr>
            <a:normAutofit/>
          </a:bodyPr>
          <a:lstStyle/>
          <a:p>
            <a:pPr algn="ctr"/>
            <a:br>
              <a:rPr lang="en-US" sz="2400"/>
            </a:br>
            <a:br>
              <a:rPr lang="en-US" sz="2400"/>
            </a:br>
            <a:br>
              <a:rPr lang="en-US" sz="2400"/>
            </a:br>
            <a:r>
              <a:rPr lang="en-US" sz="2400">
                <a:solidFill>
                  <a:schemeClr val="bg1"/>
                </a:solidFill>
              </a:rPr>
              <a:t>Sensor Selection:</a:t>
            </a:r>
            <a:br>
              <a:rPr lang="en-US" sz="2400"/>
            </a:br>
            <a:r>
              <a:rPr lang="en-US" sz="2400">
                <a:solidFill>
                  <a:schemeClr val="bg1"/>
                </a:solidFill>
              </a:rPr>
              <a:t>Sonar vs Lidar</a:t>
            </a:r>
            <a:br>
              <a:rPr lang="en-US" sz="1600"/>
            </a:br>
            <a:br>
              <a:rPr lang="en-US" sz="2400" b="1"/>
            </a:br>
            <a:r>
              <a:rPr lang="en-US" sz="1600" b="1">
                <a:solidFill>
                  <a:schemeClr val="bg1"/>
                </a:solidFill>
              </a:rPr>
              <a:t>Main function:</a:t>
            </a:r>
            <a:br>
              <a:rPr lang="en-US" sz="3300"/>
            </a:br>
            <a:r>
              <a:rPr lang="en-US" sz="1600">
                <a:solidFill>
                  <a:schemeClr val="bg1"/>
                </a:solidFill>
              </a:rPr>
              <a:t>Robot navigation and obstacle detection</a:t>
            </a:r>
            <a:br>
              <a:rPr lang="en-US" sz="1600"/>
            </a:br>
            <a:endParaRPr lang="en-US" sz="1600"/>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544237506"/>
              </p:ext>
            </p:extLst>
          </p:nvPr>
        </p:nvGraphicFramePr>
        <p:xfrm>
          <a:off x="3615307" y="223474"/>
          <a:ext cx="5290800" cy="4498937"/>
        </p:xfrm>
        <a:graphic>
          <a:graphicData uri="http://schemas.openxmlformats.org/drawingml/2006/table">
            <a:tbl>
              <a:tblPr firstRow="1" bandRow="1">
                <a:tableStyleId>{5C22544A-7EE6-4342-B048-85BDC9FD1C3A}</a:tableStyleId>
              </a:tblPr>
              <a:tblGrid>
                <a:gridCol w="1401497">
                  <a:extLst>
                    <a:ext uri="{9D8B030D-6E8A-4147-A177-3AD203B41FA5}">
                      <a16:colId xmlns:a16="http://schemas.microsoft.com/office/drawing/2014/main" val="1648012050"/>
                    </a:ext>
                  </a:extLst>
                </a:gridCol>
                <a:gridCol w="2090240">
                  <a:extLst>
                    <a:ext uri="{9D8B030D-6E8A-4147-A177-3AD203B41FA5}">
                      <a16:colId xmlns:a16="http://schemas.microsoft.com/office/drawing/2014/main" val="1885025274"/>
                    </a:ext>
                  </a:extLst>
                </a:gridCol>
                <a:gridCol w="1799063">
                  <a:extLst>
                    <a:ext uri="{9D8B030D-6E8A-4147-A177-3AD203B41FA5}">
                      <a16:colId xmlns:a16="http://schemas.microsoft.com/office/drawing/2014/main" val="869190074"/>
                    </a:ext>
                  </a:extLst>
                </a:gridCol>
              </a:tblGrid>
              <a:tr h="268721">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Lidar</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Sonar</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485780">
                <a:tc>
                  <a:txBody>
                    <a:bodyPr/>
                    <a:lstStyle/>
                    <a:p>
                      <a:pPr lvl="0">
                        <a:buNone/>
                      </a:pPr>
                      <a:r>
                        <a:rPr lang="en-US">
                          <a:solidFill>
                            <a:schemeClr val="tx1"/>
                          </a:solidFill>
                        </a:rPr>
                        <a:t>Detection Medium</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Light</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Sound</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695713">
                <a:tc>
                  <a:txBody>
                    <a:bodyPr/>
                    <a:lstStyle/>
                    <a:p>
                      <a:r>
                        <a:rPr lang="en-US">
                          <a:solidFill>
                            <a:schemeClr val="tx1"/>
                          </a:solidFill>
                        </a:rPr>
                        <a:t>Range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Can be up to 200m</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Can be up to 50m</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454759">
                <a:tc>
                  <a:txBody>
                    <a:bodyPr/>
                    <a:lstStyle/>
                    <a:p>
                      <a:r>
                        <a:rPr lang="en-US">
                          <a:solidFill>
                            <a:schemeClr val="tx1"/>
                          </a:solidFill>
                        </a:rPr>
                        <a:t>Accuracy</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a:solidFill>
                            <a:schemeClr val="tx1"/>
                          </a:solidFill>
                        </a:rPr>
                        <a:t>mm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8A"/>
                    </a:solidFill>
                  </a:tcPr>
                </a:tc>
                <a:tc>
                  <a:txBody>
                    <a:bodyPr/>
                    <a:lstStyle/>
                    <a:p>
                      <a:r>
                        <a:rPr lang="en-US">
                          <a:solidFill>
                            <a:schemeClr val="tx1"/>
                          </a:solidFill>
                        </a:rPr>
                        <a:t>cm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r h="826834">
                <a:tc>
                  <a:txBody>
                    <a:bodyPr/>
                    <a:lstStyle/>
                    <a:p>
                      <a:r>
                        <a:rPr lang="en-US">
                          <a:solidFill>
                            <a:schemeClr val="tx1"/>
                          </a:solidFill>
                        </a:rPr>
                        <a:t>Speed</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a:solidFill>
                            <a:schemeClr val="tx1"/>
                          </a:solidFill>
                        </a:rPr>
                        <a:t>Faster data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8A"/>
                    </a:solidFill>
                  </a:tcPr>
                </a:tc>
                <a:tc>
                  <a:txBody>
                    <a:bodyPr/>
                    <a:lstStyle/>
                    <a:p>
                      <a:r>
                        <a:rPr lang="en-US">
                          <a:solidFill>
                            <a:schemeClr val="tx1"/>
                          </a:solidFill>
                        </a:rPr>
                        <a:t>Slower data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3954015"/>
                  </a:ext>
                </a:extLst>
              </a:tr>
              <a:tr h="1012871">
                <a:tc>
                  <a:txBody>
                    <a:bodyPr/>
                    <a:lstStyle/>
                    <a:p>
                      <a:r>
                        <a:rPr lang="en-US">
                          <a:solidFill>
                            <a:schemeClr val="tx1"/>
                          </a:solidFill>
                        </a:rPr>
                        <a:t>Environment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a:solidFill>
                            <a:schemeClr val="tx1"/>
                          </a:solidFill>
                        </a:rPr>
                        <a:t>Sensitive to weather conditions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8A"/>
                    </a:solidFill>
                  </a:tcPr>
                </a:tc>
                <a:tc>
                  <a:txBody>
                    <a:bodyPr/>
                    <a:lstStyle/>
                    <a:p>
                      <a:r>
                        <a:rPr lang="en-US">
                          <a:solidFill>
                            <a:schemeClr val="tx1"/>
                          </a:solidFill>
                        </a:rPr>
                        <a:t>Works well in low visibility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38714935"/>
                  </a:ext>
                </a:extLst>
              </a:tr>
              <a:tr h="640796">
                <a:tc>
                  <a:txBody>
                    <a:bodyPr/>
                    <a:lstStyle/>
                    <a:p>
                      <a:r>
                        <a:rPr lang="en-US">
                          <a:solidFill>
                            <a:schemeClr val="tx1"/>
                          </a:solidFill>
                        </a:rPr>
                        <a:t>Applications</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75000"/>
                      </a:schemeClr>
                    </a:solidFill>
                  </a:tcPr>
                </a:tc>
                <a:tc>
                  <a:txBody>
                    <a:bodyPr/>
                    <a:lstStyle/>
                    <a:p>
                      <a:r>
                        <a:rPr lang="en-US">
                          <a:solidFill>
                            <a:schemeClr val="tx1"/>
                          </a:solidFill>
                        </a:rPr>
                        <a:t>3D Mapping/Autonomous vehicles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FB8A"/>
                    </a:solidFill>
                  </a:tcPr>
                </a:tc>
                <a:tc>
                  <a:txBody>
                    <a:bodyPr/>
                    <a:lstStyle/>
                    <a:p>
                      <a:r>
                        <a:rPr lang="en-US">
                          <a:solidFill>
                            <a:schemeClr val="tx1"/>
                          </a:solidFill>
                        </a:rPr>
                        <a:t>Object detection and depth sensing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lumMod val="95000"/>
                      </a:schemeClr>
                    </a:solidFill>
                  </a:tcPr>
                </a:tc>
                <a:extLst>
                  <a:ext uri="{0D108BD9-81ED-4DB2-BD59-A6C34878D82A}">
                    <a16:rowId xmlns:a16="http://schemas.microsoft.com/office/drawing/2014/main" val="2045440538"/>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2E4DDF59-F39E-7F8D-0A3F-ED04E39CFD78}"/>
              </a:ext>
            </a:extLst>
          </p:cNvPr>
          <p:cNvPicPr>
            <a:picLocks noChangeAspect="1"/>
          </p:cNvPicPr>
          <p:nvPr/>
        </p:nvPicPr>
        <p:blipFill>
          <a:blip r:embed="rId2"/>
          <a:stretch>
            <a:fillRect/>
          </a:stretch>
        </p:blipFill>
        <p:spPr>
          <a:xfrm>
            <a:off x="1243108" y="386581"/>
            <a:ext cx="1180526" cy="1367528"/>
          </a:xfrm>
          <a:prstGeom prst="rect">
            <a:avLst/>
          </a:prstGeom>
        </p:spPr>
      </p:pic>
      <p:sp>
        <p:nvSpPr>
          <p:cNvPr id="3" name="Slide Number Placeholder 2">
            <a:extLst>
              <a:ext uri="{FF2B5EF4-FFF2-40B4-BE49-F238E27FC236}">
                <a16:creationId xmlns:a16="http://schemas.microsoft.com/office/drawing/2014/main" id="{8EBFC4E2-148E-030E-B1D7-6F71744D6ACD}"/>
              </a:ext>
            </a:extLst>
          </p:cNvPr>
          <p:cNvSpPr>
            <a:spLocks noGrp="1"/>
          </p:cNvSpPr>
          <p:nvPr>
            <p:ph type="sldNum" sz="quarter" idx="12"/>
          </p:nvPr>
        </p:nvSpPr>
        <p:spPr>
          <a:xfrm>
            <a:off x="8046720" y="4950922"/>
            <a:ext cx="1097280" cy="19202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455F51"/>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a:ln>
                <a:noFill/>
              </a:ln>
              <a:solidFill>
                <a:srgbClr val="455F51"/>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5D3ABF9E-6C33-FAA8-D740-A13E102EDA37}"/>
              </a:ext>
            </a:extLst>
          </p:cNvPr>
          <p:cNvSpPr txBox="1"/>
          <p:nvPr/>
        </p:nvSpPr>
        <p:spPr>
          <a:xfrm>
            <a:off x="1331566" y="1704764"/>
            <a:ext cx="100361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TJ, EE</a:t>
            </a:r>
          </a:p>
        </p:txBody>
      </p:sp>
    </p:spTree>
    <p:extLst>
      <p:ext uri="{BB962C8B-B14F-4D97-AF65-F5344CB8AC3E}">
        <p14:creationId xmlns:p14="http://schemas.microsoft.com/office/powerpoint/2010/main" val="175194123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549C-D357-A117-38A6-EC13ADAED8F0}"/>
              </a:ext>
            </a:extLst>
          </p:cNvPr>
          <p:cNvSpPr>
            <a:spLocks noGrp="1"/>
          </p:cNvSpPr>
          <p:nvPr>
            <p:ph type="title"/>
          </p:nvPr>
        </p:nvSpPr>
        <p:spPr>
          <a:xfrm>
            <a:off x="4735788" y="481945"/>
            <a:ext cx="3608111" cy="1028700"/>
          </a:xfrm>
        </p:spPr>
        <p:txBody>
          <a:bodyPr>
            <a:normAutofit/>
          </a:bodyPr>
          <a:lstStyle/>
          <a:p>
            <a:r>
              <a:rPr lang="en-US">
                <a:solidFill>
                  <a:srgbClr val="FFFFFF"/>
                </a:solidFill>
                <a:ea typeface="+mj-lt"/>
                <a:cs typeface="+mj-lt"/>
              </a:rPr>
              <a:t>RPLIDAR A1</a:t>
            </a:r>
            <a:br>
              <a:rPr lang="en-US">
                <a:solidFill>
                  <a:srgbClr val="FFFFFF"/>
                </a:solidFill>
                <a:ea typeface="+mj-lt"/>
                <a:cs typeface="+mj-lt"/>
              </a:rPr>
            </a:br>
            <a:r>
              <a:rPr lang="en-US" sz="2000"/>
              <a:t>by SLAMTECH</a:t>
            </a:r>
            <a:endParaRPr lang="en-US" sz="2800"/>
          </a:p>
        </p:txBody>
      </p:sp>
      <p:sp>
        <p:nvSpPr>
          <p:cNvPr id="11" name="Rectangle 10">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912" y="669165"/>
            <a:ext cx="3790888" cy="3822813"/>
          </a:xfrm>
          <a:prstGeom prst="rect">
            <a:avLst/>
          </a:prstGeom>
          <a:solidFill>
            <a:schemeClr val="tx2"/>
          </a:solidFill>
          <a:ln w="6350" cap="sq" cmpd="sng" algn="ctr">
            <a:noFill/>
            <a:prstDash val="solid"/>
            <a:miter lim="800000"/>
          </a:ln>
          <a:effectLst/>
        </p:spPr>
        <p:txBody>
          <a:bodyPr/>
          <a:lstStyle/>
          <a:p>
            <a:endParaRPr lang="en-US"/>
          </a:p>
        </p:txBody>
      </p:sp>
      <p:sp>
        <p:nvSpPr>
          <p:cNvPr id="13" name="Rectangle 12">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131" y="754256"/>
            <a:ext cx="3600451" cy="3652630"/>
          </a:xfrm>
          <a:prstGeom prst="rect">
            <a:avLst/>
          </a:prstGeom>
          <a:solidFill>
            <a:schemeClr val="tx1"/>
          </a:solidFill>
          <a:ln w="6350" cap="sq" cmpd="sng" algn="ctr">
            <a:noFill/>
            <a:prstDash val="solid"/>
            <a:miter lim="800000"/>
          </a:ln>
          <a:effectLst/>
        </p:spPr>
        <p:txBody>
          <a:bodyPr/>
          <a:lstStyle/>
          <a:p>
            <a:endParaRPr lang="en-US"/>
          </a:p>
        </p:txBody>
      </p:sp>
      <p:pic>
        <p:nvPicPr>
          <p:cNvPr id="4" name="Content Placeholder 3" descr="RPLIDAR A1M8-R6 - 360 Degree LiDAR Laser Range Scanner (12m)">
            <a:extLst>
              <a:ext uri="{FF2B5EF4-FFF2-40B4-BE49-F238E27FC236}">
                <a16:creationId xmlns:a16="http://schemas.microsoft.com/office/drawing/2014/main" id="{FEE9ACE0-5C8C-488B-5B3D-29167326BE40}"/>
              </a:ext>
            </a:extLst>
          </p:cNvPr>
          <p:cNvPicPr>
            <a:picLocks noChangeAspect="1"/>
          </p:cNvPicPr>
          <p:nvPr/>
        </p:nvPicPr>
        <p:blipFill>
          <a:blip r:embed="rId2"/>
          <a:srcRect l="18280" r="15590" b="2"/>
          <a:stretch/>
        </p:blipFill>
        <p:spPr>
          <a:xfrm>
            <a:off x="978386" y="996295"/>
            <a:ext cx="3141166" cy="3170561"/>
          </a:xfrm>
          <a:prstGeom prst="rect">
            <a:avLst/>
          </a:prstGeom>
        </p:spPr>
      </p:pic>
      <p:sp>
        <p:nvSpPr>
          <p:cNvPr id="8" name="Content Placeholder 7">
            <a:extLst>
              <a:ext uri="{FF2B5EF4-FFF2-40B4-BE49-F238E27FC236}">
                <a16:creationId xmlns:a16="http://schemas.microsoft.com/office/drawing/2014/main" id="{C5985339-5745-7F45-0410-9DC9D024B5F8}"/>
              </a:ext>
            </a:extLst>
          </p:cNvPr>
          <p:cNvSpPr>
            <a:spLocks noGrp="1"/>
          </p:cNvSpPr>
          <p:nvPr>
            <p:ph idx="1"/>
          </p:nvPr>
        </p:nvSpPr>
        <p:spPr>
          <a:xfrm>
            <a:off x="4735788" y="1577340"/>
            <a:ext cx="3608112" cy="2948940"/>
          </a:xfrm>
        </p:spPr>
        <p:txBody>
          <a:bodyPr vert="horz" lIns="91440" tIns="45720" rIns="91440" bIns="45720" rtlCol="0" anchor="t">
            <a:normAutofit/>
          </a:bodyPr>
          <a:lstStyle/>
          <a:p>
            <a:r>
              <a:rPr lang="en-US"/>
              <a:t>360-degree scan with 12-meter range</a:t>
            </a:r>
          </a:p>
          <a:p>
            <a:pPr>
              <a:buClr>
                <a:srgbClr val="EEEBE3"/>
              </a:buClr>
            </a:pPr>
            <a:r>
              <a:rPr lang="en-US">
                <a:solidFill>
                  <a:srgbClr val="FFFFFF"/>
                </a:solidFill>
              </a:rPr>
              <a:t>Produces 2D point cloud data that can be used in mapping, modeling, and localization</a:t>
            </a:r>
          </a:p>
          <a:p>
            <a:pPr>
              <a:buClr>
                <a:srgbClr val="EEEBE3"/>
              </a:buClr>
            </a:pPr>
            <a:r>
              <a:rPr lang="en-US">
                <a:solidFill>
                  <a:srgbClr val="FFFFFF"/>
                </a:solidFill>
              </a:rPr>
              <a:t>Can function well in indoor and outdoor settings and without direct sunlight exposure</a:t>
            </a:r>
          </a:p>
          <a:p>
            <a:pPr>
              <a:buClr>
                <a:srgbClr val="EEEBE3"/>
              </a:buClr>
            </a:pPr>
            <a:r>
              <a:rPr lang="en-US">
                <a:solidFill>
                  <a:srgbClr val="FFFFFF"/>
                </a:solidFill>
              </a:rPr>
              <a:t>Connects via USB</a:t>
            </a:r>
          </a:p>
        </p:txBody>
      </p:sp>
      <p:pic>
        <p:nvPicPr>
          <p:cNvPr id="6" name="Picture 5" descr="A person wearing glasses and a white shirt&#10;&#10;Description automatically generated">
            <a:extLst>
              <a:ext uri="{FF2B5EF4-FFF2-40B4-BE49-F238E27FC236}">
                <a16:creationId xmlns:a16="http://schemas.microsoft.com/office/drawing/2014/main" id="{A728BC7B-8FA0-FCAC-CEA0-2AE1FD17104A}"/>
              </a:ext>
            </a:extLst>
          </p:cNvPr>
          <p:cNvPicPr>
            <a:picLocks noChangeAspect="1"/>
          </p:cNvPicPr>
          <p:nvPr/>
        </p:nvPicPr>
        <p:blipFill>
          <a:blip r:embed="rId3"/>
          <a:stretch>
            <a:fillRect/>
          </a:stretch>
        </p:blipFill>
        <p:spPr>
          <a:xfrm>
            <a:off x="7966582" y="3790801"/>
            <a:ext cx="1180526" cy="1367528"/>
          </a:xfrm>
          <a:prstGeom prst="rect">
            <a:avLst/>
          </a:prstGeom>
        </p:spPr>
      </p:pic>
      <p:sp>
        <p:nvSpPr>
          <p:cNvPr id="3" name="Slide Number Placeholder 2">
            <a:extLst>
              <a:ext uri="{FF2B5EF4-FFF2-40B4-BE49-F238E27FC236}">
                <a16:creationId xmlns:a16="http://schemas.microsoft.com/office/drawing/2014/main" id="{656124E1-7AA6-E784-E6AB-C479CCCD7FE1}"/>
              </a:ext>
            </a:extLst>
          </p:cNvPr>
          <p:cNvSpPr>
            <a:spLocks noGrp="1"/>
          </p:cNvSpPr>
          <p:nvPr>
            <p:ph type="sldNum" sz="quarter" idx="12"/>
          </p:nvPr>
        </p:nvSpPr>
        <p:spPr>
          <a:xfrm>
            <a:off x="7795259" y="341250"/>
            <a:ext cx="1097280" cy="192024"/>
          </a:xfrm>
        </p:spPr>
        <p:txBody>
          <a:bodyPr/>
          <a:lstStyle/>
          <a:p>
            <a:fld id="{00000000-1234-1234-1234-123412341234}" type="slidenum">
              <a:rPr lang="en" sz="1100" smtClean="0"/>
              <a:t>32</a:t>
            </a:fld>
            <a:endParaRPr lang="en-US" sz="1100"/>
          </a:p>
        </p:txBody>
      </p:sp>
      <p:sp>
        <p:nvSpPr>
          <p:cNvPr id="5" name="TextBox 4">
            <a:extLst>
              <a:ext uri="{FF2B5EF4-FFF2-40B4-BE49-F238E27FC236}">
                <a16:creationId xmlns:a16="http://schemas.microsoft.com/office/drawing/2014/main" id="{BD350CBC-DDC4-759F-F72F-CC97C1C9C19B}"/>
              </a:ext>
            </a:extLst>
          </p:cNvPr>
          <p:cNvSpPr txBox="1"/>
          <p:nvPr/>
        </p:nvSpPr>
        <p:spPr>
          <a:xfrm>
            <a:off x="8072008" y="3539793"/>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3866702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30056" y="426431"/>
            <a:ext cx="2845466" cy="4093024"/>
          </a:xfrm>
        </p:spPr>
        <p:txBody>
          <a:bodyPr>
            <a:normAutofit/>
          </a:bodyPr>
          <a:lstStyle/>
          <a:p>
            <a:pPr algn="ctr"/>
            <a:br>
              <a:rPr lang="en-US" sz="2400"/>
            </a:br>
            <a:br>
              <a:rPr lang="en-US" sz="2400"/>
            </a:br>
            <a:br>
              <a:rPr lang="en-US" sz="2400"/>
            </a:br>
            <a:r>
              <a:rPr lang="en-US" sz="2000">
                <a:solidFill>
                  <a:schemeClr val="bg1"/>
                </a:solidFill>
              </a:rPr>
              <a:t>Camera Selection:</a:t>
            </a:r>
            <a:br>
              <a:rPr lang="en-US" sz="2000">
                <a:solidFill>
                  <a:schemeClr val="bg1"/>
                </a:solidFill>
              </a:rPr>
            </a:br>
            <a:r>
              <a:rPr lang="en-US" sz="2000">
                <a:solidFill>
                  <a:schemeClr val="bg1"/>
                </a:solidFill>
              </a:rPr>
              <a:t>USB vs CSI Camera</a:t>
            </a:r>
            <a:br>
              <a:rPr lang="en-US" sz="2400"/>
            </a:br>
            <a:br>
              <a:rPr lang="en-US" sz="1600"/>
            </a:br>
            <a:br>
              <a:rPr lang="en-US" sz="2400" b="1"/>
            </a:br>
            <a:r>
              <a:rPr lang="en-US" sz="1600" b="1">
                <a:solidFill>
                  <a:schemeClr val="bg1"/>
                </a:solidFill>
              </a:rPr>
              <a:t>Main function:</a:t>
            </a:r>
            <a:br>
              <a:rPr lang="en-US" sz="3300"/>
            </a:br>
            <a:r>
              <a:rPr lang="en-US" sz="1600">
                <a:solidFill>
                  <a:schemeClr val="bg1"/>
                </a:solidFill>
              </a:rPr>
              <a:t>Object identification</a:t>
            </a:r>
            <a:br>
              <a:rPr lang="en-US" sz="1600"/>
            </a:br>
            <a:endParaRPr lang="en-US" sz="1600"/>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2326894894"/>
              </p:ext>
            </p:extLst>
          </p:nvPr>
        </p:nvGraphicFramePr>
        <p:xfrm>
          <a:off x="3666743" y="1070345"/>
          <a:ext cx="5290800" cy="3044254"/>
        </p:xfrm>
        <a:graphic>
          <a:graphicData uri="http://schemas.openxmlformats.org/drawingml/2006/table">
            <a:tbl>
              <a:tblPr firstRow="1" bandRow="1">
                <a:tableStyleId>{5C22544A-7EE6-4342-B048-85BDC9FD1C3A}</a:tableStyleId>
              </a:tblPr>
              <a:tblGrid>
                <a:gridCol w="1401497">
                  <a:extLst>
                    <a:ext uri="{9D8B030D-6E8A-4147-A177-3AD203B41FA5}">
                      <a16:colId xmlns:a16="http://schemas.microsoft.com/office/drawing/2014/main" val="1648012050"/>
                    </a:ext>
                  </a:extLst>
                </a:gridCol>
                <a:gridCol w="2090240">
                  <a:extLst>
                    <a:ext uri="{9D8B030D-6E8A-4147-A177-3AD203B41FA5}">
                      <a16:colId xmlns:a16="http://schemas.microsoft.com/office/drawing/2014/main" val="1885025274"/>
                    </a:ext>
                  </a:extLst>
                </a:gridCol>
                <a:gridCol w="1799063">
                  <a:extLst>
                    <a:ext uri="{9D8B030D-6E8A-4147-A177-3AD203B41FA5}">
                      <a16:colId xmlns:a16="http://schemas.microsoft.com/office/drawing/2014/main" val="869190074"/>
                    </a:ext>
                  </a:extLst>
                </a:gridCol>
              </a:tblGrid>
              <a:tr h="268721">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CSI Camera</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USB Camera</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485780">
                <a:tc>
                  <a:txBody>
                    <a:bodyPr/>
                    <a:lstStyle/>
                    <a:p>
                      <a:pPr lvl="0">
                        <a:buNone/>
                      </a:pPr>
                      <a:r>
                        <a:rPr lang="en-US">
                          <a:solidFill>
                            <a:schemeClr val="tx1"/>
                          </a:solidFill>
                        </a:rPr>
                        <a:t>Connection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Camera Serial Interface</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USB</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695713">
                <a:tc>
                  <a:txBody>
                    <a:bodyPr/>
                    <a:lstStyle/>
                    <a:p>
                      <a:r>
                        <a:rPr lang="en-US">
                          <a:solidFill>
                            <a:schemeClr val="tx1"/>
                          </a:solidFill>
                        </a:rPr>
                        <a:t>Image Quality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Made specifically for Raspberry Pi, typically high</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Moderate to high</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454759">
                <a:tc>
                  <a:txBody>
                    <a:bodyPr/>
                    <a:lstStyle/>
                    <a:p>
                      <a:r>
                        <a:rPr lang="en-US">
                          <a:solidFill>
                            <a:schemeClr val="tx1"/>
                          </a:solidFill>
                        </a:rPr>
                        <a:t>Latency</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a:solidFill>
                            <a:schemeClr val="tx1"/>
                          </a:solidFill>
                        </a:rPr>
                        <a:t>Lower latency due to CSI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8A"/>
                    </a:solidFill>
                  </a:tcPr>
                </a:tc>
                <a:tc>
                  <a:txBody>
                    <a:bodyPr/>
                    <a:lstStyle/>
                    <a:p>
                      <a:r>
                        <a:rPr lang="en-US">
                          <a:solidFill>
                            <a:schemeClr val="tx1"/>
                          </a:solidFill>
                        </a:rPr>
                        <a:t>Higher latency because of USB overhead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r h="826834">
                <a:tc>
                  <a:txBody>
                    <a:bodyPr/>
                    <a:lstStyle/>
                    <a:p>
                      <a:r>
                        <a:rPr lang="en-US">
                          <a:solidFill>
                            <a:schemeClr val="tx1"/>
                          </a:solidFill>
                        </a:rPr>
                        <a:t>Power Consumption</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a:solidFill>
                            <a:schemeClr val="tx1"/>
                          </a:solidFill>
                        </a:rPr>
                        <a:t>Low, powered directly from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8A"/>
                    </a:solidFill>
                  </a:tcPr>
                </a:tc>
                <a:tc>
                  <a:txBody>
                    <a:bodyPr/>
                    <a:lstStyle/>
                    <a:p>
                      <a:r>
                        <a:rPr lang="en-US">
                          <a:solidFill>
                            <a:schemeClr val="tx1"/>
                          </a:solidFill>
                        </a:rPr>
                        <a:t>Depends on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3954015"/>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2E4DDF59-F39E-7F8D-0A3F-ED04E39CFD78}"/>
              </a:ext>
            </a:extLst>
          </p:cNvPr>
          <p:cNvPicPr>
            <a:picLocks noChangeAspect="1"/>
          </p:cNvPicPr>
          <p:nvPr/>
        </p:nvPicPr>
        <p:blipFill>
          <a:blip r:embed="rId2"/>
          <a:stretch>
            <a:fillRect/>
          </a:stretch>
        </p:blipFill>
        <p:spPr>
          <a:xfrm>
            <a:off x="1243108" y="386581"/>
            <a:ext cx="1180526" cy="1367528"/>
          </a:xfrm>
          <a:prstGeom prst="rect">
            <a:avLst/>
          </a:prstGeom>
        </p:spPr>
      </p:pic>
      <p:sp>
        <p:nvSpPr>
          <p:cNvPr id="3" name="Slide Number Placeholder 2">
            <a:extLst>
              <a:ext uri="{FF2B5EF4-FFF2-40B4-BE49-F238E27FC236}">
                <a16:creationId xmlns:a16="http://schemas.microsoft.com/office/drawing/2014/main" id="{8EBFC4E2-148E-030E-B1D7-6F71744D6ACD}"/>
              </a:ext>
            </a:extLst>
          </p:cNvPr>
          <p:cNvSpPr>
            <a:spLocks noGrp="1"/>
          </p:cNvSpPr>
          <p:nvPr>
            <p:ph type="sldNum" sz="quarter" idx="12"/>
          </p:nvPr>
        </p:nvSpPr>
        <p:spPr>
          <a:xfrm>
            <a:off x="8046720" y="4950922"/>
            <a:ext cx="1097280" cy="19202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455F51"/>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a:ln>
                <a:noFill/>
              </a:ln>
              <a:solidFill>
                <a:srgbClr val="455F51"/>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5D3ABF9E-6C33-FAA8-D740-A13E102EDA37}"/>
              </a:ext>
            </a:extLst>
          </p:cNvPr>
          <p:cNvSpPr txBox="1"/>
          <p:nvPr/>
        </p:nvSpPr>
        <p:spPr>
          <a:xfrm>
            <a:off x="1331566" y="1704764"/>
            <a:ext cx="100361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TJ, EE</a:t>
            </a:r>
          </a:p>
        </p:txBody>
      </p:sp>
    </p:spTree>
    <p:extLst>
      <p:ext uri="{BB962C8B-B14F-4D97-AF65-F5344CB8AC3E}">
        <p14:creationId xmlns:p14="http://schemas.microsoft.com/office/powerpoint/2010/main" val="182592226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08CF-F12A-74B4-9196-58D4E25AC0F1}"/>
              </a:ext>
            </a:extLst>
          </p:cNvPr>
          <p:cNvSpPr>
            <a:spLocks noGrp="1"/>
          </p:cNvSpPr>
          <p:nvPr>
            <p:ph type="title"/>
          </p:nvPr>
        </p:nvSpPr>
        <p:spPr>
          <a:xfrm>
            <a:off x="4735788" y="481945"/>
            <a:ext cx="3608111" cy="1028700"/>
          </a:xfrm>
        </p:spPr>
        <p:txBody>
          <a:bodyPr>
            <a:normAutofit fontScale="90000"/>
          </a:bodyPr>
          <a:lstStyle/>
          <a:p>
            <a:r>
              <a:rPr lang="en-US" sz="2800"/>
              <a:t>Raspberry Pi Camera V2.1</a:t>
            </a:r>
            <a:br>
              <a:rPr lang="en-US" sz="2800"/>
            </a:br>
            <a:r>
              <a:rPr lang="en-US" sz="1600"/>
              <a:t>by Raspberry Pi Ltd.</a:t>
            </a:r>
            <a:endParaRPr lang="en-US"/>
          </a:p>
        </p:txBody>
      </p:sp>
      <p:sp>
        <p:nvSpPr>
          <p:cNvPr id="11" name="Rectangle 10">
            <a:extLst>
              <a:ext uri="{FF2B5EF4-FFF2-40B4-BE49-F238E27FC236}">
                <a16:creationId xmlns:a16="http://schemas.microsoft.com/office/drawing/2014/main" id="{9BC3E364-5A48-4567-B65D-0880753EE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912" y="669165"/>
            <a:ext cx="3790888" cy="3822813"/>
          </a:xfrm>
          <a:prstGeom prst="rect">
            <a:avLst/>
          </a:prstGeom>
          <a:solidFill>
            <a:schemeClr val="tx2"/>
          </a:solidFill>
          <a:ln w="6350" cap="sq" cmpd="sng" algn="ctr">
            <a:noFill/>
            <a:prstDash val="solid"/>
            <a:miter lim="800000"/>
          </a:ln>
          <a:effectLst/>
        </p:spPr>
        <p:txBody>
          <a:bodyPr/>
          <a:lstStyle/>
          <a:p>
            <a:endParaRPr lang="en-US"/>
          </a:p>
        </p:txBody>
      </p:sp>
      <p:sp>
        <p:nvSpPr>
          <p:cNvPr id="13" name="Rectangle 12">
            <a:extLst>
              <a:ext uri="{FF2B5EF4-FFF2-40B4-BE49-F238E27FC236}">
                <a16:creationId xmlns:a16="http://schemas.microsoft.com/office/drawing/2014/main" id="{0B80BFB4-DA7E-4E98-BE01-534889F41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131" y="754256"/>
            <a:ext cx="3600451" cy="3652630"/>
          </a:xfrm>
          <a:prstGeom prst="rect">
            <a:avLst/>
          </a:prstGeom>
          <a:solidFill>
            <a:schemeClr val="tx1"/>
          </a:solidFill>
          <a:ln w="6350" cap="sq" cmpd="sng" algn="ctr">
            <a:noFill/>
            <a:prstDash val="solid"/>
            <a:miter lim="800000"/>
          </a:ln>
          <a:effectLst/>
        </p:spPr>
        <p:txBody>
          <a:bodyPr/>
          <a:lstStyle/>
          <a:p>
            <a:endParaRPr lang="en-US"/>
          </a:p>
        </p:txBody>
      </p:sp>
      <p:pic>
        <p:nvPicPr>
          <p:cNvPr id="4" name="Content Placeholder 3" descr="Raspberry Pi Camera Pinout - Arducam">
            <a:extLst>
              <a:ext uri="{FF2B5EF4-FFF2-40B4-BE49-F238E27FC236}">
                <a16:creationId xmlns:a16="http://schemas.microsoft.com/office/drawing/2014/main" id="{D20598E3-5CDB-F8AE-6E2D-3523501CF589}"/>
              </a:ext>
            </a:extLst>
          </p:cNvPr>
          <p:cNvPicPr>
            <a:picLocks noChangeAspect="1"/>
          </p:cNvPicPr>
          <p:nvPr/>
        </p:nvPicPr>
        <p:blipFill>
          <a:blip r:embed="rId2"/>
          <a:stretch>
            <a:fillRect/>
          </a:stretch>
        </p:blipFill>
        <p:spPr>
          <a:xfrm>
            <a:off x="978386" y="1145614"/>
            <a:ext cx="3141166" cy="2871923"/>
          </a:xfrm>
          <a:prstGeom prst="rect">
            <a:avLst/>
          </a:prstGeom>
        </p:spPr>
      </p:pic>
      <p:sp>
        <p:nvSpPr>
          <p:cNvPr id="8" name="Content Placeholder 7">
            <a:extLst>
              <a:ext uri="{FF2B5EF4-FFF2-40B4-BE49-F238E27FC236}">
                <a16:creationId xmlns:a16="http://schemas.microsoft.com/office/drawing/2014/main" id="{42DEF722-BDEA-A5D1-AF51-131D27945E28}"/>
              </a:ext>
            </a:extLst>
          </p:cNvPr>
          <p:cNvSpPr>
            <a:spLocks noGrp="1"/>
          </p:cNvSpPr>
          <p:nvPr>
            <p:ph idx="1"/>
          </p:nvPr>
        </p:nvSpPr>
        <p:spPr>
          <a:xfrm>
            <a:off x="4735788" y="1577340"/>
            <a:ext cx="3608112" cy="2948940"/>
          </a:xfrm>
        </p:spPr>
        <p:txBody>
          <a:bodyPr vert="horz" lIns="91440" tIns="45720" rIns="91440" bIns="45720" rtlCol="0" anchor="t">
            <a:normAutofit/>
          </a:bodyPr>
          <a:lstStyle/>
          <a:p>
            <a:r>
              <a:rPr lang="en-US">
                <a:solidFill>
                  <a:srgbClr val="FFFFFF"/>
                </a:solidFill>
                <a:ea typeface="+mn-lt"/>
                <a:cs typeface="+mn-lt"/>
              </a:rPr>
              <a:t>8 megapixel Sony IMX219 image sensor</a:t>
            </a:r>
          </a:p>
          <a:p>
            <a:pPr>
              <a:buClr>
                <a:srgbClr val="EEEBE3"/>
              </a:buClr>
            </a:pPr>
            <a:r>
              <a:rPr lang="en-US">
                <a:solidFill>
                  <a:srgbClr val="FFFFFF"/>
                </a:solidFill>
                <a:ea typeface="+mn-lt"/>
                <a:cs typeface="+mn-lt"/>
              </a:rPr>
              <a:t>3280 x 2464 pixel static images</a:t>
            </a:r>
          </a:p>
          <a:p>
            <a:pPr>
              <a:buClr>
                <a:srgbClr val="EEEBE3"/>
              </a:buClr>
            </a:pPr>
            <a:r>
              <a:rPr lang="en-US">
                <a:solidFill>
                  <a:srgbClr val="FFFFFF"/>
                </a:solidFill>
                <a:ea typeface="+mn-lt"/>
                <a:cs typeface="+mn-lt"/>
              </a:rPr>
              <a:t>Supports 1080p30, 720p60, and 640x480p90 video</a:t>
            </a:r>
          </a:p>
          <a:p>
            <a:pPr>
              <a:buClr>
                <a:srgbClr val="EEEBE3"/>
              </a:buClr>
            </a:pPr>
            <a:endParaRPr lang="en-US">
              <a:solidFill>
                <a:srgbClr val="FFFFFF"/>
              </a:solidFill>
            </a:endParaRPr>
          </a:p>
          <a:p>
            <a:pPr>
              <a:buClr>
                <a:srgbClr val="EEEBE3"/>
              </a:buClr>
            </a:pPr>
            <a:r>
              <a:rPr lang="en-US">
                <a:solidFill>
                  <a:srgbClr val="FFFFFF"/>
                </a:solidFill>
              </a:rPr>
              <a:t>Provides enough quality for object detection</a:t>
            </a:r>
          </a:p>
          <a:p>
            <a:pPr>
              <a:buClr>
                <a:srgbClr val="EEEBE3"/>
              </a:buClr>
            </a:pPr>
            <a:r>
              <a:rPr lang="en-US">
                <a:solidFill>
                  <a:srgbClr val="FFFFFF"/>
                </a:solidFill>
              </a:rPr>
              <a:t>Interfaces directly with Raspberry Pi 4</a:t>
            </a:r>
          </a:p>
        </p:txBody>
      </p:sp>
      <p:pic>
        <p:nvPicPr>
          <p:cNvPr id="6" name="Picture 5" descr="A person wearing glasses and a white shirt&#10;&#10;Description automatically generated">
            <a:extLst>
              <a:ext uri="{FF2B5EF4-FFF2-40B4-BE49-F238E27FC236}">
                <a16:creationId xmlns:a16="http://schemas.microsoft.com/office/drawing/2014/main" id="{2D5A5431-E42A-3495-E211-A57B2EAFE866}"/>
              </a:ext>
            </a:extLst>
          </p:cNvPr>
          <p:cNvPicPr>
            <a:picLocks noChangeAspect="1"/>
          </p:cNvPicPr>
          <p:nvPr/>
        </p:nvPicPr>
        <p:blipFill>
          <a:blip r:embed="rId3"/>
          <a:stretch>
            <a:fillRect/>
          </a:stretch>
        </p:blipFill>
        <p:spPr>
          <a:xfrm>
            <a:off x="7966582" y="3798629"/>
            <a:ext cx="1180526" cy="1367528"/>
          </a:xfrm>
          <a:prstGeom prst="rect">
            <a:avLst/>
          </a:prstGeom>
        </p:spPr>
      </p:pic>
      <p:sp>
        <p:nvSpPr>
          <p:cNvPr id="3" name="Slide Number Placeholder 2">
            <a:extLst>
              <a:ext uri="{FF2B5EF4-FFF2-40B4-BE49-F238E27FC236}">
                <a16:creationId xmlns:a16="http://schemas.microsoft.com/office/drawing/2014/main" id="{FB8CF6AE-8678-9EE6-930C-473242E7A555}"/>
              </a:ext>
            </a:extLst>
          </p:cNvPr>
          <p:cNvSpPr>
            <a:spLocks noGrp="1"/>
          </p:cNvSpPr>
          <p:nvPr>
            <p:ph type="sldNum" sz="quarter" idx="12"/>
          </p:nvPr>
        </p:nvSpPr>
        <p:spPr>
          <a:xfrm>
            <a:off x="7795259" y="330247"/>
            <a:ext cx="1097280" cy="192024"/>
          </a:xfrm>
        </p:spPr>
        <p:txBody>
          <a:bodyPr/>
          <a:lstStyle/>
          <a:p>
            <a:fld id="{00000000-1234-1234-1234-123412341234}" type="slidenum">
              <a:rPr lang="en" sz="1100" smtClean="0"/>
              <a:t>34</a:t>
            </a:fld>
            <a:endParaRPr lang="en-US" sz="1100"/>
          </a:p>
        </p:txBody>
      </p:sp>
      <p:sp>
        <p:nvSpPr>
          <p:cNvPr id="5" name="TextBox 4">
            <a:extLst>
              <a:ext uri="{FF2B5EF4-FFF2-40B4-BE49-F238E27FC236}">
                <a16:creationId xmlns:a16="http://schemas.microsoft.com/office/drawing/2014/main" id="{EAE8D206-36E1-C2C6-8005-A898B89DD568}"/>
              </a:ext>
            </a:extLst>
          </p:cNvPr>
          <p:cNvSpPr txBox="1"/>
          <p:nvPr/>
        </p:nvSpPr>
        <p:spPr>
          <a:xfrm>
            <a:off x="8072008" y="3539793"/>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3422024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608" y="302631"/>
            <a:ext cx="3065526" cy="4538237"/>
          </a:xfrm>
          <a:prstGeom prst="rect">
            <a:avLst/>
          </a:prstGeom>
          <a:solidFill>
            <a:schemeClr val="tx2"/>
          </a:solidFill>
          <a:ln w="6350" cap="sq" cmpd="sng" algn="ctr">
            <a:solidFill>
              <a:srgbClr val="FFFFFF"/>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F3179DD-31F9-21C0-50B9-3ED06B14E2A8}"/>
              </a:ext>
            </a:extLst>
          </p:cNvPr>
          <p:cNvSpPr>
            <a:spLocks noGrp="1"/>
          </p:cNvSpPr>
          <p:nvPr>
            <p:ph type="title"/>
          </p:nvPr>
        </p:nvSpPr>
        <p:spPr>
          <a:xfrm>
            <a:off x="430056" y="426431"/>
            <a:ext cx="2845466" cy="4093024"/>
          </a:xfrm>
        </p:spPr>
        <p:txBody>
          <a:bodyPr>
            <a:normAutofit/>
          </a:bodyPr>
          <a:lstStyle/>
          <a:p>
            <a:pPr algn="ctr"/>
            <a:br>
              <a:rPr lang="en-US" sz="2400"/>
            </a:br>
            <a:br>
              <a:rPr lang="en-US" sz="2400"/>
            </a:br>
            <a:br>
              <a:rPr lang="en-US" sz="2400"/>
            </a:br>
            <a:r>
              <a:rPr lang="en-US" sz="2000">
                <a:solidFill>
                  <a:schemeClr val="bg1"/>
                </a:solidFill>
              </a:rPr>
              <a:t>Safety Shield Mechanism Selection:</a:t>
            </a:r>
            <a:br>
              <a:rPr lang="en-US" sz="2000">
                <a:solidFill>
                  <a:schemeClr val="bg1"/>
                </a:solidFill>
              </a:rPr>
            </a:br>
            <a:r>
              <a:rPr lang="en-US" sz="2000">
                <a:solidFill>
                  <a:schemeClr val="bg1"/>
                </a:solidFill>
              </a:rPr>
              <a:t>Linear actuator vs Motorized Pulley</a:t>
            </a:r>
            <a:br>
              <a:rPr lang="en-US" sz="2400"/>
            </a:br>
            <a:br>
              <a:rPr lang="en-US" sz="1600"/>
            </a:br>
            <a:br>
              <a:rPr lang="en-US" sz="2400" b="1"/>
            </a:br>
            <a:r>
              <a:rPr lang="en-US" sz="1600" b="1">
                <a:solidFill>
                  <a:schemeClr val="bg1"/>
                </a:solidFill>
              </a:rPr>
              <a:t>Main function:</a:t>
            </a:r>
            <a:br>
              <a:rPr lang="en-US" sz="3300"/>
            </a:br>
            <a:r>
              <a:rPr lang="en-US" sz="1600">
                <a:solidFill>
                  <a:schemeClr val="bg1"/>
                </a:solidFill>
              </a:rPr>
              <a:t>Lowers safety shielding before laser use</a:t>
            </a:r>
            <a:br>
              <a:rPr lang="en-US" sz="1600"/>
            </a:br>
            <a:endParaRPr lang="en-US" sz="1600"/>
          </a:p>
        </p:txBody>
      </p:sp>
      <p:graphicFrame>
        <p:nvGraphicFramePr>
          <p:cNvPr id="7" name="Content Placeholder 6">
            <a:extLst>
              <a:ext uri="{FF2B5EF4-FFF2-40B4-BE49-F238E27FC236}">
                <a16:creationId xmlns:a16="http://schemas.microsoft.com/office/drawing/2014/main" id="{123D408D-B5FE-1EC0-FA48-7DA02F1D4F97}"/>
              </a:ext>
            </a:extLst>
          </p:cNvPr>
          <p:cNvGraphicFramePr>
            <a:graphicFrameLocks noGrp="1"/>
          </p:cNvGraphicFramePr>
          <p:nvPr>
            <p:ph idx="1"/>
            <p:extLst>
              <p:ext uri="{D42A27DB-BD31-4B8C-83A1-F6EECF244321}">
                <p14:modId xmlns:p14="http://schemas.microsoft.com/office/powerpoint/2010/main" val="997963333"/>
              </p:ext>
            </p:extLst>
          </p:nvPr>
        </p:nvGraphicFramePr>
        <p:xfrm>
          <a:off x="3666743" y="1070345"/>
          <a:ext cx="5290800" cy="2410213"/>
        </p:xfrm>
        <a:graphic>
          <a:graphicData uri="http://schemas.openxmlformats.org/drawingml/2006/table">
            <a:tbl>
              <a:tblPr firstRow="1" bandRow="1">
                <a:tableStyleId>{5C22544A-7EE6-4342-B048-85BDC9FD1C3A}</a:tableStyleId>
              </a:tblPr>
              <a:tblGrid>
                <a:gridCol w="1401497">
                  <a:extLst>
                    <a:ext uri="{9D8B030D-6E8A-4147-A177-3AD203B41FA5}">
                      <a16:colId xmlns:a16="http://schemas.microsoft.com/office/drawing/2014/main" val="1648012050"/>
                    </a:ext>
                  </a:extLst>
                </a:gridCol>
                <a:gridCol w="2090240">
                  <a:extLst>
                    <a:ext uri="{9D8B030D-6E8A-4147-A177-3AD203B41FA5}">
                      <a16:colId xmlns:a16="http://schemas.microsoft.com/office/drawing/2014/main" val="1885025274"/>
                    </a:ext>
                  </a:extLst>
                </a:gridCol>
                <a:gridCol w="1799063">
                  <a:extLst>
                    <a:ext uri="{9D8B030D-6E8A-4147-A177-3AD203B41FA5}">
                      <a16:colId xmlns:a16="http://schemas.microsoft.com/office/drawing/2014/main" val="869190074"/>
                    </a:ext>
                  </a:extLst>
                </a:gridCol>
              </a:tblGrid>
              <a:tr h="268721">
                <a:tc>
                  <a:txBody>
                    <a:bodyPr/>
                    <a:lstStyle/>
                    <a:p>
                      <a:pPr lvl="0">
                        <a:buNone/>
                      </a:pPr>
                      <a:r>
                        <a:rPr lang="en-US">
                          <a:solidFill>
                            <a:schemeClr val="tx1"/>
                          </a:solidFill>
                        </a:rPr>
                        <a:t>Specs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Linear Actuator</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Motorized Pulley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extLst>
                  <a:ext uri="{0D108BD9-81ED-4DB2-BD59-A6C34878D82A}">
                    <a16:rowId xmlns:a16="http://schemas.microsoft.com/office/drawing/2014/main" val="3099421442"/>
                  </a:ext>
                </a:extLst>
              </a:tr>
              <a:tr h="485780">
                <a:tc>
                  <a:txBody>
                    <a:bodyPr/>
                    <a:lstStyle/>
                    <a:p>
                      <a:pPr lvl="0">
                        <a:buNone/>
                      </a:pPr>
                      <a:r>
                        <a:rPr lang="en-US">
                          <a:solidFill>
                            <a:schemeClr val="tx1"/>
                          </a:solidFill>
                        </a:rPr>
                        <a:t>Precision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pPr lvl="0">
                        <a:buNone/>
                      </a:pPr>
                      <a:r>
                        <a:rPr lang="en-US">
                          <a:solidFill>
                            <a:schemeClr val="tx1"/>
                          </a:solidFill>
                        </a:rPr>
                        <a:t>High precision for positioning</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pPr lvl="0">
                        <a:buNone/>
                      </a:pPr>
                      <a:r>
                        <a:rPr lang="en-US">
                          <a:solidFill>
                            <a:schemeClr val="tx1"/>
                          </a:solidFill>
                        </a:rPr>
                        <a:t>Moderate precision, varies with tension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78808308"/>
                  </a:ext>
                </a:extLst>
              </a:tr>
              <a:tr h="695713">
                <a:tc>
                  <a:txBody>
                    <a:bodyPr/>
                    <a:lstStyle/>
                    <a:p>
                      <a:r>
                        <a:rPr lang="en-US">
                          <a:solidFill>
                            <a:schemeClr val="tx1"/>
                          </a:solidFill>
                        </a:rPr>
                        <a:t>Speed</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75000"/>
                      </a:schemeClr>
                    </a:solidFill>
                  </a:tcPr>
                </a:tc>
                <a:tc>
                  <a:txBody>
                    <a:bodyPr/>
                    <a:lstStyle/>
                    <a:p>
                      <a:r>
                        <a:rPr lang="en-US">
                          <a:solidFill>
                            <a:schemeClr val="tx1"/>
                          </a:solidFill>
                        </a:rPr>
                        <a:t>Typically slower</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FB8A"/>
                    </a:solidFill>
                  </a:tcPr>
                </a:tc>
                <a:tc>
                  <a:txBody>
                    <a:bodyPr/>
                    <a:lstStyle/>
                    <a:p>
                      <a:r>
                        <a:rPr lang="en-US">
                          <a:solidFill>
                            <a:schemeClr val="tx1"/>
                          </a:solidFill>
                        </a:rPr>
                        <a:t>Can be faster with motor choice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510311479"/>
                  </a:ext>
                </a:extLst>
              </a:tr>
              <a:tr h="454759">
                <a:tc>
                  <a:txBody>
                    <a:bodyPr/>
                    <a:lstStyle/>
                    <a:p>
                      <a:r>
                        <a:rPr lang="en-US">
                          <a:solidFill>
                            <a:schemeClr val="tx1"/>
                          </a:solidFill>
                        </a:rPr>
                        <a:t>Complexity</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a:solidFill>
                            <a:schemeClr val="tx1"/>
                          </a:solidFill>
                        </a:rPr>
                        <a:t>Compact and self-contained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8A"/>
                    </a:solidFill>
                  </a:tcPr>
                </a:tc>
                <a:tc>
                  <a:txBody>
                    <a:bodyPr/>
                    <a:lstStyle/>
                    <a:p>
                      <a:r>
                        <a:rPr lang="en-US">
                          <a:solidFill>
                            <a:schemeClr val="tx1"/>
                          </a:solidFill>
                        </a:rPr>
                        <a:t>More complex: needs motors, pulley, cables,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365191"/>
                  </a:ext>
                </a:extLst>
              </a:tr>
            </a:tbl>
          </a:graphicData>
        </a:graphic>
      </p:graphicFrame>
      <p:pic>
        <p:nvPicPr>
          <p:cNvPr id="5" name="Picture 4" descr="A person wearing glasses and a white shirt&#10;&#10;Description automatically generated">
            <a:extLst>
              <a:ext uri="{FF2B5EF4-FFF2-40B4-BE49-F238E27FC236}">
                <a16:creationId xmlns:a16="http://schemas.microsoft.com/office/drawing/2014/main" id="{2E4DDF59-F39E-7F8D-0A3F-ED04E39CFD78}"/>
              </a:ext>
            </a:extLst>
          </p:cNvPr>
          <p:cNvPicPr>
            <a:picLocks noChangeAspect="1"/>
          </p:cNvPicPr>
          <p:nvPr/>
        </p:nvPicPr>
        <p:blipFill>
          <a:blip r:embed="rId2"/>
          <a:stretch>
            <a:fillRect/>
          </a:stretch>
        </p:blipFill>
        <p:spPr>
          <a:xfrm>
            <a:off x="-10435" y="0"/>
            <a:ext cx="1180526" cy="1367528"/>
          </a:xfrm>
          <a:prstGeom prst="rect">
            <a:avLst/>
          </a:prstGeom>
        </p:spPr>
      </p:pic>
      <p:sp>
        <p:nvSpPr>
          <p:cNvPr id="3" name="Slide Number Placeholder 2">
            <a:extLst>
              <a:ext uri="{FF2B5EF4-FFF2-40B4-BE49-F238E27FC236}">
                <a16:creationId xmlns:a16="http://schemas.microsoft.com/office/drawing/2014/main" id="{8EBFC4E2-148E-030E-B1D7-6F71744D6ACD}"/>
              </a:ext>
            </a:extLst>
          </p:cNvPr>
          <p:cNvSpPr>
            <a:spLocks noGrp="1"/>
          </p:cNvSpPr>
          <p:nvPr>
            <p:ph type="sldNum" sz="quarter" idx="12"/>
          </p:nvPr>
        </p:nvSpPr>
        <p:spPr>
          <a:xfrm>
            <a:off x="8046720" y="4950922"/>
            <a:ext cx="1097280" cy="19202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455F51"/>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a:ln>
                <a:noFill/>
              </a:ln>
              <a:solidFill>
                <a:srgbClr val="455F51"/>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5D3ABF9E-6C33-FAA8-D740-A13E102EDA37}"/>
              </a:ext>
            </a:extLst>
          </p:cNvPr>
          <p:cNvSpPr txBox="1"/>
          <p:nvPr/>
        </p:nvSpPr>
        <p:spPr>
          <a:xfrm>
            <a:off x="78023" y="1291191"/>
            <a:ext cx="100361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TJ, EE</a:t>
            </a:r>
          </a:p>
        </p:txBody>
      </p:sp>
    </p:spTree>
    <p:extLst>
      <p:ext uri="{BB962C8B-B14F-4D97-AF65-F5344CB8AC3E}">
        <p14:creationId xmlns:p14="http://schemas.microsoft.com/office/powerpoint/2010/main" val="260899503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C0509-8068-4BED-B344-2468DFDB8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39460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8990D3-F7C5-49C4-9ECF-2583C173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344" y="482598"/>
            <a:ext cx="2977094" cy="4178304"/>
          </a:xfrm>
          <a:prstGeom prst="rect">
            <a:avLst/>
          </a:prstGeom>
          <a:solidFill>
            <a:schemeClr val="tx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pic>
        <p:nvPicPr>
          <p:cNvPr id="4" name="Content Placeholder 3" descr="A silver cylinder with screws and screws&#10;&#10;Description automatically generated">
            <a:extLst>
              <a:ext uri="{FF2B5EF4-FFF2-40B4-BE49-F238E27FC236}">
                <a16:creationId xmlns:a16="http://schemas.microsoft.com/office/drawing/2014/main" id="{D2030F75-2492-0A84-CD8B-F7F87D9AA272}"/>
              </a:ext>
            </a:extLst>
          </p:cNvPr>
          <p:cNvPicPr>
            <a:picLocks noChangeAspect="1"/>
          </p:cNvPicPr>
          <p:nvPr/>
        </p:nvPicPr>
        <p:blipFill>
          <a:blip r:embed="rId2"/>
          <a:srcRect t="4109" r="392" b="1370"/>
          <a:stretch/>
        </p:blipFill>
        <p:spPr>
          <a:xfrm>
            <a:off x="840225" y="670830"/>
            <a:ext cx="2259703" cy="1877723"/>
          </a:xfrm>
          <a:prstGeom prst="rect">
            <a:avLst/>
          </a:prstGeom>
          <a:ln>
            <a:solidFill>
              <a:schemeClr val="bg1"/>
            </a:solidFill>
          </a:ln>
        </p:spPr>
      </p:pic>
      <p:pic>
        <p:nvPicPr>
          <p:cNvPr id="5" name="Picture 4" descr="A mirror with a laser beam&#10;&#10;Description automatically generated">
            <a:extLst>
              <a:ext uri="{FF2B5EF4-FFF2-40B4-BE49-F238E27FC236}">
                <a16:creationId xmlns:a16="http://schemas.microsoft.com/office/drawing/2014/main" id="{7A89B879-B623-D143-D15C-73B72AA77DB0}"/>
              </a:ext>
            </a:extLst>
          </p:cNvPr>
          <p:cNvPicPr>
            <a:picLocks noChangeAspect="1"/>
          </p:cNvPicPr>
          <p:nvPr/>
        </p:nvPicPr>
        <p:blipFill>
          <a:blip r:embed="rId3"/>
          <a:srcRect t="13053" r="4" b="4"/>
          <a:stretch/>
        </p:blipFill>
        <p:spPr>
          <a:xfrm>
            <a:off x="615148" y="2632073"/>
            <a:ext cx="2729484" cy="1904492"/>
          </a:xfrm>
          <a:prstGeom prst="rect">
            <a:avLst/>
          </a:prstGeom>
          <a:ln>
            <a:solidFill>
              <a:schemeClr val="bg1"/>
            </a:solidFill>
          </a:ln>
        </p:spPr>
      </p:pic>
      <p:sp>
        <p:nvSpPr>
          <p:cNvPr id="16" name="Rectangle 15">
            <a:extLst>
              <a:ext uri="{FF2B5EF4-FFF2-40B4-BE49-F238E27FC236}">
                <a16:creationId xmlns:a16="http://schemas.microsoft.com/office/drawing/2014/main" id="{CAEA4965-81C7-47A5-995B-578B0D2E6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4668" y="179613"/>
            <a:ext cx="5027882" cy="4785292"/>
          </a:xfrm>
          <a:prstGeom prst="rect">
            <a:avLst/>
          </a:prstGeom>
          <a:solidFill>
            <a:schemeClr val="tx1"/>
          </a:solidFill>
          <a:ln w="6350" cap="flat" cmpd="sng" algn="ctr">
            <a:solidFill>
              <a:schemeClr val="tx1">
                <a:lumMod val="75000"/>
              </a:schemeClr>
            </a:solidFill>
            <a:prstDash val="solid"/>
          </a:ln>
          <a:effectLst>
            <a:softEdge rad="0"/>
          </a:effectLst>
        </p:spPr>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D8910CA9-AB26-4474-A34E-485FD3882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736" y="281687"/>
            <a:ext cx="4821746" cy="4581144"/>
          </a:xfrm>
          <a:prstGeom prst="rect">
            <a:avLst/>
          </a:prstGeom>
          <a:solidFill>
            <a:schemeClr val="bg2"/>
          </a:solidFill>
          <a:ln w="6350"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83861138-0BB6-75BB-150B-0D673D4C00C9}"/>
              </a:ext>
            </a:extLst>
          </p:cNvPr>
          <p:cNvSpPr>
            <a:spLocks noGrp="1"/>
          </p:cNvSpPr>
          <p:nvPr>
            <p:ph type="title"/>
          </p:nvPr>
        </p:nvSpPr>
        <p:spPr>
          <a:xfrm>
            <a:off x="4400904" y="669090"/>
            <a:ext cx="4272195" cy="629323"/>
          </a:xfrm>
        </p:spPr>
        <p:txBody>
          <a:bodyPr>
            <a:normAutofit/>
          </a:bodyPr>
          <a:lstStyle/>
          <a:p>
            <a:r>
              <a:rPr lang="en-US" sz="2400"/>
              <a:t>Linear Actuator</a:t>
            </a:r>
            <a:endParaRPr lang="en-US"/>
          </a:p>
        </p:txBody>
      </p:sp>
      <p:sp>
        <p:nvSpPr>
          <p:cNvPr id="9" name="Content Placeholder 8">
            <a:extLst>
              <a:ext uri="{FF2B5EF4-FFF2-40B4-BE49-F238E27FC236}">
                <a16:creationId xmlns:a16="http://schemas.microsoft.com/office/drawing/2014/main" id="{B9D01AF1-2A20-4CF8-2E02-DF5028B74612}"/>
              </a:ext>
            </a:extLst>
          </p:cNvPr>
          <p:cNvSpPr>
            <a:spLocks noGrp="1"/>
          </p:cNvSpPr>
          <p:nvPr>
            <p:ph idx="1"/>
          </p:nvPr>
        </p:nvSpPr>
        <p:spPr>
          <a:xfrm>
            <a:off x="4400904" y="1278211"/>
            <a:ext cx="4272195" cy="3250489"/>
          </a:xfrm>
        </p:spPr>
        <p:txBody>
          <a:bodyPr vert="horz" lIns="91440" tIns="45720" rIns="91440" bIns="45720" rtlCol="0" anchor="t">
            <a:normAutofit/>
          </a:bodyPr>
          <a:lstStyle/>
          <a:p>
            <a:r>
              <a:rPr lang="en-US"/>
              <a:t>12v Volt-Electric Linear Motor Actuator</a:t>
            </a:r>
          </a:p>
          <a:p>
            <a:pPr>
              <a:buClr>
                <a:srgbClr val="EEEBE3"/>
              </a:buClr>
            </a:pPr>
            <a:r>
              <a:rPr lang="en-US"/>
              <a:t>Quiet operation, waterproof, can move 220 </a:t>
            </a:r>
            <a:r>
              <a:rPr lang="en-US" err="1"/>
              <a:t>lbs</a:t>
            </a:r>
            <a:r>
              <a:rPr lang="en-US"/>
              <a:t> 0.47"/sec</a:t>
            </a:r>
            <a:endParaRPr lang="en-US">
              <a:solidFill>
                <a:srgbClr val="FFFFFF"/>
              </a:solidFill>
              <a:ea typeface="+mn-lt"/>
              <a:cs typeface="+mn-lt"/>
            </a:endParaRPr>
          </a:p>
          <a:p>
            <a:pPr>
              <a:buClr>
                <a:srgbClr val="EEEBE3"/>
              </a:buClr>
            </a:pPr>
            <a:r>
              <a:rPr lang="en-US"/>
              <a:t>Will lower the safety shutter made of 250nm to 520nm Laser Shielding obtained from J Tech Photonics, Inc.</a:t>
            </a:r>
          </a:p>
          <a:p>
            <a:pPr>
              <a:buClr>
                <a:srgbClr val="EEEBE3"/>
              </a:buClr>
            </a:pPr>
            <a:r>
              <a:rPr lang="en-US"/>
              <a:t>Shielding is an </a:t>
            </a:r>
            <a:r>
              <a:rPr lang="en-US">
                <a:solidFill>
                  <a:srgbClr val="FFFFFF"/>
                </a:solidFill>
                <a:latin typeface="Century Gothic" panose="020B0502020202020204"/>
                <a:cs typeface="Arial"/>
              </a:rPr>
              <a:t>optical grade semi-transparent acrylic material that has been tested with 405nm and 445nm lasers to show an OD of 3+</a:t>
            </a:r>
          </a:p>
          <a:p>
            <a:pPr>
              <a:buClr>
                <a:srgbClr val="EEEBE3"/>
              </a:buClr>
            </a:pPr>
            <a:endParaRPr lang="en-US"/>
          </a:p>
        </p:txBody>
      </p:sp>
      <p:pic>
        <p:nvPicPr>
          <p:cNvPr id="7" name="Picture 6" descr="A person wearing glasses and a white shirt&#10;&#10;Description automatically generated">
            <a:extLst>
              <a:ext uri="{FF2B5EF4-FFF2-40B4-BE49-F238E27FC236}">
                <a16:creationId xmlns:a16="http://schemas.microsoft.com/office/drawing/2014/main" id="{8A5EC34F-BF8D-D699-72E9-83D5F38AD76B}"/>
              </a:ext>
            </a:extLst>
          </p:cNvPr>
          <p:cNvPicPr>
            <a:picLocks noChangeAspect="1"/>
          </p:cNvPicPr>
          <p:nvPr/>
        </p:nvPicPr>
        <p:blipFill>
          <a:blip r:embed="rId4"/>
          <a:stretch>
            <a:fillRect/>
          </a:stretch>
        </p:blipFill>
        <p:spPr>
          <a:xfrm>
            <a:off x="7966582" y="3782972"/>
            <a:ext cx="1180526" cy="1367528"/>
          </a:xfrm>
          <a:prstGeom prst="rect">
            <a:avLst/>
          </a:prstGeom>
        </p:spPr>
      </p:pic>
      <p:sp>
        <p:nvSpPr>
          <p:cNvPr id="3" name="Slide Number Placeholder 2">
            <a:extLst>
              <a:ext uri="{FF2B5EF4-FFF2-40B4-BE49-F238E27FC236}">
                <a16:creationId xmlns:a16="http://schemas.microsoft.com/office/drawing/2014/main" id="{240A2B3E-C7D3-85A9-96B0-46137FA8712D}"/>
              </a:ext>
            </a:extLst>
          </p:cNvPr>
          <p:cNvSpPr>
            <a:spLocks noGrp="1"/>
          </p:cNvSpPr>
          <p:nvPr>
            <p:ph type="sldNum" sz="quarter" idx="12"/>
          </p:nvPr>
        </p:nvSpPr>
        <p:spPr>
          <a:xfrm>
            <a:off x="7823736" y="327217"/>
            <a:ext cx="1097280" cy="192024"/>
          </a:xfrm>
        </p:spPr>
        <p:txBody>
          <a:bodyPr/>
          <a:lstStyle/>
          <a:p>
            <a:fld id="{00000000-1234-1234-1234-123412341234}" type="slidenum">
              <a:rPr lang="en" sz="1100" smtClean="0"/>
              <a:t>36</a:t>
            </a:fld>
            <a:endParaRPr lang="en-US"/>
          </a:p>
        </p:txBody>
      </p:sp>
      <p:sp>
        <p:nvSpPr>
          <p:cNvPr id="6" name="TextBox 5">
            <a:extLst>
              <a:ext uri="{FF2B5EF4-FFF2-40B4-BE49-F238E27FC236}">
                <a16:creationId xmlns:a16="http://schemas.microsoft.com/office/drawing/2014/main" id="{A2FAAF8D-B0E3-E989-EC9F-80F9595F49C3}"/>
              </a:ext>
            </a:extLst>
          </p:cNvPr>
          <p:cNvSpPr txBox="1"/>
          <p:nvPr/>
        </p:nvSpPr>
        <p:spPr>
          <a:xfrm>
            <a:off x="8072008" y="3539793"/>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1396846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Comparison &amp; Selection</a:t>
            </a:r>
            <a:endParaRPr/>
          </a:p>
        </p:txBody>
      </p:sp>
      <p:graphicFrame>
        <p:nvGraphicFramePr>
          <p:cNvPr id="5" name="Table 4">
            <a:extLst>
              <a:ext uri="{FF2B5EF4-FFF2-40B4-BE49-F238E27FC236}">
                <a16:creationId xmlns:a16="http://schemas.microsoft.com/office/drawing/2014/main" id="{1C67043C-B370-067F-4831-6E57846E26AA}"/>
              </a:ext>
            </a:extLst>
          </p:cNvPr>
          <p:cNvGraphicFramePr>
            <a:graphicFrameLocks noGrp="1"/>
          </p:cNvGraphicFramePr>
          <p:nvPr>
            <p:extLst>
              <p:ext uri="{D42A27DB-BD31-4B8C-83A1-F6EECF244321}">
                <p14:modId xmlns:p14="http://schemas.microsoft.com/office/powerpoint/2010/main" val="1214395155"/>
              </p:ext>
            </p:extLst>
          </p:nvPr>
        </p:nvGraphicFramePr>
        <p:xfrm>
          <a:off x="402943" y="1240750"/>
          <a:ext cx="6988655" cy="3296920"/>
        </p:xfrm>
        <a:graphic>
          <a:graphicData uri="http://schemas.openxmlformats.org/drawingml/2006/table">
            <a:tbl>
              <a:tblPr firstRow="1" bandRow="1">
                <a:tableStyleId>{D7AC3CCA-C797-4891-BE02-D94E43425B78}</a:tableStyleId>
              </a:tblPr>
              <a:tblGrid>
                <a:gridCol w="1397731">
                  <a:extLst>
                    <a:ext uri="{9D8B030D-6E8A-4147-A177-3AD203B41FA5}">
                      <a16:colId xmlns:a16="http://schemas.microsoft.com/office/drawing/2014/main" val="1468151596"/>
                    </a:ext>
                  </a:extLst>
                </a:gridCol>
                <a:gridCol w="1135814">
                  <a:extLst>
                    <a:ext uri="{9D8B030D-6E8A-4147-A177-3AD203B41FA5}">
                      <a16:colId xmlns:a16="http://schemas.microsoft.com/office/drawing/2014/main" val="252107706"/>
                    </a:ext>
                  </a:extLst>
                </a:gridCol>
                <a:gridCol w="1174595">
                  <a:extLst>
                    <a:ext uri="{9D8B030D-6E8A-4147-A177-3AD203B41FA5}">
                      <a16:colId xmlns:a16="http://schemas.microsoft.com/office/drawing/2014/main" val="1983994348"/>
                    </a:ext>
                  </a:extLst>
                </a:gridCol>
                <a:gridCol w="1189463">
                  <a:extLst>
                    <a:ext uri="{9D8B030D-6E8A-4147-A177-3AD203B41FA5}">
                      <a16:colId xmlns:a16="http://schemas.microsoft.com/office/drawing/2014/main" val="3252968859"/>
                    </a:ext>
                  </a:extLst>
                </a:gridCol>
                <a:gridCol w="2091052">
                  <a:extLst>
                    <a:ext uri="{9D8B030D-6E8A-4147-A177-3AD203B41FA5}">
                      <a16:colId xmlns:a16="http://schemas.microsoft.com/office/drawing/2014/main" val="1223875569"/>
                    </a:ext>
                  </a:extLst>
                </a:gridCol>
              </a:tblGrid>
              <a:tr h="370840">
                <a:tc gridSpan="5">
                  <a:txBody>
                    <a:bodyPr/>
                    <a:lstStyle/>
                    <a:p>
                      <a:r>
                        <a:rPr lang="en-US"/>
                        <a:t>ESP32 WROOM</a:t>
                      </a:r>
                    </a:p>
                  </a:txBody>
                  <a:tcPr>
                    <a:solidFill>
                      <a:schemeClr val="tx1">
                        <a:lumMod val="65000"/>
                      </a:schemeClr>
                    </a:solidFill>
                  </a:tcPr>
                </a:tc>
                <a:tc hMerge="1">
                  <a:txBody>
                    <a:bodyPr/>
                    <a:lstStyle/>
                    <a:p>
                      <a:endParaRPr lang="en-US"/>
                    </a:p>
                  </a:txBody>
                  <a:tcPr>
                    <a:solidFill>
                      <a:schemeClr val="tx1">
                        <a:lumMod val="65000"/>
                      </a:schemeClr>
                    </a:solidFill>
                  </a:tcPr>
                </a:tc>
                <a:tc hMerge="1">
                  <a:txBody>
                    <a:bodyPr/>
                    <a:lstStyle/>
                    <a:p>
                      <a:endParaRPr lang="en-US"/>
                    </a:p>
                  </a:txBody>
                  <a:tcPr>
                    <a:solidFill>
                      <a:schemeClr val="tx1">
                        <a:lumMod val="65000"/>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solidFill>
                      <a:schemeClr val="tx1">
                        <a:lumMod val="65000"/>
                      </a:schemeClr>
                    </a:solidFill>
                  </a:tcPr>
                </a:tc>
                <a:tc hMerge="1">
                  <a:txBody>
                    <a:bodyPr/>
                    <a:lstStyle/>
                    <a:p>
                      <a:endParaRPr lang="en-US"/>
                    </a:p>
                  </a:txBody>
                  <a:tcPr>
                    <a:solidFill>
                      <a:schemeClr val="tx1">
                        <a:lumMod val="65000"/>
                      </a:schemeClr>
                    </a:solidFill>
                  </a:tcPr>
                </a:tc>
                <a:extLst>
                  <a:ext uri="{0D108BD9-81ED-4DB2-BD59-A6C34878D82A}">
                    <a16:rowId xmlns:a16="http://schemas.microsoft.com/office/drawing/2014/main" val="225866296"/>
                  </a:ext>
                </a:extLst>
              </a:tr>
              <a:tr h="370840">
                <a:tc>
                  <a:txBody>
                    <a:bodyPr/>
                    <a:lstStyle/>
                    <a:p>
                      <a:endParaRPr lang="en-US"/>
                    </a:p>
                  </a:txBody>
                  <a:tcPr>
                    <a:solidFill>
                      <a:schemeClr val="tx1">
                        <a:lumMod val="65000"/>
                      </a:schemeClr>
                    </a:solidFill>
                  </a:tcPr>
                </a:tc>
                <a:tc>
                  <a:txBody>
                    <a:bodyPr/>
                    <a:lstStyle/>
                    <a:p>
                      <a:r>
                        <a:rPr lang="en-US" b="1"/>
                        <a:t>PlatformIO</a:t>
                      </a:r>
                    </a:p>
                  </a:txBody>
                  <a:tcPr>
                    <a:solidFill>
                      <a:schemeClr val="tx1">
                        <a:lumMod val="65000"/>
                      </a:schemeClr>
                    </a:solidFill>
                  </a:tcPr>
                </a:tc>
                <a:tc>
                  <a:txBody>
                    <a:bodyPr/>
                    <a:lstStyle/>
                    <a:p>
                      <a:r>
                        <a:rPr lang="en-US" b="1"/>
                        <a:t>Arduino IDE</a:t>
                      </a:r>
                    </a:p>
                  </a:txBody>
                  <a:tcPr>
                    <a:solidFill>
                      <a:srgbClr val="FFFB8A"/>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a:t>MicroPython</a:t>
                      </a:r>
                    </a:p>
                  </a:txBody>
                  <a:tcPr>
                    <a:solidFill>
                      <a:schemeClr val="tx1">
                        <a:lumMod val="65000"/>
                      </a:schemeClr>
                    </a:solidFill>
                  </a:tcPr>
                </a:tc>
                <a:tc>
                  <a:txBody>
                    <a:bodyPr/>
                    <a:lstStyle/>
                    <a:p>
                      <a:r>
                        <a:rPr lang="en-US" b="1"/>
                        <a:t>Notes</a:t>
                      </a:r>
                    </a:p>
                  </a:txBody>
                  <a:tcPr>
                    <a:solidFill>
                      <a:schemeClr val="tx1">
                        <a:lumMod val="65000"/>
                      </a:schemeClr>
                    </a:solidFill>
                  </a:tcPr>
                </a:tc>
                <a:extLst>
                  <a:ext uri="{0D108BD9-81ED-4DB2-BD59-A6C34878D82A}">
                    <a16:rowId xmlns:a16="http://schemas.microsoft.com/office/drawing/2014/main" val="267877150"/>
                  </a:ext>
                </a:extLst>
              </a:tr>
              <a:tr h="370840">
                <a:tc>
                  <a:txBody>
                    <a:bodyPr/>
                    <a:lstStyle/>
                    <a:p>
                      <a:r>
                        <a:rPr lang="en-US" b="1"/>
                        <a:t>Language</a:t>
                      </a:r>
                    </a:p>
                  </a:txBody>
                  <a:tcPr>
                    <a:solidFill>
                      <a:schemeClr val="tx1">
                        <a:lumMod val="65000"/>
                      </a:schemeClr>
                    </a:solidFill>
                  </a:tcPr>
                </a:tc>
                <a:tc>
                  <a:txBody>
                    <a:bodyPr/>
                    <a:lstStyle/>
                    <a:p>
                      <a:r>
                        <a:rPr lang="en-US"/>
                        <a:t>Python</a:t>
                      </a:r>
                    </a:p>
                  </a:txBody>
                  <a:tcPr>
                    <a:solidFill>
                      <a:schemeClr val="tx1"/>
                    </a:solidFill>
                  </a:tcPr>
                </a:tc>
                <a:tc>
                  <a:txBody>
                    <a:bodyPr/>
                    <a:lstStyle/>
                    <a:p>
                      <a:r>
                        <a:rPr lang="en-US"/>
                        <a:t>C++</a:t>
                      </a:r>
                    </a:p>
                  </a:txBody>
                  <a:tcPr>
                    <a:solidFill>
                      <a:srgbClr val="FFFB8A"/>
                    </a:solidFill>
                  </a:tcPr>
                </a:tc>
                <a:tc>
                  <a:txBody>
                    <a:bodyPr/>
                    <a:lstStyle/>
                    <a:p>
                      <a:r>
                        <a:rPr lang="en-US"/>
                        <a:t>Python</a:t>
                      </a:r>
                    </a:p>
                  </a:txBody>
                  <a:tcPr>
                    <a:solidFill>
                      <a:schemeClr val="tx1"/>
                    </a:solidFill>
                  </a:tcPr>
                </a:tc>
                <a:tc>
                  <a:txBody>
                    <a:bodyPr/>
                    <a:lstStyle/>
                    <a:p>
                      <a:r>
                        <a:rPr lang="en-US"/>
                        <a:t>C++ is faster than Python</a:t>
                      </a:r>
                    </a:p>
                  </a:txBody>
                  <a:tcPr>
                    <a:solidFill>
                      <a:schemeClr val="tx1"/>
                    </a:solidFill>
                  </a:tcPr>
                </a:tc>
                <a:extLst>
                  <a:ext uri="{0D108BD9-81ED-4DB2-BD59-A6C34878D82A}">
                    <a16:rowId xmlns:a16="http://schemas.microsoft.com/office/drawing/2014/main" val="28031986"/>
                  </a:ext>
                </a:extLst>
              </a:tr>
              <a:tr h="370840">
                <a:tc>
                  <a:txBody>
                    <a:bodyPr/>
                    <a:lstStyle/>
                    <a:p>
                      <a:r>
                        <a:rPr lang="en-US" b="1"/>
                        <a:t>Performance</a:t>
                      </a:r>
                    </a:p>
                  </a:txBody>
                  <a:tcPr>
                    <a:solidFill>
                      <a:schemeClr val="tx1">
                        <a:lumMod val="65000"/>
                      </a:schemeClr>
                    </a:solidFill>
                  </a:tcPr>
                </a:tc>
                <a:tc>
                  <a:txBody>
                    <a:bodyPr/>
                    <a:lstStyle/>
                    <a:p>
                      <a:r>
                        <a:rPr lang="en-US"/>
                        <a:t>High</a:t>
                      </a:r>
                    </a:p>
                  </a:txBody>
                  <a:tcPr>
                    <a:solidFill>
                      <a:schemeClr val="tx1"/>
                    </a:solidFill>
                  </a:tcPr>
                </a:tc>
                <a:tc>
                  <a:txBody>
                    <a:bodyPr/>
                    <a:lstStyle/>
                    <a:p>
                      <a:r>
                        <a:rPr lang="en-US"/>
                        <a:t>Medium</a:t>
                      </a:r>
                    </a:p>
                  </a:txBody>
                  <a:tcPr>
                    <a:solidFill>
                      <a:srgbClr val="FFFB8A"/>
                    </a:solidFill>
                  </a:tcPr>
                </a:tc>
                <a:tc>
                  <a:txBody>
                    <a:bodyPr/>
                    <a:lstStyle/>
                    <a:p>
                      <a:r>
                        <a:rPr lang="en-US"/>
                        <a:t>Low</a:t>
                      </a:r>
                    </a:p>
                  </a:txBody>
                  <a:tcPr>
                    <a:solidFill>
                      <a:schemeClr val="tx1"/>
                    </a:solidFill>
                  </a:tcPr>
                </a:tc>
                <a:tc>
                  <a:txBody>
                    <a:bodyPr/>
                    <a:lstStyle/>
                    <a:p>
                      <a:r>
                        <a:rPr lang="en-US"/>
                        <a:t>Depends on libraries used and the project</a:t>
                      </a:r>
                    </a:p>
                  </a:txBody>
                  <a:tcPr>
                    <a:solidFill>
                      <a:schemeClr val="tx1"/>
                    </a:solidFill>
                  </a:tcPr>
                </a:tc>
                <a:extLst>
                  <a:ext uri="{0D108BD9-81ED-4DB2-BD59-A6C34878D82A}">
                    <a16:rowId xmlns:a16="http://schemas.microsoft.com/office/drawing/2014/main" val="1297420839"/>
                  </a:ext>
                </a:extLst>
              </a:tr>
              <a:tr h="370840">
                <a:tc>
                  <a:txBody>
                    <a:bodyPr/>
                    <a:lstStyle/>
                    <a:p>
                      <a:r>
                        <a:rPr lang="en-US" b="1"/>
                        <a:t>Experience Required</a:t>
                      </a:r>
                    </a:p>
                  </a:txBody>
                  <a:tcPr>
                    <a:solidFill>
                      <a:schemeClr val="tx1">
                        <a:lumMod val="65000"/>
                      </a:schemeClr>
                    </a:solidFill>
                  </a:tcPr>
                </a:tc>
                <a:tc>
                  <a:txBody>
                    <a:bodyPr/>
                    <a:lstStyle/>
                    <a:p>
                      <a:r>
                        <a:rPr lang="en-US"/>
                        <a:t>Advanced</a:t>
                      </a:r>
                    </a:p>
                  </a:txBody>
                  <a:tcPr>
                    <a:solidFill>
                      <a:schemeClr val="tx1"/>
                    </a:solidFill>
                  </a:tcPr>
                </a:tc>
                <a:tc>
                  <a:txBody>
                    <a:bodyPr/>
                    <a:lstStyle/>
                    <a:p>
                      <a:r>
                        <a:rPr lang="en-US"/>
                        <a:t>Beginner</a:t>
                      </a:r>
                    </a:p>
                  </a:txBody>
                  <a:tcPr>
                    <a:solidFill>
                      <a:srgbClr val="FFFB8A"/>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Beginner</a:t>
                      </a:r>
                    </a:p>
                  </a:txBody>
                  <a:tcPr>
                    <a:solidFill>
                      <a:schemeClr val="tx1"/>
                    </a:solidFill>
                  </a:tcPr>
                </a:tc>
                <a:tc>
                  <a:txBody>
                    <a:bodyPr/>
                    <a:lstStyle/>
                    <a:p>
                      <a:r>
                        <a:rPr lang="en-US"/>
                        <a:t>PlatformIO is used for more complex embedded projects</a:t>
                      </a:r>
                    </a:p>
                  </a:txBody>
                  <a:tcPr>
                    <a:solidFill>
                      <a:schemeClr val="tx1"/>
                    </a:solidFill>
                  </a:tcPr>
                </a:tc>
                <a:extLst>
                  <a:ext uri="{0D108BD9-81ED-4DB2-BD59-A6C34878D82A}">
                    <a16:rowId xmlns:a16="http://schemas.microsoft.com/office/drawing/2014/main" val="2550938032"/>
                  </a:ext>
                </a:extLst>
              </a:tr>
              <a:tr h="370840">
                <a:tc>
                  <a:txBody>
                    <a:bodyPr/>
                    <a:lstStyle/>
                    <a:p>
                      <a:r>
                        <a:rPr lang="en-US" b="1"/>
                        <a:t>ESP-IDF</a:t>
                      </a:r>
                    </a:p>
                  </a:txBody>
                  <a:tcPr>
                    <a:solidFill>
                      <a:schemeClr val="tx1">
                        <a:lumMod val="65000"/>
                      </a:schemeClr>
                    </a:solidFill>
                  </a:tcPr>
                </a:tc>
                <a:tc>
                  <a:txBody>
                    <a:bodyPr/>
                    <a:lstStyle/>
                    <a:p>
                      <a:r>
                        <a:rPr lang="en-US"/>
                        <a:t>Yes</a:t>
                      </a:r>
                    </a:p>
                  </a:txBody>
                  <a:tcPr>
                    <a:solidFill>
                      <a:schemeClr val="tx1"/>
                    </a:solidFill>
                  </a:tcPr>
                </a:tc>
                <a:tc>
                  <a:txBody>
                    <a:bodyPr/>
                    <a:lstStyle/>
                    <a:p>
                      <a:r>
                        <a:rPr lang="en-US"/>
                        <a:t>No</a:t>
                      </a:r>
                    </a:p>
                  </a:txBody>
                  <a:tcPr>
                    <a:solidFill>
                      <a:srgbClr val="FFFB8A"/>
                    </a:solidFill>
                  </a:tcPr>
                </a:tc>
                <a:tc>
                  <a:txBody>
                    <a:bodyPr/>
                    <a:lstStyle/>
                    <a:p>
                      <a:r>
                        <a:rPr lang="en-US"/>
                        <a:t>Yes</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It’s the official framework for the ESP32</a:t>
                      </a:r>
                    </a:p>
                  </a:txBody>
                  <a:tcPr>
                    <a:solidFill>
                      <a:schemeClr val="tx1"/>
                    </a:solidFill>
                  </a:tcPr>
                </a:tc>
                <a:extLst>
                  <a:ext uri="{0D108BD9-81ED-4DB2-BD59-A6C34878D82A}">
                    <a16:rowId xmlns:a16="http://schemas.microsoft.com/office/drawing/2014/main" val="2454545131"/>
                  </a:ext>
                </a:extLst>
              </a:tr>
            </a:tbl>
          </a:graphicData>
        </a:graphic>
      </p:graphicFrame>
      <p:sp>
        <p:nvSpPr>
          <p:cNvPr id="2" name="Slide Number Placeholder 1">
            <a:extLst>
              <a:ext uri="{FF2B5EF4-FFF2-40B4-BE49-F238E27FC236}">
                <a16:creationId xmlns:a16="http://schemas.microsoft.com/office/drawing/2014/main" id="{B1EFAA10-5E5E-6B77-F997-E8D4255D89CF}"/>
              </a:ext>
            </a:extLst>
          </p:cNvPr>
          <p:cNvSpPr>
            <a:spLocks noGrp="1"/>
          </p:cNvSpPr>
          <p:nvPr>
            <p:ph type="sldNum" idx="12"/>
          </p:nvPr>
        </p:nvSpPr>
        <p:spPr>
          <a:xfrm>
            <a:off x="8557950" y="4749900"/>
            <a:ext cx="548700" cy="393600"/>
          </a:xfrm>
        </p:spPr>
        <p:txBody>
          <a:bodyPr/>
          <a:lstStyle/>
          <a:p>
            <a:fld id="{00000000-1234-1234-1234-123412341234}" type="slidenum">
              <a:rPr lang="en" sz="1050"/>
              <a:t>37</a:t>
            </a:fld>
            <a:endParaRPr lang="en-US"/>
          </a:p>
        </p:txBody>
      </p:sp>
      <p:pic>
        <p:nvPicPr>
          <p:cNvPr id="6" name="Picture 5" descr="A person smiling at the camera&#10;&#10;Description automatically generated">
            <a:extLst>
              <a:ext uri="{FF2B5EF4-FFF2-40B4-BE49-F238E27FC236}">
                <a16:creationId xmlns:a16="http://schemas.microsoft.com/office/drawing/2014/main" id="{4C4E48B3-9B2A-E982-06EE-E914A4E023EF}"/>
              </a:ext>
            </a:extLst>
          </p:cNvPr>
          <p:cNvPicPr>
            <a:picLocks noChangeAspect="1"/>
          </p:cNvPicPr>
          <p:nvPr/>
        </p:nvPicPr>
        <p:blipFill rotWithShape="1">
          <a:blip r:embed="rId5"/>
          <a:srcRect l="7646" t="17492" r="8662"/>
          <a:stretch/>
        </p:blipFill>
        <p:spPr>
          <a:xfrm>
            <a:off x="7782534" y="293688"/>
            <a:ext cx="1049766" cy="1393863"/>
          </a:xfrm>
          <a:prstGeom prst="rect">
            <a:avLst/>
          </a:prstGeom>
        </p:spPr>
      </p:pic>
      <p:pic>
        <p:nvPicPr>
          <p:cNvPr id="9" name="Audio 8">
            <a:hlinkClick r:id="" action="ppaction://media"/>
            <a:extLst>
              <a:ext uri="{FF2B5EF4-FFF2-40B4-BE49-F238E27FC236}">
                <a16:creationId xmlns:a16="http://schemas.microsoft.com/office/drawing/2014/main" id="{043FCD7F-A4A8-E126-8BB8-86547538BB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198"/>
    </mc:Choice>
    <mc:Fallback xmlns="">
      <p:transition spd="slow" advTm="3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
        <p:cNvGrpSpPr/>
        <p:nvPr/>
      </p:nvGrpSpPr>
      <p:grpSpPr>
        <a:xfrm>
          <a:off x="0" y="0"/>
          <a:ext cx="0" cy="0"/>
          <a:chOff x="0" y="0"/>
          <a:chExt cx="0" cy="0"/>
        </a:xfrm>
      </p:grpSpPr>
      <p:sp>
        <p:nvSpPr>
          <p:cNvPr id="89" name="Rectangle 88">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5">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1" name="Rectangle 90">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93" name="Rectangle 92">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grpSp>
        <p:nvGrpSpPr>
          <p:cNvPr id="95" name="Group 94">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79" y="950797"/>
            <a:ext cx="1670811" cy="548640"/>
            <a:chOff x="4828372" y="1267730"/>
            <a:chExt cx="2227748" cy="731520"/>
          </a:xfrm>
        </p:grpSpPr>
        <p:sp>
          <p:nvSpPr>
            <p:cNvPr id="96" name="Rectangle 95">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97" name="Group 96">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98" name="Straight Connector 97">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02" name="Rectangle 101">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4" name="Google Shape;84;p18"/>
          <p:cNvSpPr txBox="1">
            <a:spLocks noGrp="1"/>
          </p:cNvSpPr>
          <p:nvPr>
            <p:ph type="title"/>
          </p:nvPr>
        </p:nvSpPr>
        <p:spPr>
          <a:xfrm>
            <a:off x="6490942" y="2099263"/>
            <a:ext cx="2429121" cy="2439173"/>
          </a:xfrm>
          <a:prstGeom prst="rect">
            <a:avLst/>
          </a:prstGeom>
        </p:spPr>
        <p:txBody>
          <a:bodyPr spcFirstLastPara="1" vert="horz" lIns="91440" tIns="45720" rIns="91440" bIns="45720" rtlCol="0" anchor="ctr" anchorCtr="0">
            <a:normAutofit/>
          </a:bodyPr>
          <a:lstStyle/>
          <a:p>
            <a:pPr marL="0" lvl="0" indent="0" algn="ctr" defTabSz="914400">
              <a:lnSpc>
                <a:spcPct val="83000"/>
              </a:lnSpc>
              <a:spcBef>
                <a:spcPct val="0"/>
              </a:spcBef>
              <a:spcAft>
                <a:spcPts val="0"/>
              </a:spcAft>
            </a:pPr>
            <a:r>
              <a:rPr lang="en-US" sz="3300" cap="all" spc="-100">
                <a:solidFill>
                  <a:srgbClr val="FFFFFF"/>
                </a:solidFill>
                <a:effectLst>
                  <a:outerShdw blurRad="38100" dist="12700" dir="2700000" algn="tl" rotWithShape="0">
                    <a:prstClr val="black">
                      <a:alpha val="40000"/>
                    </a:prstClr>
                  </a:outerShdw>
                </a:effectLst>
              </a:rPr>
              <a:t>Raspberry Pi Object Detection</a:t>
            </a:r>
          </a:p>
        </p:txBody>
      </p:sp>
      <p:sp>
        <p:nvSpPr>
          <p:cNvPr id="104" name="Rectangle 103">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2" y="482598"/>
            <a:ext cx="5181931" cy="4178304"/>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txBody>
          <a:bodyPr/>
          <a:lstStyle/>
          <a:p>
            <a:endParaRPr lang="en-US"/>
          </a:p>
        </p:txBody>
      </p:sp>
      <p:sp>
        <p:nvSpPr>
          <p:cNvPr id="108" name="Rectangle 107">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7" y="605064"/>
            <a:ext cx="4927621" cy="3933372"/>
          </a:xfrm>
          <a:prstGeom prst="rect">
            <a:avLst/>
          </a:prstGeom>
          <a:solidFill>
            <a:schemeClr val="tx1"/>
          </a:solidFill>
          <a:ln w="6350" cap="sq" cmpd="sng" algn="ctr">
            <a:solidFill>
              <a:schemeClr val="bg2"/>
            </a:solidFill>
            <a:prstDash val="solid"/>
            <a:miter lim="800000"/>
          </a:ln>
          <a:effectLst/>
        </p:spPr>
        <p:txBody>
          <a:bodyPr/>
          <a:lstStyle/>
          <a:p>
            <a:endParaRPr lang="en-US"/>
          </a:p>
        </p:txBody>
      </p:sp>
      <p:sp>
        <p:nvSpPr>
          <p:cNvPr id="110" name="Rectangle 109">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3377" y="480642"/>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2" name="Straight Connector 111">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783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964612"/>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A160055-C920-BC01-9067-D58FD8EA2297}"/>
              </a:ext>
            </a:extLst>
          </p:cNvPr>
          <p:cNvPicPr>
            <a:picLocks noChangeAspect="1"/>
          </p:cNvPicPr>
          <p:nvPr/>
        </p:nvPicPr>
        <p:blipFill>
          <a:blip r:embed="rId6"/>
          <a:stretch>
            <a:fillRect/>
          </a:stretch>
        </p:blipFill>
        <p:spPr>
          <a:xfrm>
            <a:off x="477405" y="-5472"/>
            <a:ext cx="5192124" cy="5143500"/>
          </a:xfrm>
          <a:prstGeom prst="rect">
            <a:avLst/>
          </a:prstGeom>
        </p:spPr>
      </p:pic>
      <p:sp>
        <p:nvSpPr>
          <p:cNvPr id="2" name="Slide Number Placeholder 1">
            <a:extLst>
              <a:ext uri="{FF2B5EF4-FFF2-40B4-BE49-F238E27FC236}">
                <a16:creationId xmlns:a16="http://schemas.microsoft.com/office/drawing/2014/main" id="{F2E8587F-AD6C-2FE3-C778-D691A0A930C3}"/>
              </a:ext>
            </a:extLst>
          </p:cNvPr>
          <p:cNvSpPr>
            <a:spLocks noGrp="1"/>
          </p:cNvSpPr>
          <p:nvPr>
            <p:ph type="sldNum" idx="12"/>
          </p:nvPr>
        </p:nvSpPr>
        <p:spPr/>
        <p:txBody>
          <a:bodyPr>
            <a:normAutofit/>
          </a:bodyPr>
          <a:lstStyle/>
          <a:p>
            <a:fld id="{00000000-1234-1234-1234-123412341234}" type="slidenum">
              <a:rPr lang="en" sz="1050">
                <a:solidFill>
                  <a:schemeClr val="tx1"/>
                </a:solidFill>
              </a:rPr>
              <a:t>38</a:t>
            </a:fld>
            <a:endParaRPr lang="en-US" sz="1050">
              <a:solidFill>
                <a:schemeClr val="tx1"/>
              </a:solidFill>
            </a:endParaRPr>
          </a:p>
        </p:txBody>
      </p:sp>
      <p:pic>
        <p:nvPicPr>
          <p:cNvPr id="9" name="Picture 8" descr="A person smiling at the camera&#10;&#10;Description automatically generated">
            <a:extLst>
              <a:ext uri="{FF2B5EF4-FFF2-40B4-BE49-F238E27FC236}">
                <a16:creationId xmlns:a16="http://schemas.microsoft.com/office/drawing/2014/main" id="{23C57029-A962-0876-F289-BF94B1531D11}"/>
              </a:ext>
            </a:extLst>
          </p:cNvPr>
          <p:cNvPicPr>
            <a:picLocks noChangeAspect="1"/>
          </p:cNvPicPr>
          <p:nvPr/>
        </p:nvPicPr>
        <p:blipFill rotWithShape="1">
          <a:blip r:embed="rId7"/>
          <a:srcRect l="7646" t="17492" r="8662"/>
          <a:stretch/>
        </p:blipFill>
        <p:spPr>
          <a:xfrm>
            <a:off x="7961223" y="131631"/>
            <a:ext cx="1065437" cy="1414671"/>
          </a:xfrm>
          <a:prstGeom prst="rect">
            <a:avLst/>
          </a:prstGeom>
        </p:spPr>
      </p:pic>
      <p:pic>
        <p:nvPicPr>
          <p:cNvPr id="35" name="Audio 34">
            <a:hlinkClick r:id="" action="ppaction://media"/>
            <a:extLst>
              <a:ext uri="{FF2B5EF4-FFF2-40B4-BE49-F238E27FC236}">
                <a16:creationId xmlns:a16="http://schemas.microsoft.com/office/drawing/2014/main" id="{EA61266C-F8FF-368B-4EB0-C3035937E32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23476987"/>
      </p:ext>
    </p:extLst>
  </p:cSld>
  <p:clrMapOvr>
    <a:masterClrMapping/>
  </p:clrMapOvr>
  <mc:AlternateContent xmlns:mc="http://schemas.openxmlformats.org/markup-compatibility/2006" xmlns:p14="http://schemas.microsoft.com/office/powerpoint/2010/main">
    <mc:Choice Requires="p14">
      <p:transition spd="slow" p14:dur="2000" advTm="19748"/>
    </mc:Choice>
    <mc:Fallback xmlns="">
      <p:transition spd="slow" advTm="1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
        <p:cNvGrpSpPr/>
        <p:nvPr/>
      </p:nvGrpSpPr>
      <p:grpSpPr>
        <a:xfrm>
          <a:off x="0" y="0"/>
          <a:ext cx="0" cy="0"/>
          <a:chOff x="0" y="0"/>
          <a:chExt cx="0" cy="0"/>
        </a:xfrm>
      </p:grpSpPr>
      <p:sp>
        <p:nvSpPr>
          <p:cNvPr id="107" name="Rectangle 106">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5">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9" name="Rectangle 108">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11" name="Rectangle 110">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grpSp>
        <p:nvGrpSpPr>
          <p:cNvPr id="113" name="Group 112">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79" y="950797"/>
            <a:ext cx="1670811" cy="548640"/>
            <a:chOff x="4828372" y="1267730"/>
            <a:chExt cx="2227748" cy="731520"/>
          </a:xfrm>
        </p:grpSpPr>
        <p:sp>
          <p:nvSpPr>
            <p:cNvPr id="117" name="Rectangle 116">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18" name="Group 117">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19" name="Straight Connector 118">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23" name="Rectangle 122">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4" name="Google Shape;84;p18"/>
          <p:cNvSpPr txBox="1">
            <a:spLocks noGrp="1"/>
          </p:cNvSpPr>
          <p:nvPr>
            <p:ph type="title"/>
          </p:nvPr>
        </p:nvSpPr>
        <p:spPr>
          <a:xfrm>
            <a:off x="6428461" y="2180309"/>
            <a:ext cx="2429121" cy="2439173"/>
          </a:xfrm>
          <a:prstGeom prst="rect">
            <a:avLst/>
          </a:prstGeom>
        </p:spPr>
        <p:txBody>
          <a:bodyPr spcFirstLastPara="1" vert="horz" lIns="91440" tIns="45720" rIns="91440" bIns="45720" rtlCol="0" anchor="ctr" anchorCtr="0">
            <a:normAutofit/>
          </a:bodyPr>
          <a:lstStyle/>
          <a:p>
            <a:pPr marL="0" lvl="0" indent="0" algn="ctr" defTabSz="914400">
              <a:lnSpc>
                <a:spcPct val="83000"/>
              </a:lnSpc>
              <a:spcBef>
                <a:spcPct val="0"/>
              </a:spcBef>
              <a:spcAft>
                <a:spcPts val="0"/>
              </a:spcAft>
            </a:pPr>
            <a:r>
              <a:rPr lang="en-US" cap="all" spc="-100">
                <a:solidFill>
                  <a:srgbClr val="FFFFFF"/>
                </a:solidFill>
                <a:effectLst>
                  <a:outerShdw blurRad="38100" dist="12700" dir="2700000" algn="tl" rotWithShape="0">
                    <a:prstClr val="black">
                      <a:alpha val="40000"/>
                    </a:prstClr>
                  </a:outerShdw>
                </a:effectLst>
              </a:rPr>
              <a:t>MCU to PCB</a:t>
            </a:r>
          </a:p>
        </p:txBody>
      </p:sp>
      <p:sp>
        <p:nvSpPr>
          <p:cNvPr id="125" name="Rectangle 124">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2" y="482598"/>
            <a:ext cx="5181931" cy="4178304"/>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txBody>
          <a:bodyPr/>
          <a:lstStyle/>
          <a:p>
            <a:endParaRPr lang="en-US"/>
          </a:p>
        </p:txBody>
      </p:sp>
      <p:sp>
        <p:nvSpPr>
          <p:cNvPr id="129" name="Rectangle 128">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7" y="605064"/>
            <a:ext cx="4927621" cy="3933372"/>
          </a:xfrm>
          <a:prstGeom prst="rect">
            <a:avLst/>
          </a:prstGeom>
          <a:solidFill>
            <a:schemeClr val="tx1"/>
          </a:solidFill>
          <a:ln w="6350" cap="sq" cmpd="sng" algn="ctr">
            <a:solidFill>
              <a:schemeClr val="bg2"/>
            </a:solidFill>
            <a:prstDash val="solid"/>
            <a:miter lim="800000"/>
          </a:ln>
          <a:effectLst/>
        </p:spPr>
        <p:txBody>
          <a:bodyPr/>
          <a:lstStyle/>
          <a:p>
            <a:endParaRPr lang="en-US"/>
          </a:p>
        </p:txBody>
      </p:sp>
      <p:sp>
        <p:nvSpPr>
          <p:cNvPr id="131" name="Rectangle 130">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3377" y="480642"/>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3" name="Straight Connector 132">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783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964612"/>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2E8587F-AD6C-2FE3-C778-D691A0A930C3}"/>
              </a:ext>
            </a:extLst>
          </p:cNvPr>
          <p:cNvSpPr>
            <a:spLocks noGrp="1"/>
          </p:cNvSpPr>
          <p:nvPr>
            <p:ph type="sldNum" idx="12"/>
          </p:nvPr>
        </p:nvSpPr>
        <p:spPr>
          <a:xfrm>
            <a:off x="8094759" y="4794235"/>
            <a:ext cx="754380" cy="171450"/>
          </a:xfrm>
        </p:spPr>
        <p:txBody>
          <a:bodyPr vert="horz" lIns="91440" tIns="45720" rIns="91440" bIns="45720" rtlCol="0" anchor="b">
            <a:normAutofit fontScale="25000" lnSpcReduction="20000"/>
          </a:bodyPr>
          <a:lstStyle/>
          <a:p>
            <a:pPr defTabSz="914400">
              <a:lnSpc>
                <a:spcPct val="90000"/>
              </a:lnSpc>
              <a:spcAft>
                <a:spcPts val="600"/>
              </a:spcAft>
            </a:pPr>
            <a:fld id="{00000000-1234-1234-1234-123412341234}" type="slidenum">
              <a:rPr lang="en-US" sz="200">
                <a:solidFill>
                  <a:srgbClr val="FFFFFF"/>
                </a:solidFill>
              </a:rPr>
              <a:pPr defTabSz="914400">
                <a:lnSpc>
                  <a:spcPct val="90000"/>
                </a:lnSpc>
                <a:spcAft>
                  <a:spcPts val="600"/>
                </a:spcAft>
              </a:pPr>
              <a:t>39</a:t>
            </a:fld>
            <a:endParaRPr lang="en-US" sz="200">
              <a:solidFill>
                <a:srgbClr val="FFFFFF"/>
              </a:solidFill>
            </a:endParaRPr>
          </a:p>
        </p:txBody>
      </p:sp>
      <p:pic>
        <p:nvPicPr>
          <p:cNvPr id="11" name="Picture 10">
            <a:extLst>
              <a:ext uri="{FF2B5EF4-FFF2-40B4-BE49-F238E27FC236}">
                <a16:creationId xmlns:a16="http://schemas.microsoft.com/office/drawing/2014/main" id="{680C6C25-B5AD-B9C3-741E-4EEAAA69F6EF}"/>
              </a:ext>
            </a:extLst>
          </p:cNvPr>
          <p:cNvPicPr>
            <a:picLocks noChangeAspect="1"/>
          </p:cNvPicPr>
          <p:nvPr/>
        </p:nvPicPr>
        <p:blipFill>
          <a:blip r:embed="rId6"/>
          <a:stretch>
            <a:fillRect/>
          </a:stretch>
        </p:blipFill>
        <p:spPr>
          <a:xfrm>
            <a:off x="7915158" y="59220"/>
            <a:ext cx="1126756" cy="1494517"/>
          </a:xfrm>
          <a:prstGeom prst="rect">
            <a:avLst/>
          </a:prstGeom>
        </p:spPr>
      </p:pic>
      <p:pic>
        <p:nvPicPr>
          <p:cNvPr id="13" name="Picture 12">
            <a:extLst>
              <a:ext uri="{FF2B5EF4-FFF2-40B4-BE49-F238E27FC236}">
                <a16:creationId xmlns:a16="http://schemas.microsoft.com/office/drawing/2014/main" id="{1C62FF13-C414-EA0B-52FE-465A1F6C7AC3}"/>
              </a:ext>
            </a:extLst>
          </p:cNvPr>
          <p:cNvPicPr>
            <a:picLocks noChangeAspect="1"/>
          </p:cNvPicPr>
          <p:nvPr/>
        </p:nvPicPr>
        <p:blipFill>
          <a:blip r:embed="rId7"/>
          <a:stretch>
            <a:fillRect/>
          </a:stretch>
        </p:blipFill>
        <p:spPr>
          <a:xfrm>
            <a:off x="480113" y="59220"/>
            <a:ext cx="5181931" cy="4997025"/>
          </a:xfrm>
          <a:prstGeom prst="rect">
            <a:avLst/>
          </a:prstGeom>
        </p:spPr>
      </p:pic>
      <p:pic>
        <p:nvPicPr>
          <p:cNvPr id="19" name="Audio 18">
            <a:hlinkClick r:id="" action="ppaction://media"/>
            <a:extLst>
              <a:ext uri="{FF2B5EF4-FFF2-40B4-BE49-F238E27FC236}">
                <a16:creationId xmlns:a16="http://schemas.microsoft.com/office/drawing/2014/main" id="{C59B74A6-6F28-007E-8B4E-90C06A54171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83295823"/>
      </p:ext>
    </p:extLst>
  </p:cSld>
  <p:clrMapOvr>
    <a:masterClrMapping/>
  </p:clrMapOvr>
  <mc:AlternateContent xmlns:mc="http://schemas.openxmlformats.org/markup-compatibility/2006" xmlns:p14="http://schemas.microsoft.com/office/powerpoint/2010/main">
    <mc:Choice Requires="p14">
      <p:transition spd="slow" p14:dur="2000" advTm="30321"/>
    </mc:Choice>
    <mc:Fallback xmlns="">
      <p:transition spd="slow" advTm="30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2072" name="Rectangle 2071">
            <a:extLst>
              <a:ext uri="{FF2B5EF4-FFF2-40B4-BE49-F238E27FC236}">
                <a16:creationId xmlns:a16="http://schemas.microsoft.com/office/drawing/2014/main" id="{ADD98D61-0BE8-42A1-965D-A26581BF6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2074" name="Rectangle 2073">
            <a:extLst>
              <a:ext uri="{FF2B5EF4-FFF2-40B4-BE49-F238E27FC236}">
                <a16:creationId xmlns:a16="http://schemas.microsoft.com/office/drawing/2014/main" id="{94E26516-89B0-481C-BD58-C7203B718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2076" name="Rectangle 2075">
            <a:extLst>
              <a:ext uri="{FF2B5EF4-FFF2-40B4-BE49-F238E27FC236}">
                <a16:creationId xmlns:a16="http://schemas.microsoft.com/office/drawing/2014/main" id="{D6C29703-E88B-4977-9180-79D4126051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60" name="Google Shape;60;p14"/>
          <p:cNvSpPr txBox="1">
            <a:spLocks noGrp="1"/>
          </p:cNvSpPr>
          <p:nvPr>
            <p:ph type="title"/>
          </p:nvPr>
        </p:nvSpPr>
        <p:spPr>
          <a:xfrm>
            <a:off x="651510" y="481944"/>
            <a:ext cx="4952653" cy="130813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400"/>
              <a:t>Motivation &amp; Background</a:t>
            </a:r>
          </a:p>
        </p:txBody>
      </p:sp>
      <p:graphicFrame>
        <p:nvGraphicFramePr>
          <p:cNvPr id="2080" name="Google Shape;61;p14">
            <a:extLst>
              <a:ext uri="{FF2B5EF4-FFF2-40B4-BE49-F238E27FC236}">
                <a16:creationId xmlns:a16="http://schemas.microsoft.com/office/drawing/2014/main" id="{8C490018-6615-6A0C-1CD5-4F5C4C202DA5}"/>
              </a:ext>
            </a:extLst>
          </p:cNvPr>
          <p:cNvGraphicFramePr/>
          <p:nvPr>
            <p:extLst>
              <p:ext uri="{D42A27DB-BD31-4B8C-83A1-F6EECF244321}">
                <p14:modId xmlns:p14="http://schemas.microsoft.com/office/powerpoint/2010/main" val="1570232917"/>
              </p:ext>
            </p:extLst>
          </p:nvPr>
        </p:nvGraphicFramePr>
        <p:xfrm>
          <a:off x="651510" y="1789938"/>
          <a:ext cx="4952653" cy="2736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12">
            <a:extLst>
              <a:ext uri="{FF2B5EF4-FFF2-40B4-BE49-F238E27FC236}">
                <a16:creationId xmlns:a16="http://schemas.microsoft.com/office/drawing/2014/main" id="{26F92AB9-3DDF-4A27-EEDC-2B5B522FD54E}"/>
              </a:ext>
            </a:extLst>
          </p:cNvPr>
          <p:cNvSpPr>
            <a:spLocks noGrp="1"/>
          </p:cNvSpPr>
          <p:nvPr>
            <p:ph type="sldNum" idx="12"/>
          </p:nvPr>
        </p:nvSpPr>
        <p:spPr/>
        <p:txBody>
          <a:bodyPr>
            <a:normAutofit/>
          </a:bodyPr>
          <a:lstStyle/>
          <a:p>
            <a:fld id="{00000000-1234-1234-1234-123412341234}" type="slidenum">
              <a:rPr lang="en" sz="1000"/>
              <a:t>4</a:t>
            </a:fld>
            <a:endParaRPr lang="en-US" sz="1000"/>
          </a:p>
        </p:txBody>
      </p:sp>
      <p:pic>
        <p:nvPicPr>
          <p:cNvPr id="3" name="Picture 2" descr="A person with long hair&#10;&#10;Description automatically generated">
            <a:extLst>
              <a:ext uri="{FF2B5EF4-FFF2-40B4-BE49-F238E27FC236}">
                <a16:creationId xmlns:a16="http://schemas.microsoft.com/office/drawing/2014/main" id="{32CEDF20-AF3F-F728-2752-4E2F27B6EDC1}"/>
              </a:ext>
            </a:extLst>
          </p:cNvPr>
          <p:cNvPicPr>
            <a:picLocks noChangeAspect="1"/>
          </p:cNvPicPr>
          <p:nvPr/>
        </p:nvPicPr>
        <p:blipFill>
          <a:blip r:embed="rId8"/>
          <a:srcRect l="9633" r="11977" b="-3"/>
          <a:stretch/>
        </p:blipFill>
        <p:spPr>
          <a:xfrm>
            <a:off x="7383381" y="329596"/>
            <a:ext cx="1339833" cy="2004972"/>
          </a:xfrm>
          <a:prstGeom prst="rect">
            <a:avLst/>
          </a:prstGeom>
        </p:spPr>
      </p:pic>
      <p:sp>
        <p:nvSpPr>
          <p:cNvPr id="4" name="AutoShape 2" descr="Green Tropical Leaves Exquisite Texture A Captivating Abstract Nature Leaf  Background With Vintage Dark Tones Perfect As Desktop Wallpaper Backgrounds  | JPG Free Download - Pikbest">
            <a:extLst>
              <a:ext uri="{FF2B5EF4-FFF2-40B4-BE49-F238E27FC236}">
                <a16:creationId xmlns:a16="http://schemas.microsoft.com/office/drawing/2014/main" id="{16BFE804-918D-2909-B300-F42D8FF53CF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2" name="Picture 4" descr="Little Green Leaves Free Website Background Image">
            <a:extLst>
              <a:ext uri="{FF2B5EF4-FFF2-40B4-BE49-F238E27FC236}">
                <a16:creationId xmlns:a16="http://schemas.microsoft.com/office/drawing/2014/main" id="{ECDBA463-3402-F442-5004-4BF8E37F6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887" y="2482203"/>
            <a:ext cx="2942987" cy="208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50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
        <p:cNvGrpSpPr/>
        <p:nvPr/>
      </p:nvGrpSpPr>
      <p:grpSpPr>
        <a:xfrm>
          <a:off x="0" y="0"/>
          <a:ext cx="0" cy="0"/>
          <a:chOff x="0" y="0"/>
          <a:chExt cx="0" cy="0"/>
        </a:xfrm>
      </p:grpSpPr>
      <p:sp>
        <p:nvSpPr>
          <p:cNvPr id="89" name="Rectangle 88">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5">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1" name="Rectangle 90">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3" name="Rectangle 92">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95" name="Group 94">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79" y="950797"/>
            <a:ext cx="1670811" cy="548640"/>
            <a:chOff x="4828372" y="1267730"/>
            <a:chExt cx="2227748" cy="731520"/>
          </a:xfrm>
        </p:grpSpPr>
        <p:sp>
          <p:nvSpPr>
            <p:cNvPr id="96" name="Rectangle 95">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97" name="Group 96">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98" name="Straight Connector 97">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02" name="Rectangle 101">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Google Shape;84;p18"/>
          <p:cNvSpPr txBox="1">
            <a:spLocks noGrp="1"/>
          </p:cNvSpPr>
          <p:nvPr>
            <p:ph type="title"/>
          </p:nvPr>
        </p:nvSpPr>
        <p:spPr>
          <a:xfrm>
            <a:off x="6490942" y="2099263"/>
            <a:ext cx="2429121" cy="2439173"/>
          </a:xfrm>
          <a:prstGeom prst="rect">
            <a:avLst/>
          </a:prstGeom>
        </p:spPr>
        <p:txBody>
          <a:bodyPr spcFirstLastPara="1" vert="horz" lIns="91440" tIns="45720" rIns="91440" bIns="45720" rtlCol="0" anchor="ctr" anchorCtr="0">
            <a:normAutofit/>
          </a:bodyPr>
          <a:lstStyle/>
          <a:p>
            <a:pPr marL="0" lvl="0" indent="0" algn="ctr" defTabSz="914400">
              <a:lnSpc>
                <a:spcPct val="83000"/>
              </a:lnSpc>
              <a:spcBef>
                <a:spcPct val="0"/>
              </a:spcBef>
              <a:spcAft>
                <a:spcPts val="0"/>
              </a:spcAft>
            </a:pPr>
            <a:r>
              <a:rPr lang="en-US" sz="3300" cap="all" spc="-100">
                <a:solidFill>
                  <a:srgbClr val="FFFFFF"/>
                </a:solidFill>
                <a:effectLst>
                  <a:outerShdw blurRad="38100" dist="12700" dir="2700000" algn="tl" rotWithShape="0">
                    <a:prstClr val="black">
                      <a:alpha val="40000"/>
                    </a:prstClr>
                  </a:outerShdw>
                </a:effectLst>
              </a:rPr>
              <a:t>ESP32 Motor Control</a:t>
            </a:r>
          </a:p>
        </p:txBody>
      </p:sp>
      <p:sp>
        <p:nvSpPr>
          <p:cNvPr id="104" name="Rectangle 103">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6" name="Rectangle 105">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2" y="482598"/>
            <a:ext cx="5181931" cy="4178304"/>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8" name="Rectangle 107">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7" y="605064"/>
            <a:ext cx="4927621" cy="3933372"/>
          </a:xfrm>
          <a:prstGeom prst="rect">
            <a:avLst/>
          </a:prstGeom>
          <a:solidFill>
            <a:schemeClr val="tx1"/>
          </a:solidFill>
          <a:ln w="6350" cap="sq" cmpd="sng" algn="ctr">
            <a:solidFill>
              <a:schemeClr val="bg2"/>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0" name="Rectangle 109">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3377" y="480642"/>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112" name="Straight Connector 111">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783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964612"/>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2E8587F-AD6C-2FE3-C778-D691A0A930C3}"/>
              </a:ext>
            </a:extLst>
          </p:cNvPr>
          <p:cNvSpPr>
            <a:spLocks noGrp="1"/>
          </p:cNvSpPr>
          <p:nvPr>
            <p:ph type="sldNum" idx="12"/>
          </p:nvPr>
        </p:nvSpPr>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descr="A person smiling at the camera&#10;&#10;Description automatically generated">
            <a:extLst>
              <a:ext uri="{FF2B5EF4-FFF2-40B4-BE49-F238E27FC236}">
                <a16:creationId xmlns:a16="http://schemas.microsoft.com/office/drawing/2014/main" id="{23C57029-A962-0876-F289-BF94B1531D11}"/>
              </a:ext>
            </a:extLst>
          </p:cNvPr>
          <p:cNvPicPr>
            <a:picLocks noChangeAspect="1"/>
          </p:cNvPicPr>
          <p:nvPr/>
        </p:nvPicPr>
        <p:blipFill rotWithShape="1">
          <a:blip r:embed="rId6"/>
          <a:srcRect l="7646" t="17492" r="8662"/>
          <a:stretch/>
        </p:blipFill>
        <p:spPr>
          <a:xfrm>
            <a:off x="7961223" y="131631"/>
            <a:ext cx="1065437" cy="1414671"/>
          </a:xfrm>
          <a:prstGeom prst="rect">
            <a:avLst/>
          </a:prstGeom>
        </p:spPr>
      </p:pic>
      <p:sp>
        <p:nvSpPr>
          <p:cNvPr id="5" name="Rectangle 4">
            <a:extLst>
              <a:ext uri="{FF2B5EF4-FFF2-40B4-BE49-F238E27FC236}">
                <a16:creationId xmlns:a16="http://schemas.microsoft.com/office/drawing/2014/main" id="{555B7640-DB43-A94A-DC25-C5B943DF523D}"/>
              </a:ext>
            </a:extLst>
          </p:cNvPr>
          <p:cNvSpPr/>
          <p:nvPr/>
        </p:nvSpPr>
        <p:spPr>
          <a:xfrm>
            <a:off x="5102872" y="369794"/>
            <a:ext cx="637379" cy="449022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6C8D38-EDF3-5188-DE4D-B618639EE07B}"/>
              </a:ext>
            </a:extLst>
          </p:cNvPr>
          <p:cNvSpPr/>
          <p:nvPr/>
        </p:nvSpPr>
        <p:spPr>
          <a:xfrm>
            <a:off x="342823" y="369794"/>
            <a:ext cx="637379" cy="449022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5C0AC7-B9D9-BD76-3B74-0474F8C65BFD}"/>
              </a:ext>
            </a:extLst>
          </p:cNvPr>
          <p:cNvPicPr>
            <a:picLocks noChangeAspect="1"/>
          </p:cNvPicPr>
          <p:nvPr/>
        </p:nvPicPr>
        <p:blipFill>
          <a:blip r:embed="rId7"/>
          <a:stretch>
            <a:fillRect/>
          </a:stretch>
        </p:blipFill>
        <p:spPr>
          <a:xfrm>
            <a:off x="769823" y="0"/>
            <a:ext cx="4437052" cy="5143500"/>
          </a:xfrm>
          <a:prstGeom prst="rect">
            <a:avLst/>
          </a:prstGeom>
        </p:spPr>
      </p:pic>
      <p:pic>
        <p:nvPicPr>
          <p:cNvPr id="18" name="Audio 17">
            <a:hlinkClick r:id="" action="ppaction://media"/>
            <a:extLst>
              <a:ext uri="{FF2B5EF4-FFF2-40B4-BE49-F238E27FC236}">
                <a16:creationId xmlns:a16="http://schemas.microsoft.com/office/drawing/2014/main" id="{E59CA680-18BC-B238-1C7A-8B945EFA52B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11781916"/>
      </p:ext>
    </p:extLst>
  </p:cSld>
  <p:clrMapOvr>
    <a:masterClrMapping/>
  </p:clrMapOvr>
  <mc:AlternateContent xmlns:mc="http://schemas.openxmlformats.org/markup-compatibility/2006" xmlns:p14="http://schemas.microsoft.com/office/powerpoint/2010/main">
    <mc:Choice Requires="p14">
      <p:transition spd="slow" p14:dur="2000" advTm="23917"/>
    </mc:Choice>
    <mc:Fallback xmlns="">
      <p:transition spd="slow" advTm="2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
        <p:cNvGrpSpPr/>
        <p:nvPr/>
      </p:nvGrpSpPr>
      <p:grpSpPr>
        <a:xfrm>
          <a:off x="0" y="0"/>
          <a:ext cx="0" cy="0"/>
          <a:chOff x="0" y="0"/>
          <a:chExt cx="0" cy="0"/>
        </a:xfrm>
      </p:grpSpPr>
      <p:sp>
        <p:nvSpPr>
          <p:cNvPr id="89" name="Rectangle 88">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5">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1" name="Rectangle 90">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3" name="Rectangle 92">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95" name="Group 94">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79" y="950797"/>
            <a:ext cx="1670811" cy="548640"/>
            <a:chOff x="4828372" y="1267730"/>
            <a:chExt cx="2227748" cy="731520"/>
          </a:xfrm>
        </p:grpSpPr>
        <p:sp>
          <p:nvSpPr>
            <p:cNvPr id="96" name="Rectangle 95">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97" name="Group 96">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98" name="Straight Connector 97">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02" name="Rectangle 101">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Google Shape;84;p18"/>
          <p:cNvSpPr txBox="1">
            <a:spLocks noGrp="1"/>
          </p:cNvSpPr>
          <p:nvPr>
            <p:ph type="title"/>
          </p:nvPr>
        </p:nvSpPr>
        <p:spPr>
          <a:xfrm>
            <a:off x="6490942" y="2099263"/>
            <a:ext cx="2429121" cy="2439173"/>
          </a:xfrm>
          <a:prstGeom prst="rect">
            <a:avLst/>
          </a:prstGeom>
        </p:spPr>
        <p:txBody>
          <a:bodyPr spcFirstLastPara="1" vert="horz" lIns="91440" tIns="45720" rIns="91440" bIns="45720" rtlCol="0" anchor="ctr" anchorCtr="0">
            <a:normAutofit/>
          </a:bodyPr>
          <a:lstStyle/>
          <a:p>
            <a:pPr marL="0" lvl="0" indent="0" algn="ctr" defTabSz="914400">
              <a:lnSpc>
                <a:spcPct val="83000"/>
              </a:lnSpc>
              <a:spcBef>
                <a:spcPct val="0"/>
              </a:spcBef>
              <a:spcAft>
                <a:spcPts val="0"/>
              </a:spcAft>
            </a:pPr>
            <a:r>
              <a:rPr lang="en-US" sz="3300" cap="all" spc="-100">
                <a:solidFill>
                  <a:srgbClr val="FFFFFF"/>
                </a:solidFill>
                <a:effectLst>
                  <a:outerShdw blurRad="38100" dist="12700" dir="2700000" algn="tl" rotWithShape="0">
                    <a:prstClr val="black">
                      <a:alpha val="40000"/>
                    </a:prstClr>
                  </a:outerShdw>
                </a:effectLst>
              </a:rPr>
              <a:t>Laser Control System</a:t>
            </a:r>
          </a:p>
        </p:txBody>
      </p:sp>
      <p:sp>
        <p:nvSpPr>
          <p:cNvPr id="104" name="Rectangle 103">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6" name="Rectangle 105">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2" y="482598"/>
            <a:ext cx="5181931" cy="4178304"/>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8" name="Rectangle 107">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7" y="605064"/>
            <a:ext cx="4927621" cy="3933372"/>
          </a:xfrm>
          <a:prstGeom prst="rect">
            <a:avLst/>
          </a:prstGeom>
          <a:solidFill>
            <a:schemeClr val="tx1"/>
          </a:solidFill>
          <a:ln w="6350" cap="sq" cmpd="sng" algn="ctr">
            <a:solidFill>
              <a:schemeClr val="bg2"/>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0" name="Rectangle 109">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3377" y="480642"/>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112" name="Straight Connector 111">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7832" y="480641"/>
            <a:ext cx="0" cy="48006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9102" y="964612"/>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2E8587F-AD6C-2FE3-C778-D691A0A930C3}"/>
              </a:ext>
            </a:extLst>
          </p:cNvPr>
          <p:cNvSpPr>
            <a:spLocks noGrp="1"/>
          </p:cNvSpPr>
          <p:nvPr>
            <p:ph type="sldNum" idx="12"/>
          </p:nvPr>
        </p:nvSpPr>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descr="A person smiling at the camera&#10;&#10;Description automatically generated">
            <a:extLst>
              <a:ext uri="{FF2B5EF4-FFF2-40B4-BE49-F238E27FC236}">
                <a16:creationId xmlns:a16="http://schemas.microsoft.com/office/drawing/2014/main" id="{23C57029-A962-0876-F289-BF94B1531D11}"/>
              </a:ext>
            </a:extLst>
          </p:cNvPr>
          <p:cNvPicPr>
            <a:picLocks noChangeAspect="1"/>
          </p:cNvPicPr>
          <p:nvPr/>
        </p:nvPicPr>
        <p:blipFill rotWithShape="1">
          <a:blip r:embed="rId6"/>
          <a:srcRect l="7646" t="17492" r="8662"/>
          <a:stretch/>
        </p:blipFill>
        <p:spPr>
          <a:xfrm>
            <a:off x="7961223" y="131631"/>
            <a:ext cx="1065437" cy="1414671"/>
          </a:xfrm>
          <a:prstGeom prst="rect">
            <a:avLst/>
          </a:prstGeom>
        </p:spPr>
      </p:pic>
      <p:sp>
        <p:nvSpPr>
          <p:cNvPr id="5" name="Rectangle 4">
            <a:extLst>
              <a:ext uri="{FF2B5EF4-FFF2-40B4-BE49-F238E27FC236}">
                <a16:creationId xmlns:a16="http://schemas.microsoft.com/office/drawing/2014/main" id="{555B7640-DB43-A94A-DC25-C5B943DF523D}"/>
              </a:ext>
            </a:extLst>
          </p:cNvPr>
          <p:cNvSpPr/>
          <p:nvPr/>
        </p:nvSpPr>
        <p:spPr>
          <a:xfrm>
            <a:off x="5102872" y="369794"/>
            <a:ext cx="637379" cy="449022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id="{956C8D38-EDF3-5188-DE4D-B618639EE07B}"/>
              </a:ext>
            </a:extLst>
          </p:cNvPr>
          <p:cNvSpPr/>
          <p:nvPr/>
        </p:nvSpPr>
        <p:spPr>
          <a:xfrm>
            <a:off x="342823" y="369794"/>
            <a:ext cx="637379" cy="449022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9628DBE6-4416-54D2-162B-3C3E6C41D4BF}"/>
              </a:ext>
            </a:extLst>
          </p:cNvPr>
          <p:cNvPicPr>
            <a:picLocks noChangeAspect="1"/>
          </p:cNvPicPr>
          <p:nvPr/>
        </p:nvPicPr>
        <p:blipFill>
          <a:blip r:embed="rId7"/>
          <a:stretch>
            <a:fillRect/>
          </a:stretch>
        </p:blipFill>
        <p:spPr>
          <a:xfrm>
            <a:off x="794701" y="-5472"/>
            <a:ext cx="4387295" cy="5143500"/>
          </a:xfrm>
          <a:prstGeom prst="rect">
            <a:avLst/>
          </a:prstGeom>
        </p:spPr>
      </p:pic>
      <p:pic>
        <p:nvPicPr>
          <p:cNvPr id="22" name="Audio 21">
            <a:hlinkClick r:id="" action="ppaction://media"/>
            <a:extLst>
              <a:ext uri="{FF2B5EF4-FFF2-40B4-BE49-F238E27FC236}">
                <a16:creationId xmlns:a16="http://schemas.microsoft.com/office/drawing/2014/main" id="{3D0D4808-A935-0F03-F6FB-54094F3F31F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41470831"/>
      </p:ext>
    </p:extLst>
  </p:cSld>
  <p:clrMapOvr>
    <a:masterClrMapping/>
  </p:clrMapOvr>
  <mc:AlternateContent xmlns:mc="http://schemas.openxmlformats.org/markup-compatibility/2006" xmlns:p14="http://schemas.microsoft.com/office/powerpoint/2010/main">
    <mc:Choice Requires="p14">
      <p:transition spd="slow" p14:dur="2000" advTm="19736"/>
    </mc:Choice>
    <mc:Fallback xmlns="">
      <p:transition spd="slow" advTm="1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5999737"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Laser Design Hardware</a:t>
            </a:r>
            <a:endParaRPr/>
          </a:p>
        </p:txBody>
      </p:sp>
      <p:sp>
        <p:nvSpPr>
          <p:cNvPr id="3" name="Slide Number Placeholder 2">
            <a:extLst>
              <a:ext uri="{FF2B5EF4-FFF2-40B4-BE49-F238E27FC236}">
                <a16:creationId xmlns:a16="http://schemas.microsoft.com/office/drawing/2014/main" id="{2D676108-583F-237A-AD06-303DAC0AEA69}"/>
              </a:ext>
            </a:extLst>
          </p:cNvPr>
          <p:cNvSpPr>
            <a:spLocks noGrp="1"/>
          </p:cNvSpPr>
          <p:nvPr>
            <p:ph type="sldNum" idx="12"/>
          </p:nvPr>
        </p:nvSpPr>
        <p:spPr>
          <a:xfrm>
            <a:off x="8557950" y="4749900"/>
            <a:ext cx="548700" cy="393600"/>
          </a:xfrm>
        </p:spPr>
        <p:txBody>
          <a:bodyPr>
            <a:normAutofit/>
          </a:bodyPr>
          <a:lstStyle/>
          <a:p>
            <a:fld id="{00000000-1234-1234-1234-123412341234}" type="slidenum">
              <a:rPr lang="en" sz="1050"/>
              <a:t>42</a:t>
            </a:fld>
            <a:endParaRPr lang="en-US" sz="1050"/>
          </a:p>
        </p:txBody>
      </p:sp>
      <p:graphicFrame>
        <p:nvGraphicFramePr>
          <p:cNvPr id="12" name="Table 11">
            <a:extLst>
              <a:ext uri="{FF2B5EF4-FFF2-40B4-BE49-F238E27FC236}">
                <a16:creationId xmlns:a16="http://schemas.microsoft.com/office/drawing/2014/main" id="{241AC6A1-8BFF-D777-3802-869EEDBC1382}"/>
              </a:ext>
            </a:extLst>
          </p:cNvPr>
          <p:cNvGraphicFramePr>
            <a:graphicFrameLocks noGrp="1"/>
          </p:cNvGraphicFramePr>
          <p:nvPr>
            <p:extLst>
              <p:ext uri="{D42A27DB-BD31-4B8C-83A1-F6EECF244321}">
                <p14:modId xmlns:p14="http://schemas.microsoft.com/office/powerpoint/2010/main" val="3288780317"/>
              </p:ext>
            </p:extLst>
          </p:nvPr>
        </p:nvGraphicFramePr>
        <p:xfrm>
          <a:off x="311700" y="1126921"/>
          <a:ext cx="6217271" cy="1922603"/>
        </p:xfrm>
        <a:graphic>
          <a:graphicData uri="http://schemas.openxmlformats.org/drawingml/2006/table">
            <a:tbl>
              <a:tblPr firstRow="1" bandRow="1">
                <a:tableStyleId>{5C22544A-7EE6-4342-B048-85BDC9FD1C3A}</a:tableStyleId>
              </a:tblPr>
              <a:tblGrid>
                <a:gridCol w="1391131">
                  <a:extLst>
                    <a:ext uri="{9D8B030D-6E8A-4147-A177-3AD203B41FA5}">
                      <a16:colId xmlns:a16="http://schemas.microsoft.com/office/drawing/2014/main" val="2792417604"/>
                    </a:ext>
                  </a:extLst>
                </a:gridCol>
                <a:gridCol w="2342244">
                  <a:extLst>
                    <a:ext uri="{9D8B030D-6E8A-4147-A177-3AD203B41FA5}">
                      <a16:colId xmlns:a16="http://schemas.microsoft.com/office/drawing/2014/main" val="3882493905"/>
                    </a:ext>
                  </a:extLst>
                </a:gridCol>
                <a:gridCol w="2483896">
                  <a:extLst>
                    <a:ext uri="{9D8B030D-6E8A-4147-A177-3AD203B41FA5}">
                      <a16:colId xmlns:a16="http://schemas.microsoft.com/office/drawing/2014/main" val="1749835886"/>
                    </a:ext>
                  </a:extLst>
                </a:gridCol>
              </a:tblGrid>
              <a:tr h="275737">
                <a:tc>
                  <a:txBody>
                    <a:bodyPr/>
                    <a:lstStyle/>
                    <a:p>
                      <a:pPr marL="0" marR="0" algn="ct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200" b="0" kern="100">
                          <a:effectLst/>
                          <a:latin typeface="Times New Roman" panose="02020603050405020304" pitchFamily="18" charset="0"/>
                          <a:ea typeface="Times New Roman" panose="02020603050405020304" pitchFamily="18" charset="0"/>
                        </a:rPr>
                        <a:t>LEDs</a:t>
                      </a:r>
                    </a:p>
                  </a:txBody>
                  <a:tcPr marL="68580" marR="68580" marT="0" marB="0" anchor="ctr"/>
                </a:tc>
                <a:tc>
                  <a:txBody>
                    <a:bodyPr/>
                    <a:lstStyle/>
                    <a:p>
                      <a:pPr marL="0" marR="0" algn="ctr"/>
                      <a:r>
                        <a:rPr lang="en-US" sz="1200" b="1" kern="100">
                          <a:solidFill>
                            <a:schemeClr val="accent4">
                              <a:lumMod val="60000"/>
                              <a:lumOff val="40000"/>
                            </a:schemeClr>
                          </a:solidFill>
                          <a:effectLst/>
                          <a:latin typeface="Times New Roman" panose="02020603050405020304" pitchFamily="18" charset="0"/>
                          <a:ea typeface="Times New Roman" panose="02020603050405020304" pitchFamily="18" charset="0"/>
                        </a:rPr>
                        <a:t>Laser Diodes</a:t>
                      </a:r>
                    </a:p>
                  </a:txBody>
                  <a:tcPr marL="68580" marR="68580" marT="0" marB="0" anchor="ctr"/>
                </a:tc>
                <a:extLst>
                  <a:ext uri="{0D108BD9-81ED-4DB2-BD59-A6C34878D82A}">
                    <a16:rowId xmlns:a16="http://schemas.microsoft.com/office/drawing/2014/main" val="314696120"/>
                  </a:ext>
                </a:extLst>
              </a:tr>
              <a:tr h="275737">
                <a:tc>
                  <a:txBody>
                    <a:bodyPr/>
                    <a:lstStyle/>
                    <a:p>
                      <a:pPr marL="0" marR="0" algn="ctr"/>
                      <a:r>
                        <a:rPr lang="en-US" sz="1200" kern="100">
                          <a:solidFill>
                            <a:srgbClr val="000000"/>
                          </a:solidFill>
                          <a:effectLst/>
                          <a:latin typeface="Times New Roman" panose="02020603050405020304" pitchFamily="18" charset="0"/>
                          <a:ea typeface="Times New Roman" panose="02020603050405020304" pitchFamily="18" charset="0"/>
                        </a:rPr>
                        <a:t>Particle Phase</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Incoherent</a:t>
                      </a: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Coherent</a:t>
                      </a:r>
                    </a:p>
                  </a:txBody>
                  <a:tcPr marL="68580" marR="68580" marT="0" marB="0" anchor="ctr"/>
                </a:tc>
                <a:extLst>
                  <a:ext uri="{0D108BD9-81ED-4DB2-BD59-A6C34878D82A}">
                    <a16:rowId xmlns:a16="http://schemas.microsoft.com/office/drawing/2014/main" val="3939678863"/>
                  </a:ext>
                </a:extLst>
              </a:tr>
              <a:tr h="275737">
                <a:tc>
                  <a:txBody>
                    <a:bodyPr/>
                    <a:lstStyle/>
                    <a:p>
                      <a:pPr marL="0" marR="0" algn="ctr"/>
                      <a:r>
                        <a:rPr lang="en-US" sz="1200" kern="100">
                          <a:solidFill>
                            <a:srgbClr val="000000"/>
                          </a:solidFill>
                          <a:effectLst/>
                          <a:latin typeface="Times New Roman" panose="02020603050405020304" pitchFamily="18" charset="0"/>
                          <a:ea typeface="Times New Roman" panose="02020603050405020304" pitchFamily="18" charset="0"/>
                        </a:rPr>
                        <a:t>Direction</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Random</a:t>
                      </a: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Linear</a:t>
                      </a:r>
                    </a:p>
                  </a:txBody>
                  <a:tcPr marL="68580" marR="68580" marT="0" marB="0" anchor="ctr"/>
                </a:tc>
                <a:extLst>
                  <a:ext uri="{0D108BD9-81ED-4DB2-BD59-A6C34878D82A}">
                    <a16:rowId xmlns:a16="http://schemas.microsoft.com/office/drawing/2014/main" val="3942192552"/>
                  </a:ext>
                </a:extLst>
              </a:tr>
              <a:tr h="275737">
                <a:tc>
                  <a:txBody>
                    <a:bodyPr/>
                    <a:lstStyle/>
                    <a:p>
                      <a:pPr marL="0" marR="0" algn="ctr"/>
                      <a:r>
                        <a:rPr lang="en-US" sz="1200" kern="100">
                          <a:solidFill>
                            <a:srgbClr val="000000"/>
                          </a:solidFill>
                          <a:effectLst/>
                          <a:latin typeface="Times New Roman" panose="02020603050405020304" pitchFamily="18" charset="0"/>
                          <a:ea typeface="Times New Roman" panose="02020603050405020304" pitchFamily="18" charset="0"/>
                        </a:rPr>
                        <a:t>Output Power</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10 – 50 µW</a:t>
                      </a: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1 – 1000 mW</a:t>
                      </a:r>
                    </a:p>
                  </a:txBody>
                  <a:tcPr marL="68580" marR="68580" marT="0" marB="0" anchor="ctr"/>
                </a:tc>
                <a:extLst>
                  <a:ext uri="{0D108BD9-81ED-4DB2-BD59-A6C34878D82A}">
                    <a16:rowId xmlns:a16="http://schemas.microsoft.com/office/drawing/2014/main" val="897958128"/>
                  </a:ext>
                </a:extLst>
              </a:tr>
              <a:tr h="275737">
                <a:tc>
                  <a:txBody>
                    <a:bodyPr/>
                    <a:lstStyle/>
                    <a:p>
                      <a:pPr marL="0" marR="0" algn="ctr"/>
                      <a:r>
                        <a:rPr lang="en-US" sz="1200" kern="100">
                          <a:solidFill>
                            <a:srgbClr val="000000"/>
                          </a:solidFill>
                          <a:effectLst/>
                          <a:latin typeface="Times New Roman" panose="02020603050405020304" pitchFamily="18" charset="0"/>
                          <a:ea typeface="Times New Roman" panose="02020603050405020304" pitchFamily="18" charset="0"/>
                        </a:rPr>
                        <a:t>Rise Time</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1 to 100 ns</a:t>
                      </a:r>
                    </a:p>
                  </a:txBody>
                  <a:tcPr marL="68580" marR="68580" marT="0" marB="0" anchor="ctr"/>
                </a:tc>
                <a:tc>
                  <a:txBody>
                    <a:bodyPr/>
                    <a:lstStyle/>
                    <a:p>
                      <a:pPr marL="0" marR="0" algn="ctr"/>
                      <a:r>
                        <a:rPr lang="en-US" sz="1200" kern="100">
                          <a:effectLst/>
                          <a:latin typeface="Times New Roman" panose="02020603050405020304" pitchFamily="18" charset="0"/>
                          <a:ea typeface="Times New Roman" panose="02020603050405020304" pitchFamily="18" charset="0"/>
                        </a:rPr>
                        <a:t>&lt; 1 to 10 ns</a:t>
                      </a:r>
                    </a:p>
                  </a:txBody>
                  <a:tcPr marL="68580" marR="68580" marT="0" marB="0" anchor="ctr"/>
                </a:tc>
                <a:extLst>
                  <a:ext uri="{0D108BD9-81ED-4DB2-BD59-A6C34878D82A}">
                    <a16:rowId xmlns:a16="http://schemas.microsoft.com/office/drawing/2014/main" val="3161971136"/>
                  </a:ext>
                </a:extLst>
              </a:tr>
              <a:tr h="543918">
                <a:tc>
                  <a:txBody>
                    <a:bodyPr/>
                    <a:lstStyle/>
                    <a:p>
                      <a:pPr marL="0" marR="0" algn="ctr">
                        <a:spcAft>
                          <a:spcPts val="0"/>
                        </a:spcAft>
                      </a:pPr>
                      <a:r>
                        <a:rPr lang="en-US" sz="1200" kern="100">
                          <a:solidFill>
                            <a:srgbClr val="000000"/>
                          </a:solidFill>
                          <a:effectLst/>
                          <a:latin typeface="Times New Roman" panose="02020603050405020304" pitchFamily="18" charset="0"/>
                          <a:ea typeface="Times New Roman" panose="02020603050405020304" pitchFamily="18" charset="0"/>
                        </a:rPr>
                        <a:t>Temperature Effects</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Aft>
                          <a:spcPts val="0"/>
                        </a:spcAft>
                      </a:pPr>
                      <a:r>
                        <a:rPr lang="en-US" sz="1200" kern="100">
                          <a:effectLst/>
                          <a:latin typeface="Times New Roman" panose="02020603050405020304" pitchFamily="18" charset="0"/>
                          <a:ea typeface="Times New Roman" panose="02020603050405020304" pitchFamily="18" charset="0"/>
                        </a:rPr>
                        <a:t>Increases wavelength by .6 nm/ °C</a:t>
                      </a:r>
                    </a:p>
                  </a:txBody>
                  <a:tcPr marL="68580" marR="68580" marT="0" marB="0" anchor="ctr"/>
                </a:tc>
                <a:tc>
                  <a:txBody>
                    <a:bodyPr/>
                    <a:lstStyle/>
                    <a:p>
                      <a:pPr marL="0" marR="0" algn="ctr">
                        <a:spcBef>
                          <a:spcPts val="0"/>
                        </a:spcBef>
                        <a:spcAft>
                          <a:spcPts val="0"/>
                        </a:spcAft>
                      </a:pPr>
                      <a:r>
                        <a:rPr lang="en-US" sz="1200" kern="100">
                          <a:effectLst/>
                          <a:latin typeface="Times New Roman" panose="02020603050405020304" pitchFamily="18" charset="0"/>
                          <a:ea typeface="Times New Roman" panose="02020603050405020304" pitchFamily="18" charset="0"/>
                        </a:rPr>
                        <a:t>Wavelength varies by .25 nm/ °C</a:t>
                      </a:r>
                    </a:p>
                    <a:p>
                      <a:pPr marL="0" marR="0" algn="ctr">
                        <a:spcBef>
                          <a:spcPts val="0"/>
                        </a:spcBef>
                        <a:spcAft>
                          <a:spcPts val="0"/>
                        </a:spcAft>
                      </a:pPr>
                      <a:r>
                        <a:rPr lang="en-US" sz="1200" kern="100">
                          <a:effectLst/>
                          <a:latin typeface="Times New Roman" panose="02020603050405020304" pitchFamily="18" charset="0"/>
                          <a:ea typeface="Times New Roman" panose="02020603050405020304" pitchFamily="18" charset="0"/>
                        </a:rPr>
                        <a:t>Threshold current rises by .5mA/ °C</a:t>
                      </a:r>
                    </a:p>
                  </a:txBody>
                  <a:tcPr marL="68580" marR="68580" marT="0" marB="0" anchor="ctr"/>
                </a:tc>
                <a:extLst>
                  <a:ext uri="{0D108BD9-81ED-4DB2-BD59-A6C34878D82A}">
                    <a16:rowId xmlns:a16="http://schemas.microsoft.com/office/drawing/2014/main" val="3109182408"/>
                  </a:ext>
                </a:extLst>
              </a:tr>
            </a:tbl>
          </a:graphicData>
        </a:graphic>
      </p:graphicFrame>
      <p:graphicFrame>
        <p:nvGraphicFramePr>
          <p:cNvPr id="80" name="TextBox 13">
            <a:extLst>
              <a:ext uri="{FF2B5EF4-FFF2-40B4-BE49-F238E27FC236}">
                <a16:creationId xmlns:a16="http://schemas.microsoft.com/office/drawing/2014/main" id="{4CF74274-E973-C530-135F-AA9DA63AF341}"/>
              </a:ext>
            </a:extLst>
          </p:cNvPr>
          <p:cNvGraphicFramePr/>
          <p:nvPr>
            <p:extLst>
              <p:ext uri="{D42A27DB-BD31-4B8C-83A1-F6EECF244321}">
                <p14:modId xmlns:p14="http://schemas.microsoft.com/office/powerpoint/2010/main" val="2669975307"/>
              </p:ext>
            </p:extLst>
          </p:nvPr>
        </p:nvGraphicFramePr>
        <p:xfrm>
          <a:off x="311700" y="3319132"/>
          <a:ext cx="6947841" cy="1175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A person with long hair&#10;&#10;Description automatically generated">
            <a:extLst>
              <a:ext uri="{FF2B5EF4-FFF2-40B4-BE49-F238E27FC236}">
                <a16:creationId xmlns:a16="http://schemas.microsoft.com/office/drawing/2014/main" id="{63E4876B-075B-7516-DEF9-5F61E75B1A04}"/>
              </a:ext>
            </a:extLst>
          </p:cNvPr>
          <p:cNvPicPr>
            <a:picLocks noChangeAspect="1"/>
          </p:cNvPicPr>
          <p:nvPr/>
        </p:nvPicPr>
        <p:blipFill>
          <a:blip r:embed="rId8"/>
          <a:stretch>
            <a:fillRect/>
          </a:stretch>
        </p:blipFill>
        <p:spPr>
          <a:xfrm>
            <a:off x="7195219" y="300425"/>
            <a:ext cx="1637081" cy="1922602"/>
          </a:xfrm>
          <a:prstGeom prst="rect">
            <a:avLst/>
          </a:prstGeom>
        </p:spPr>
      </p:pic>
    </p:spTree>
    <p:extLst>
      <p:ext uri="{BB962C8B-B14F-4D97-AF65-F5344CB8AC3E}">
        <p14:creationId xmlns:p14="http://schemas.microsoft.com/office/powerpoint/2010/main" val="2948029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055A-AEF9-AF3A-32DA-263E179EA151}"/>
              </a:ext>
            </a:extLst>
          </p:cNvPr>
          <p:cNvSpPr>
            <a:spLocks noGrp="1"/>
          </p:cNvSpPr>
          <p:nvPr>
            <p:ph type="title"/>
          </p:nvPr>
        </p:nvSpPr>
        <p:spPr/>
        <p:txBody>
          <a:bodyPr>
            <a:normAutofit fontScale="90000"/>
          </a:bodyPr>
          <a:lstStyle/>
          <a:p>
            <a:r>
              <a:rPr lang="en-US"/>
              <a:t>Laser Design Hardware</a:t>
            </a:r>
          </a:p>
        </p:txBody>
      </p:sp>
      <p:sp>
        <p:nvSpPr>
          <p:cNvPr id="4" name="Slide Number Placeholder 3">
            <a:extLst>
              <a:ext uri="{FF2B5EF4-FFF2-40B4-BE49-F238E27FC236}">
                <a16:creationId xmlns:a16="http://schemas.microsoft.com/office/drawing/2014/main" id="{3F92A27A-A57D-57EA-8BD1-999FD0FCB759}"/>
              </a:ext>
            </a:extLst>
          </p:cNvPr>
          <p:cNvSpPr>
            <a:spLocks noGrp="1"/>
          </p:cNvSpPr>
          <p:nvPr>
            <p:ph type="sldNum" idx="12"/>
          </p:nvPr>
        </p:nvSpPr>
        <p:spPr>
          <a:xfrm>
            <a:off x="8595300" y="4767981"/>
            <a:ext cx="548700" cy="393600"/>
          </a:xfrm>
        </p:spPr>
        <p:txBody>
          <a:bodyPr>
            <a:normAutofit/>
          </a:bodyPr>
          <a:lstStyle/>
          <a:p>
            <a:fld id="{00000000-1234-1234-1234-123412341234}" type="slidenum">
              <a:rPr lang="en" sz="1050"/>
              <a:t>43</a:t>
            </a:fld>
            <a:endParaRPr lang="en-US" sz="1050"/>
          </a:p>
        </p:txBody>
      </p:sp>
      <p:pic>
        <p:nvPicPr>
          <p:cNvPr id="10" name="Picture 9" descr="A graph of a chlorophyll&#10;&#10;Description automatically generated">
            <a:extLst>
              <a:ext uri="{FF2B5EF4-FFF2-40B4-BE49-F238E27FC236}">
                <a16:creationId xmlns:a16="http://schemas.microsoft.com/office/drawing/2014/main" id="{E4C8BC90-4F90-4C68-AA3D-DEE6305E7A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9580" y="2283606"/>
            <a:ext cx="3730070" cy="2484375"/>
          </a:xfrm>
          <a:prstGeom prst="rect">
            <a:avLst/>
          </a:prstGeom>
          <a:noFill/>
          <a:ln>
            <a:solidFill>
              <a:schemeClr val="tx1"/>
            </a:solidFill>
          </a:ln>
        </p:spPr>
      </p:pic>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83DF635A-305B-8B09-1F47-A284A6ADD16E}"/>
                  </a:ext>
                </a:extLst>
              </p:cNvPr>
              <p:cNvGraphicFramePr>
                <a:graphicFrameLocks noGrp="1"/>
              </p:cNvGraphicFramePr>
              <p:nvPr>
                <p:extLst>
                  <p:ext uri="{D42A27DB-BD31-4B8C-83A1-F6EECF244321}">
                    <p14:modId xmlns:p14="http://schemas.microsoft.com/office/powerpoint/2010/main" val="2106783406"/>
                  </p:ext>
                </p:extLst>
              </p:nvPr>
            </p:nvGraphicFramePr>
            <p:xfrm>
              <a:off x="311700" y="1017725"/>
              <a:ext cx="4790530" cy="3206318"/>
            </p:xfrm>
            <a:graphic>
              <a:graphicData uri="http://schemas.openxmlformats.org/drawingml/2006/table">
                <a:tbl>
                  <a:tblPr firstRow="1" bandRow="1">
                    <a:tableStyleId>{5C22544A-7EE6-4342-B048-85BDC9FD1C3A}</a:tableStyleId>
                  </a:tblPr>
                  <a:tblGrid>
                    <a:gridCol w="1404932">
                      <a:extLst>
                        <a:ext uri="{9D8B030D-6E8A-4147-A177-3AD203B41FA5}">
                          <a16:colId xmlns:a16="http://schemas.microsoft.com/office/drawing/2014/main" val="2365677955"/>
                        </a:ext>
                      </a:extLst>
                    </a:gridCol>
                    <a:gridCol w="1594666">
                      <a:extLst>
                        <a:ext uri="{9D8B030D-6E8A-4147-A177-3AD203B41FA5}">
                          <a16:colId xmlns:a16="http://schemas.microsoft.com/office/drawing/2014/main" val="4213049949"/>
                        </a:ext>
                      </a:extLst>
                    </a:gridCol>
                    <a:gridCol w="1790932">
                      <a:extLst>
                        <a:ext uri="{9D8B030D-6E8A-4147-A177-3AD203B41FA5}">
                          <a16:colId xmlns:a16="http://schemas.microsoft.com/office/drawing/2014/main" val="2189933241"/>
                        </a:ext>
                      </a:extLst>
                    </a:gridCol>
                  </a:tblGrid>
                  <a:tr h="253966">
                    <a:tc>
                      <a:txBody>
                        <a:bodyPr/>
                        <a:lstStyle/>
                        <a:p>
                          <a:pPr marL="0" marR="0" algn="ctr">
                            <a:lnSpc>
                              <a:spcPct val="115000"/>
                            </a:lnSpc>
                          </a:pPr>
                          <a:r>
                            <a:rPr lang="en-US" sz="1200" b="1" kern="100">
                              <a:effectLst/>
                              <a:latin typeface="Times New Roman" panose="02020603050405020304" pitchFamily="18" charset="0"/>
                              <a:ea typeface="Times New Roman" panose="02020603050405020304" pitchFamily="18" charset="0"/>
                            </a:rPr>
                            <a:t> </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Chlorophyll A</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Chlorophyll B</a:t>
                          </a:r>
                        </a:p>
                      </a:txBody>
                      <a:tcPr marL="68580" marR="68580" marT="0" marB="0" anchor="ctr"/>
                    </a:tc>
                    <a:extLst>
                      <a:ext uri="{0D108BD9-81ED-4DB2-BD59-A6C34878D82A}">
                        <a16:rowId xmlns:a16="http://schemas.microsoft.com/office/drawing/2014/main" val="1319808827"/>
                      </a:ext>
                    </a:extLst>
                  </a:tr>
                  <a:tr h="530110">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Absorbed Light Wavelength</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430 – 660 nm</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450 – 650 nm</a:t>
                          </a:r>
                        </a:p>
                      </a:txBody>
                      <a:tcPr marL="68580" marR="68580" marT="0" marB="0" anchor="ctr"/>
                    </a:tc>
                    <a:extLst>
                      <a:ext uri="{0D108BD9-81ED-4DB2-BD59-A6C34878D82A}">
                        <a16:rowId xmlns:a16="http://schemas.microsoft.com/office/drawing/2014/main" val="659588943"/>
                      </a:ext>
                    </a:extLst>
                  </a:tr>
                  <a:tr h="253966">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Absorption Peak</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430 nm &amp; 662 nm</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470 nm</a:t>
                          </a:r>
                        </a:p>
                      </a:txBody>
                      <a:tcPr marL="68580" marR="68580" marT="0" marB="0" anchor="ctr"/>
                    </a:tc>
                    <a:extLst>
                      <a:ext uri="{0D108BD9-81ED-4DB2-BD59-A6C34878D82A}">
                        <a16:rowId xmlns:a16="http://schemas.microsoft.com/office/drawing/2014/main" val="1474191283"/>
                      </a:ext>
                    </a:extLst>
                  </a:tr>
                  <a:tr h="530110">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Absorbed Light</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Violet-blue &amp; Orange-red</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Orange-red</a:t>
                          </a:r>
                        </a:p>
                      </a:txBody>
                      <a:tcPr marL="68580" marR="68580" marT="0" marB="0" anchor="ctr"/>
                    </a:tc>
                    <a:extLst>
                      <a:ext uri="{0D108BD9-81ED-4DB2-BD59-A6C34878D82A}">
                        <a16:rowId xmlns:a16="http://schemas.microsoft.com/office/drawing/2014/main" val="1356424914"/>
                      </a:ext>
                    </a:extLst>
                  </a:tr>
                  <a:tr h="253966">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Color Reflected</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Blue-green</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Yellow-green</a:t>
                          </a:r>
                        </a:p>
                      </a:txBody>
                      <a:tcPr marL="68580" marR="68580" marT="0" marB="0" anchor="ctr"/>
                    </a:tc>
                    <a:extLst>
                      <a:ext uri="{0D108BD9-81ED-4DB2-BD59-A6C34878D82A}">
                        <a16:rowId xmlns:a16="http://schemas.microsoft.com/office/drawing/2014/main" val="1385187324"/>
                      </a:ext>
                    </a:extLst>
                  </a:tr>
                  <a:tr h="530110">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Organism Types</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all plants, algae, and cynobacteria</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All plants and green algae</a:t>
                          </a:r>
                        </a:p>
                      </a:txBody>
                      <a:tcPr marL="68580" marR="68580" marT="0" marB="0" anchor="ctr"/>
                    </a:tc>
                    <a:extLst>
                      <a:ext uri="{0D108BD9-81ED-4DB2-BD59-A6C34878D82A}">
                        <a16:rowId xmlns:a16="http://schemas.microsoft.com/office/drawing/2014/main" val="3630890675"/>
                      </a:ext>
                    </a:extLst>
                  </a:tr>
                  <a:tr h="854090">
                    <a:tc>
                      <a:txBody>
                        <a:bodyPr/>
                        <a:lstStyle/>
                        <a:p>
                          <a:pPr marL="0" marR="0" algn="ctr"/>
                          <a:r>
                            <a:rPr lang="en-US" sz="1200" b="1" kern="100">
                              <a:solidFill>
                                <a:srgbClr val="000000"/>
                              </a:solidFill>
                              <a:effectLst/>
                              <a:latin typeface="Times New Roman" panose="02020603050405020304" pitchFamily="18" charset="0"/>
                              <a:ea typeface="Times New Roman" panose="02020603050405020304" pitchFamily="18" charset="0"/>
                            </a:rPr>
                            <a:t>Proportion in Total Chlorophyll in Plants</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14:m>
                            <m:oMathPara xmlns:m="http://schemas.openxmlformats.org/officeDocument/2006/math">
                              <m:oMathParaPr>
                                <m:jc m:val="centerGroup"/>
                              </m:oMathParaPr>
                              <m:oMath xmlns:m="http://schemas.openxmlformats.org/officeDocument/2006/math">
                                <m:f>
                                  <m:fPr>
                                    <m:type m:val="skw"/>
                                    <m:ctrlPr>
                                      <a:rPr lang="en-US" sz="1200" i="1" kern="100">
                                        <a:effectLst/>
                                        <a:latin typeface="Cambria Math" panose="02040503050406030204" pitchFamily="18" charset="0"/>
                                        <a:ea typeface="Times New Roman" panose="02020603050405020304" pitchFamily="18" charset="0"/>
                                      </a:rPr>
                                    </m:ctrlPr>
                                  </m:fPr>
                                  <m:num>
                                    <m:r>
                                      <a:rPr lang="en-US" sz="1200" i="1" kern="100">
                                        <a:effectLst/>
                                        <a:latin typeface="Cambria Math" panose="02040503050406030204" pitchFamily="18" charset="0"/>
                                        <a:ea typeface="Times New Roman" panose="02020603050405020304" pitchFamily="18" charset="0"/>
                                      </a:rPr>
                                      <m:t>3</m:t>
                                    </m:r>
                                  </m:num>
                                  <m:den>
                                    <m:r>
                                      <a:rPr lang="en-US" sz="1200" i="1" kern="100">
                                        <a:effectLst/>
                                        <a:latin typeface="Cambria Math" panose="02040503050406030204" pitchFamily="18" charset="0"/>
                                        <a:ea typeface="Times New Roman" panose="02020603050405020304" pitchFamily="18" charset="0"/>
                                      </a:rPr>
                                      <m:t>4</m:t>
                                    </m:r>
                                  </m:den>
                                </m:f>
                              </m:oMath>
                            </m:oMathPara>
                          </a14:m>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14:m>
                            <m:oMathPara xmlns:m="http://schemas.openxmlformats.org/officeDocument/2006/math">
                              <m:oMathParaPr>
                                <m:jc m:val="centerGroup"/>
                              </m:oMathParaPr>
                              <m:oMath xmlns:m="http://schemas.openxmlformats.org/officeDocument/2006/math">
                                <m:f>
                                  <m:fPr>
                                    <m:type m:val="skw"/>
                                    <m:ctrlPr>
                                      <a:rPr lang="en-US" sz="1200" i="1" kern="100">
                                        <a:effectLst/>
                                        <a:latin typeface="Cambria Math" panose="02040503050406030204" pitchFamily="18" charset="0"/>
                                        <a:ea typeface="Times New Roman" panose="02020603050405020304" pitchFamily="18" charset="0"/>
                                      </a:rPr>
                                    </m:ctrlPr>
                                  </m:fPr>
                                  <m:num>
                                    <m:r>
                                      <a:rPr lang="en-US" sz="1200" i="1" kern="100">
                                        <a:effectLst/>
                                        <a:latin typeface="Cambria Math" panose="02040503050406030204" pitchFamily="18" charset="0"/>
                                        <a:ea typeface="Times New Roman" panose="02020603050405020304" pitchFamily="18" charset="0"/>
                                      </a:rPr>
                                      <m:t>1</m:t>
                                    </m:r>
                                  </m:num>
                                  <m:den>
                                    <m:r>
                                      <a:rPr lang="en-US" sz="1200" i="1" kern="100">
                                        <a:effectLst/>
                                        <a:latin typeface="Cambria Math" panose="02040503050406030204" pitchFamily="18" charset="0"/>
                                        <a:ea typeface="Times New Roman" panose="02020603050405020304" pitchFamily="18" charset="0"/>
                                      </a:rPr>
                                      <m:t>4</m:t>
                                    </m:r>
                                  </m:den>
                                </m:f>
                              </m:oMath>
                            </m:oMathPara>
                          </a14:m>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50454133"/>
                      </a:ext>
                    </a:extLst>
                  </a:tr>
                </a:tbl>
              </a:graphicData>
            </a:graphic>
          </p:graphicFrame>
        </mc:Choice>
        <mc:Fallback xmlns="">
          <p:graphicFrame>
            <p:nvGraphicFramePr>
              <p:cNvPr id="11" name="Table 10">
                <a:extLst>
                  <a:ext uri="{FF2B5EF4-FFF2-40B4-BE49-F238E27FC236}">
                    <a16:creationId xmlns:a16="http://schemas.microsoft.com/office/drawing/2014/main" id="{83DF635A-305B-8B09-1F47-A284A6ADD16E}"/>
                  </a:ext>
                </a:extLst>
              </p:cNvPr>
              <p:cNvGraphicFramePr>
                <a:graphicFrameLocks noGrp="1"/>
              </p:cNvGraphicFramePr>
              <p:nvPr>
                <p:extLst>
                  <p:ext uri="{D42A27DB-BD31-4B8C-83A1-F6EECF244321}">
                    <p14:modId xmlns:p14="http://schemas.microsoft.com/office/powerpoint/2010/main" val="2106783406"/>
                  </p:ext>
                </p:extLst>
              </p:nvPr>
            </p:nvGraphicFramePr>
            <p:xfrm>
              <a:off x="311700" y="1017725"/>
              <a:ext cx="4790530" cy="3206318"/>
            </p:xfrm>
            <a:graphic>
              <a:graphicData uri="http://schemas.openxmlformats.org/drawingml/2006/table">
                <a:tbl>
                  <a:tblPr firstRow="1" bandRow="1">
                    <a:tableStyleId>{5C22544A-7EE6-4342-B048-85BDC9FD1C3A}</a:tableStyleId>
                  </a:tblPr>
                  <a:tblGrid>
                    <a:gridCol w="1404932">
                      <a:extLst>
                        <a:ext uri="{9D8B030D-6E8A-4147-A177-3AD203B41FA5}">
                          <a16:colId xmlns:a16="http://schemas.microsoft.com/office/drawing/2014/main" val="2365677955"/>
                        </a:ext>
                      </a:extLst>
                    </a:gridCol>
                    <a:gridCol w="1594666">
                      <a:extLst>
                        <a:ext uri="{9D8B030D-6E8A-4147-A177-3AD203B41FA5}">
                          <a16:colId xmlns:a16="http://schemas.microsoft.com/office/drawing/2014/main" val="4213049949"/>
                        </a:ext>
                      </a:extLst>
                    </a:gridCol>
                    <a:gridCol w="1790932">
                      <a:extLst>
                        <a:ext uri="{9D8B030D-6E8A-4147-A177-3AD203B41FA5}">
                          <a16:colId xmlns:a16="http://schemas.microsoft.com/office/drawing/2014/main" val="2189933241"/>
                        </a:ext>
                      </a:extLst>
                    </a:gridCol>
                  </a:tblGrid>
                  <a:tr h="253966">
                    <a:tc>
                      <a:txBody>
                        <a:bodyPr/>
                        <a:lstStyle/>
                        <a:p>
                          <a:pPr marL="0" marR="0" algn="ctr">
                            <a:lnSpc>
                              <a:spcPct val="115000"/>
                            </a:lnSpc>
                          </a:pPr>
                          <a:r>
                            <a:rPr lang="en-US" sz="1200" b="1" kern="100">
                              <a:effectLst/>
                              <a:latin typeface="Times New Roman" panose="02020603050405020304" pitchFamily="18" charset="0"/>
                              <a:ea typeface="Times New Roman" panose="02020603050405020304" pitchFamily="18" charset="0"/>
                            </a:rPr>
                            <a:t> </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Chlorophyll A</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Chlorophyll B</a:t>
                          </a:r>
                        </a:p>
                      </a:txBody>
                      <a:tcPr marL="68580" marR="68580" marT="0" marB="0" anchor="ctr"/>
                    </a:tc>
                    <a:extLst>
                      <a:ext uri="{0D108BD9-81ED-4DB2-BD59-A6C34878D82A}">
                        <a16:rowId xmlns:a16="http://schemas.microsoft.com/office/drawing/2014/main" val="1319808827"/>
                      </a:ext>
                    </a:extLst>
                  </a:tr>
                  <a:tr h="530110">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Absorbed Light Wavelength</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430 – 660 nm</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450 – 650 nm</a:t>
                          </a:r>
                        </a:p>
                      </a:txBody>
                      <a:tcPr marL="68580" marR="68580" marT="0" marB="0" anchor="ctr"/>
                    </a:tc>
                    <a:extLst>
                      <a:ext uri="{0D108BD9-81ED-4DB2-BD59-A6C34878D82A}">
                        <a16:rowId xmlns:a16="http://schemas.microsoft.com/office/drawing/2014/main" val="659588943"/>
                      </a:ext>
                    </a:extLst>
                  </a:tr>
                  <a:tr h="253966">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Absorption Peak</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430 nm &amp; 662 nm</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470 nm</a:t>
                          </a:r>
                        </a:p>
                      </a:txBody>
                      <a:tcPr marL="68580" marR="68580" marT="0" marB="0" anchor="ctr"/>
                    </a:tc>
                    <a:extLst>
                      <a:ext uri="{0D108BD9-81ED-4DB2-BD59-A6C34878D82A}">
                        <a16:rowId xmlns:a16="http://schemas.microsoft.com/office/drawing/2014/main" val="1474191283"/>
                      </a:ext>
                    </a:extLst>
                  </a:tr>
                  <a:tr h="530110">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Absorbed Light</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Violet-blue &amp; Orange-red</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Orange-red</a:t>
                          </a:r>
                        </a:p>
                      </a:txBody>
                      <a:tcPr marL="68580" marR="68580" marT="0" marB="0" anchor="ctr"/>
                    </a:tc>
                    <a:extLst>
                      <a:ext uri="{0D108BD9-81ED-4DB2-BD59-A6C34878D82A}">
                        <a16:rowId xmlns:a16="http://schemas.microsoft.com/office/drawing/2014/main" val="1356424914"/>
                      </a:ext>
                    </a:extLst>
                  </a:tr>
                  <a:tr h="253966">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Color Reflected</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Blue-green</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Yellow-green</a:t>
                          </a:r>
                        </a:p>
                      </a:txBody>
                      <a:tcPr marL="68580" marR="68580" marT="0" marB="0" anchor="ctr"/>
                    </a:tc>
                    <a:extLst>
                      <a:ext uri="{0D108BD9-81ED-4DB2-BD59-A6C34878D82A}">
                        <a16:rowId xmlns:a16="http://schemas.microsoft.com/office/drawing/2014/main" val="1385187324"/>
                      </a:ext>
                    </a:extLst>
                  </a:tr>
                  <a:tr h="530110">
                    <a:tc>
                      <a:txBody>
                        <a:bodyPr/>
                        <a:lstStyle/>
                        <a:p>
                          <a:pPr marL="0" marR="0" algn="ctr">
                            <a:lnSpc>
                              <a:spcPct val="115000"/>
                            </a:lnSpc>
                          </a:pPr>
                          <a:r>
                            <a:rPr lang="en-US" sz="1200" b="1" kern="100">
                              <a:solidFill>
                                <a:srgbClr val="000000"/>
                              </a:solidFill>
                              <a:effectLst/>
                              <a:latin typeface="Times New Roman" panose="02020603050405020304" pitchFamily="18" charset="0"/>
                              <a:ea typeface="Times New Roman" panose="02020603050405020304" pitchFamily="18" charset="0"/>
                            </a:rPr>
                            <a:t>Organism Types</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all plants, algae, and cynobacteria</a:t>
                          </a:r>
                        </a:p>
                      </a:txBody>
                      <a:tcPr marL="68580" marR="68580" marT="0" marB="0" anchor="ctr"/>
                    </a:tc>
                    <a:tc>
                      <a:txBody>
                        <a:bodyPr/>
                        <a:lstStyle/>
                        <a:p>
                          <a:pPr marL="0" marR="0" algn="ctr">
                            <a:lnSpc>
                              <a:spcPct val="115000"/>
                            </a:lnSpc>
                          </a:pPr>
                          <a:r>
                            <a:rPr lang="en-US" sz="1200" kern="100">
                              <a:effectLst/>
                              <a:latin typeface="Times New Roman" panose="02020603050405020304" pitchFamily="18" charset="0"/>
                              <a:ea typeface="Times New Roman" panose="02020603050405020304" pitchFamily="18" charset="0"/>
                            </a:rPr>
                            <a:t>All plants and green algae</a:t>
                          </a:r>
                        </a:p>
                      </a:txBody>
                      <a:tcPr marL="68580" marR="68580" marT="0" marB="0" anchor="ctr"/>
                    </a:tc>
                    <a:extLst>
                      <a:ext uri="{0D108BD9-81ED-4DB2-BD59-A6C34878D82A}">
                        <a16:rowId xmlns:a16="http://schemas.microsoft.com/office/drawing/2014/main" val="3630890675"/>
                      </a:ext>
                    </a:extLst>
                  </a:tr>
                  <a:tr h="854090">
                    <a:tc>
                      <a:txBody>
                        <a:bodyPr/>
                        <a:lstStyle/>
                        <a:p>
                          <a:pPr marL="0" marR="0" algn="ctr"/>
                          <a:r>
                            <a:rPr lang="en-US" sz="1200" b="1" kern="100">
                              <a:solidFill>
                                <a:srgbClr val="000000"/>
                              </a:solidFill>
                              <a:effectLst/>
                              <a:latin typeface="Times New Roman" panose="02020603050405020304" pitchFamily="18" charset="0"/>
                              <a:ea typeface="Times New Roman" panose="02020603050405020304" pitchFamily="18" charset="0"/>
                            </a:rPr>
                            <a:t>Proportion in Total Chlorophyll in Plants</a:t>
                          </a:r>
                          <a:endParaRPr lang="en-US" sz="1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4"/>
                          <a:stretch>
                            <a:fillRect l="-88889" t="-277143" r="-114559" b="-32143"/>
                          </a:stretch>
                        </a:blipFill>
                      </a:tcPr>
                    </a:tc>
                    <a:tc>
                      <a:txBody>
                        <a:bodyPr/>
                        <a:lstStyle/>
                        <a:p>
                          <a:endParaRPr lang="en-US"/>
                        </a:p>
                      </a:txBody>
                      <a:tcPr marL="68580" marR="68580" marT="0" marB="0" anchor="ctr">
                        <a:blipFill>
                          <a:blip r:embed="rId4"/>
                          <a:stretch>
                            <a:fillRect l="-167687" t="-277143" r="-1701" b="-32143"/>
                          </a:stretch>
                        </a:blipFill>
                      </a:tcPr>
                    </a:tc>
                    <a:extLst>
                      <a:ext uri="{0D108BD9-81ED-4DB2-BD59-A6C34878D82A}">
                        <a16:rowId xmlns:a16="http://schemas.microsoft.com/office/drawing/2014/main" val="3250454133"/>
                      </a:ext>
                    </a:extLst>
                  </a:tr>
                </a:tbl>
              </a:graphicData>
            </a:graphic>
          </p:graphicFrame>
        </mc:Fallback>
      </mc:AlternateContent>
      <p:sp>
        <p:nvSpPr>
          <p:cNvPr id="14" name="TextBox 13">
            <a:extLst>
              <a:ext uri="{FF2B5EF4-FFF2-40B4-BE49-F238E27FC236}">
                <a16:creationId xmlns:a16="http://schemas.microsoft.com/office/drawing/2014/main" id="{44898E0C-7EB3-5906-91E9-624FC5B13B81}"/>
              </a:ext>
            </a:extLst>
          </p:cNvPr>
          <p:cNvSpPr txBox="1"/>
          <p:nvPr/>
        </p:nvSpPr>
        <p:spPr>
          <a:xfrm>
            <a:off x="354633" y="4329143"/>
            <a:ext cx="4704664" cy="369332"/>
          </a:xfrm>
          <a:prstGeom prst="rect">
            <a:avLst/>
          </a:prstGeom>
          <a:noFill/>
        </p:spPr>
        <p:txBody>
          <a:bodyPr wrap="square" rtlCol="0">
            <a:spAutoFit/>
          </a:bodyPr>
          <a:lstStyle/>
          <a:p>
            <a:r>
              <a:rPr lang="en-US" b="1"/>
              <a:t>Laser Color for Treatment : </a:t>
            </a:r>
            <a:r>
              <a:rPr lang="en-US" b="1">
                <a:solidFill>
                  <a:srgbClr val="00B0F0"/>
                </a:solidFill>
              </a:rPr>
              <a:t>Blue</a:t>
            </a:r>
            <a:r>
              <a:rPr lang="en-US" b="1"/>
              <a:t> &amp; </a:t>
            </a:r>
            <a:r>
              <a:rPr lang="en-US" b="1">
                <a:solidFill>
                  <a:srgbClr val="FF0000"/>
                </a:solidFill>
              </a:rPr>
              <a:t>Red</a:t>
            </a:r>
          </a:p>
        </p:txBody>
      </p:sp>
      <p:pic>
        <p:nvPicPr>
          <p:cNvPr id="16" name="Picture 15" descr="A person with long hair&#10;&#10;Description automatically generated">
            <a:extLst>
              <a:ext uri="{FF2B5EF4-FFF2-40B4-BE49-F238E27FC236}">
                <a16:creationId xmlns:a16="http://schemas.microsoft.com/office/drawing/2014/main" id="{6BA48027-8E19-F357-FBB1-8D3FD12E579C}"/>
              </a:ext>
            </a:extLst>
          </p:cNvPr>
          <p:cNvPicPr>
            <a:picLocks noChangeAspect="1"/>
          </p:cNvPicPr>
          <p:nvPr/>
        </p:nvPicPr>
        <p:blipFill>
          <a:blip r:embed="rId5"/>
          <a:stretch>
            <a:fillRect/>
          </a:stretch>
        </p:blipFill>
        <p:spPr>
          <a:xfrm>
            <a:off x="7195219" y="300425"/>
            <a:ext cx="1637081" cy="1922602"/>
          </a:xfrm>
          <a:prstGeom prst="rect">
            <a:avLst/>
          </a:prstGeom>
        </p:spPr>
      </p:pic>
    </p:spTree>
    <p:extLst>
      <p:ext uri="{BB962C8B-B14F-4D97-AF65-F5344CB8AC3E}">
        <p14:creationId xmlns:p14="http://schemas.microsoft.com/office/powerpoint/2010/main" val="1604956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055A-AEF9-AF3A-32DA-263E179EA151}"/>
              </a:ext>
            </a:extLst>
          </p:cNvPr>
          <p:cNvSpPr>
            <a:spLocks noGrp="1"/>
          </p:cNvSpPr>
          <p:nvPr>
            <p:ph type="title"/>
          </p:nvPr>
        </p:nvSpPr>
        <p:spPr/>
        <p:txBody>
          <a:bodyPr>
            <a:normAutofit fontScale="90000"/>
          </a:bodyPr>
          <a:lstStyle/>
          <a:p>
            <a:r>
              <a:rPr lang="en-US"/>
              <a:t>Laser Design Hardware</a:t>
            </a:r>
          </a:p>
        </p:txBody>
      </p:sp>
      <p:sp>
        <p:nvSpPr>
          <p:cNvPr id="3" name="Text Placeholder 2">
            <a:extLst>
              <a:ext uri="{FF2B5EF4-FFF2-40B4-BE49-F238E27FC236}">
                <a16:creationId xmlns:a16="http://schemas.microsoft.com/office/drawing/2014/main" id="{9A5A91B3-7A0B-D6D9-47DA-B9B579DB0D07}"/>
              </a:ext>
            </a:extLst>
          </p:cNvPr>
          <p:cNvSpPr>
            <a:spLocks noGrp="1"/>
          </p:cNvSpPr>
          <p:nvPr>
            <p:ph type="body" idx="1"/>
          </p:nvPr>
        </p:nvSpPr>
        <p:spPr>
          <a:xfrm>
            <a:off x="311700" y="1152475"/>
            <a:ext cx="3337511" cy="1047670"/>
          </a:xfrm>
        </p:spPr>
        <p:txBody>
          <a:bodyPr>
            <a:normAutofit/>
          </a:bodyPr>
          <a:lstStyle/>
          <a:p>
            <a:pPr marL="114300" indent="0">
              <a:buNone/>
            </a:pPr>
            <a:r>
              <a:rPr lang="en-US"/>
              <a:t>Laser Diode</a:t>
            </a:r>
          </a:p>
          <a:p>
            <a:pPr marL="114300" indent="0">
              <a:buNone/>
            </a:pPr>
            <a:endParaRPr lang="en-US"/>
          </a:p>
        </p:txBody>
      </p:sp>
      <p:graphicFrame>
        <p:nvGraphicFramePr>
          <p:cNvPr id="6" name="Table 5">
            <a:extLst>
              <a:ext uri="{FF2B5EF4-FFF2-40B4-BE49-F238E27FC236}">
                <a16:creationId xmlns:a16="http://schemas.microsoft.com/office/drawing/2014/main" id="{FA2764B6-37A8-CA1C-A436-7FCAFAB1FEB2}"/>
              </a:ext>
            </a:extLst>
          </p:cNvPr>
          <p:cNvGraphicFramePr>
            <a:graphicFrameLocks noGrp="1"/>
          </p:cNvGraphicFramePr>
          <p:nvPr>
            <p:extLst>
              <p:ext uri="{D42A27DB-BD31-4B8C-83A1-F6EECF244321}">
                <p14:modId xmlns:p14="http://schemas.microsoft.com/office/powerpoint/2010/main" val="907065850"/>
              </p:ext>
            </p:extLst>
          </p:nvPr>
        </p:nvGraphicFramePr>
        <p:xfrm>
          <a:off x="514815" y="1569085"/>
          <a:ext cx="4572000" cy="1112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750805201"/>
                    </a:ext>
                  </a:extLst>
                </a:gridCol>
                <a:gridCol w="1524000">
                  <a:extLst>
                    <a:ext uri="{9D8B030D-6E8A-4147-A177-3AD203B41FA5}">
                      <a16:colId xmlns:a16="http://schemas.microsoft.com/office/drawing/2014/main" val="940045287"/>
                    </a:ext>
                  </a:extLst>
                </a:gridCol>
                <a:gridCol w="1524000">
                  <a:extLst>
                    <a:ext uri="{9D8B030D-6E8A-4147-A177-3AD203B41FA5}">
                      <a16:colId xmlns:a16="http://schemas.microsoft.com/office/drawing/2014/main" val="51714971"/>
                    </a:ext>
                  </a:extLst>
                </a:gridCol>
              </a:tblGrid>
              <a:tr h="370840">
                <a:tc>
                  <a:txBody>
                    <a:bodyPr/>
                    <a:lstStyle/>
                    <a:p>
                      <a:r>
                        <a:rPr lang="en-US"/>
                        <a:t>Color</a:t>
                      </a:r>
                    </a:p>
                  </a:txBody>
                  <a:tcPr/>
                </a:tc>
                <a:tc>
                  <a:txBody>
                    <a:bodyPr/>
                    <a:lstStyle/>
                    <a:p>
                      <a:r>
                        <a:rPr lang="en-US"/>
                        <a:t>Wavelength</a:t>
                      </a:r>
                    </a:p>
                  </a:txBody>
                  <a:tcPr/>
                </a:tc>
                <a:tc>
                  <a:txBody>
                    <a:bodyPr/>
                    <a:lstStyle/>
                    <a:p>
                      <a:r>
                        <a:rPr lang="en-US"/>
                        <a:t>Power</a:t>
                      </a:r>
                    </a:p>
                  </a:txBody>
                  <a:tcPr/>
                </a:tc>
                <a:extLst>
                  <a:ext uri="{0D108BD9-81ED-4DB2-BD59-A6C34878D82A}">
                    <a16:rowId xmlns:a16="http://schemas.microsoft.com/office/drawing/2014/main" val="680793452"/>
                  </a:ext>
                </a:extLst>
              </a:tr>
              <a:tr h="370840">
                <a:tc>
                  <a:txBody>
                    <a:bodyPr/>
                    <a:lstStyle/>
                    <a:p>
                      <a:r>
                        <a:rPr lang="en-US"/>
                        <a:t>Blue</a:t>
                      </a:r>
                    </a:p>
                  </a:txBody>
                  <a:tcPr/>
                </a:tc>
                <a:tc>
                  <a:txBody>
                    <a:bodyPr/>
                    <a:lstStyle/>
                    <a:p>
                      <a:r>
                        <a:rPr lang="en-US"/>
                        <a:t>465 nm</a:t>
                      </a:r>
                    </a:p>
                  </a:txBody>
                  <a:tcPr/>
                </a:tc>
                <a:tc>
                  <a:txBody>
                    <a:bodyPr/>
                    <a:lstStyle/>
                    <a:p>
                      <a:r>
                        <a:rPr lang="en-US"/>
                        <a:t>1-2 W</a:t>
                      </a:r>
                    </a:p>
                  </a:txBody>
                  <a:tcPr/>
                </a:tc>
                <a:extLst>
                  <a:ext uri="{0D108BD9-81ED-4DB2-BD59-A6C34878D82A}">
                    <a16:rowId xmlns:a16="http://schemas.microsoft.com/office/drawing/2014/main" val="4268819664"/>
                  </a:ext>
                </a:extLst>
              </a:tr>
              <a:tr h="370840">
                <a:tc>
                  <a:txBody>
                    <a:bodyPr/>
                    <a:lstStyle/>
                    <a:p>
                      <a:r>
                        <a:rPr lang="en-US"/>
                        <a:t>Red</a:t>
                      </a:r>
                    </a:p>
                  </a:txBody>
                  <a:tcPr/>
                </a:tc>
                <a:tc>
                  <a:txBody>
                    <a:bodyPr/>
                    <a:lstStyle/>
                    <a:p>
                      <a:r>
                        <a:rPr lang="en-US"/>
                        <a:t>638 nm </a:t>
                      </a:r>
                    </a:p>
                  </a:txBody>
                  <a:tcPr/>
                </a:tc>
                <a:tc>
                  <a:txBody>
                    <a:bodyPr/>
                    <a:lstStyle/>
                    <a:p>
                      <a:r>
                        <a:rPr lang="en-US"/>
                        <a:t>1-2 W</a:t>
                      </a:r>
                    </a:p>
                  </a:txBody>
                  <a:tcPr/>
                </a:tc>
                <a:extLst>
                  <a:ext uri="{0D108BD9-81ED-4DB2-BD59-A6C34878D82A}">
                    <a16:rowId xmlns:a16="http://schemas.microsoft.com/office/drawing/2014/main" val="1665936809"/>
                  </a:ext>
                </a:extLst>
              </a:tr>
            </a:tbl>
          </a:graphicData>
        </a:graphic>
      </p:graphicFrame>
      <p:sp>
        <p:nvSpPr>
          <p:cNvPr id="8" name="Text Placeholder 2">
            <a:extLst>
              <a:ext uri="{FF2B5EF4-FFF2-40B4-BE49-F238E27FC236}">
                <a16:creationId xmlns:a16="http://schemas.microsoft.com/office/drawing/2014/main" id="{6A22149F-B960-7B9C-BA04-DAE5E9747263}"/>
              </a:ext>
            </a:extLst>
          </p:cNvPr>
          <p:cNvSpPr txBox="1">
            <a:spLocks/>
          </p:cNvSpPr>
          <p:nvPr/>
        </p:nvSpPr>
        <p:spPr>
          <a:xfrm>
            <a:off x="311699" y="2783930"/>
            <a:ext cx="3337511" cy="1047670"/>
          </a:xfrm>
          <a:prstGeom prst="rect">
            <a:avLst/>
          </a:prstGeom>
        </p:spPr>
        <p:txBody>
          <a:bodyPr spcFirstLastPara="1" vert="horz" wrap="square" lIns="91425" tIns="91425" rIns="91425" bIns="91425" rtlCol="0" anchor="t" anchorCtr="0">
            <a:normAutofit/>
          </a:bodyPr>
          <a:lstStyle>
            <a:lvl1pPr marL="457200" lvl="0" indent="-342900" algn="l" defTabSz="685800" rtl="0" eaLnBrk="1" latinLnBrk="0" hangingPunct="1">
              <a:lnSpc>
                <a:spcPct val="100000"/>
              </a:lnSpc>
              <a:spcBef>
                <a:spcPts val="0"/>
              </a:spcBef>
              <a:spcAft>
                <a:spcPts val="0"/>
              </a:spcAft>
              <a:buClr>
                <a:schemeClr val="tx2">
                  <a:lumMod val="60000"/>
                  <a:lumOff val="40000"/>
                </a:schemeClr>
              </a:buClr>
              <a:buSzPts val="1800"/>
              <a:buFont typeface="Arial" pitchFamily="34" charset="0"/>
              <a:buChar char="●"/>
              <a:defRPr sz="1350" kern="1200">
                <a:solidFill>
                  <a:schemeClr val="tx1"/>
                </a:solidFill>
                <a:latin typeface="+mn-lt"/>
                <a:ea typeface="+mn-ea"/>
                <a:cs typeface="+mn-cs"/>
              </a:defRPr>
            </a:lvl1pPr>
            <a:lvl2pPr marL="914400" lvl="1"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200" kern="1200">
                <a:solidFill>
                  <a:schemeClr val="tx1"/>
                </a:solidFill>
                <a:latin typeface="+mn-lt"/>
                <a:ea typeface="+mn-ea"/>
                <a:cs typeface="+mn-cs"/>
              </a:defRPr>
            </a:lvl2pPr>
            <a:lvl3pPr marL="1371600" lvl="2"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tx1"/>
                </a:solidFill>
                <a:latin typeface="+mn-lt"/>
                <a:ea typeface="+mn-ea"/>
                <a:cs typeface="+mn-cs"/>
              </a:defRPr>
            </a:lvl3pPr>
            <a:lvl4pPr marL="1828800" lvl="3"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tx1"/>
                </a:solidFill>
                <a:latin typeface="+mn-lt"/>
                <a:ea typeface="+mn-ea"/>
                <a:cs typeface="+mn-cs"/>
              </a:defRPr>
            </a:lvl4pPr>
            <a:lvl5pPr marL="2286000" lvl="4"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tx1"/>
                </a:solidFill>
                <a:latin typeface="+mn-lt"/>
                <a:ea typeface="+mn-ea"/>
                <a:cs typeface="+mn-cs"/>
              </a:defRPr>
            </a:lvl5pPr>
            <a:lvl6pPr marL="2743200" lvl="5"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bg1"/>
                </a:solidFill>
                <a:latin typeface="+mn-lt"/>
                <a:ea typeface="+mn-ea"/>
                <a:cs typeface="+mn-cs"/>
              </a:defRPr>
            </a:lvl6pPr>
            <a:lvl7pPr marL="3200400" lvl="6"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bg1"/>
                </a:solidFill>
                <a:latin typeface="+mn-lt"/>
                <a:ea typeface="+mn-ea"/>
                <a:cs typeface="+mn-cs"/>
              </a:defRPr>
            </a:lvl7pPr>
            <a:lvl8pPr marL="3657600" lvl="7"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bg1"/>
                </a:solidFill>
                <a:latin typeface="+mn-lt"/>
                <a:ea typeface="+mn-ea"/>
                <a:cs typeface="+mn-cs"/>
              </a:defRPr>
            </a:lvl8pPr>
            <a:lvl9pPr marL="4114800" lvl="8" indent="-317500" algn="l" defTabSz="685800" rtl="0" eaLnBrk="1" latinLnBrk="0" hangingPunct="1">
              <a:lnSpc>
                <a:spcPct val="100000"/>
              </a:lnSpc>
              <a:spcBef>
                <a:spcPts val="0"/>
              </a:spcBef>
              <a:spcAft>
                <a:spcPts val="0"/>
              </a:spcAft>
              <a:buClr>
                <a:schemeClr val="tx2">
                  <a:lumMod val="60000"/>
                  <a:lumOff val="40000"/>
                </a:schemeClr>
              </a:buClr>
              <a:buSzPts val="1400"/>
              <a:buFont typeface="Arial" pitchFamily="34" charset="0"/>
              <a:buChar char="■"/>
              <a:defRPr sz="1050" kern="1200">
                <a:solidFill>
                  <a:schemeClr val="bg1"/>
                </a:solidFill>
                <a:latin typeface="+mn-lt"/>
                <a:ea typeface="+mn-ea"/>
                <a:cs typeface="+mn-cs"/>
              </a:defRPr>
            </a:lvl9pPr>
          </a:lstStyle>
          <a:p>
            <a:pPr marL="114300" indent="0">
              <a:buFont typeface="Arial" pitchFamily="34" charset="0"/>
              <a:buNone/>
            </a:pPr>
            <a:r>
              <a:rPr lang="en-US"/>
              <a:t>Lens</a:t>
            </a:r>
          </a:p>
          <a:p>
            <a:pPr marL="114300" indent="0">
              <a:buFont typeface="Arial" pitchFamily="34" charset="0"/>
              <a:buNone/>
            </a:pPr>
            <a:endParaRPr lang="en-US"/>
          </a:p>
        </p:txBody>
      </p:sp>
      <p:graphicFrame>
        <p:nvGraphicFramePr>
          <p:cNvPr id="9" name="Table 8">
            <a:extLst>
              <a:ext uri="{FF2B5EF4-FFF2-40B4-BE49-F238E27FC236}">
                <a16:creationId xmlns:a16="http://schemas.microsoft.com/office/drawing/2014/main" id="{88EBF17E-3212-7B5E-A8CF-3498778823BE}"/>
              </a:ext>
            </a:extLst>
          </p:cNvPr>
          <p:cNvGraphicFramePr>
            <a:graphicFrameLocks noGrp="1"/>
          </p:cNvGraphicFramePr>
          <p:nvPr>
            <p:extLst>
              <p:ext uri="{D42A27DB-BD31-4B8C-83A1-F6EECF244321}">
                <p14:modId xmlns:p14="http://schemas.microsoft.com/office/powerpoint/2010/main" val="2175394805"/>
              </p:ext>
            </p:extLst>
          </p:nvPr>
        </p:nvGraphicFramePr>
        <p:xfrm>
          <a:off x="514814" y="3225265"/>
          <a:ext cx="8014191" cy="1079500"/>
        </p:xfrm>
        <a:graphic>
          <a:graphicData uri="http://schemas.openxmlformats.org/drawingml/2006/table">
            <a:tbl>
              <a:tblPr firstRow="1" bandRow="1">
                <a:tableStyleId>{5C22544A-7EE6-4342-B048-85BDC9FD1C3A}</a:tableStyleId>
              </a:tblPr>
              <a:tblGrid>
                <a:gridCol w="763484">
                  <a:extLst>
                    <a:ext uri="{9D8B030D-6E8A-4147-A177-3AD203B41FA5}">
                      <a16:colId xmlns:a16="http://schemas.microsoft.com/office/drawing/2014/main" val="3702213375"/>
                    </a:ext>
                  </a:extLst>
                </a:gridCol>
                <a:gridCol w="955104">
                  <a:extLst>
                    <a:ext uri="{9D8B030D-6E8A-4147-A177-3AD203B41FA5}">
                      <a16:colId xmlns:a16="http://schemas.microsoft.com/office/drawing/2014/main" val="3201007718"/>
                    </a:ext>
                  </a:extLst>
                </a:gridCol>
                <a:gridCol w="890124">
                  <a:extLst>
                    <a:ext uri="{9D8B030D-6E8A-4147-A177-3AD203B41FA5}">
                      <a16:colId xmlns:a16="http://schemas.microsoft.com/office/drawing/2014/main" val="2671736357"/>
                    </a:ext>
                  </a:extLst>
                </a:gridCol>
                <a:gridCol w="1327093">
                  <a:extLst>
                    <a:ext uri="{9D8B030D-6E8A-4147-A177-3AD203B41FA5}">
                      <a16:colId xmlns:a16="http://schemas.microsoft.com/office/drawing/2014/main" val="479664449"/>
                    </a:ext>
                  </a:extLst>
                </a:gridCol>
                <a:gridCol w="871470">
                  <a:extLst>
                    <a:ext uri="{9D8B030D-6E8A-4147-A177-3AD203B41FA5}">
                      <a16:colId xmlns:a16="http://schemas.microsoft.com/office/drawing/2014/main" val="95091966"/>
                    </a:ext>
                  </a:extLst>
                </a:gridCol>
                <a:gridCol w="987439">
                  <a:extLst>
                    <a:ext uri="{9D8B030D-6E8A-4147-A177-3AD203B41FA5}">
                      <a16:colId xmlns:a16="http://schemas.microsoft.com/office/drawing/2014/main" val="200897951"/>
                    </a:ext>
                  </a:extLst>
                </a:gridCol>
                <a:gridCol w="1241095">
                  <a:extLst>
                    <a:ext uri="{9D8B030D-6E8A-4147-A177-3AD203B41FA5}">
                      <a16:colId xmlns:a16="http://schemas.microsoft.com/office/drawing/2014/main" val="1472029578"/>
                    </a:ext>
                  </a:extLst>
                </a:gridCol>
                <a:gridCol w="978382">
                  <a:extLst>
                    <a:ext uri="{9D8B030D-6E8A-4147-A177-3AD203B41FA5}">
                      <a16:colId xmlns:a16="http://schemas.microsoft.com/office/drawing/2014/main" val="727309741"/>
                    </a:ext>
                  </a:extLst>
                </a:gridCol>
              </a:tblGrid>
              <a:tr h="370840">
                <a:tc>
                  <a:txBody>
                    <a:bodyPr/>
                    <a:lstStyle/>
                    <a:p>
                      <a:endParaRPr lang="en-US"/>
                    </a:p>
                  </a:txBody>
                  <a:tcPr/>
                </a:tc>
                <a:tc>
                  <a:txBody>
                    <a:bodyPr/>
                    <a:lstStyle/>
                    <a:p>
                      <a:r>
                        <a:rPr lang="en-US"/>
                        <a:t>Type</a:t>
                      </a:r>
                    </a:p>
                  </a:txBody>
                  <a:tcPr/>
                </a:tc>
                <a:tc>
                  <a:txBody>
                    <a:bodyPr/>
                    <a:lstStyle/>
                    <a:p>
                      <a:r>
                        <a:rPr lang="en-US"/>
                        <a:t>Material</a:t>
                      </a:r>
                    </a:p>
                  </a:txBody>
                  <a:tcPr/>
                </a:tc>
                <a:tc>
                  <a:txBody>
                    <a:bodyPr/>
                    <a:lstStyle/>
                    <a:p>
                      <a:r>
                        <a:rPr lang="en-US" err="1"/>
                        <a:t>Wavelngth</a:t>
                      </a:r>
                      <a:endParaRPr lang="en-US"/>
                    </a:p>
                  </a:txBody>
                  <a:tcPr/>
                </a:tc>
                <a:tc>
                  <a:txBody>
                    <a:bodyPr/>
                    <a:lstStyle/>
                    <a:p>
                      <a:r>
                        <a:rPr lang="en-US"/>
                        <a:t>Focal Length</a:t>
                      </a:r>
                    </a:p>
                  </a:txBody>
                  <a:tcPr/>
                </a:tc>
                <a:tc>
                  <a:txBody>
                    <a:bodyPr/>
                    <a:lstStyle/>
                    <a:p>
                      <a:r>
                        <a:rPr lang="en-US"/>
                        <a:t>Effective</a:t>
                      </a:r>
                    </a:p>
                    <a:p>
                      <a:r>
                        <a:rPr lang="en-US"/>
                        <a:t>Focal Length</a:t>
                      </a:r>
                    </a:p>
                  </a:txBody>
                  <a:tcPr/>
                </a:tc>
                <a:tc>
                  <a:txBody>
                    <a:bodyPr/>
                    <a:lstStyle/>
                    <a:p>
                      <a:r>
                        <a:rPr lang="en-US"/>
                        <a:t>Dimension</a:t>
                      </a:r>
                    </a:p>
                  </a:txBody>
                  <a:tcPr/>
                </a:tc>
                <a:tc>
                  <a:txBody>
                    <a:bodyPr/>
                    <a:lstStyle/>
                    <a:p>
                      <a:r>
                        <a:rPr lang="en-US"/>
                        <a:t>Thickness</a:t>
                      </a:r>
                    </a:p>
                  </a:txBody>
                  <a:tcPr/>
                </a:tc>
                <a:extLst>
                  <a:ext uri="{0D108BD9-81ED-4DB2-BD59-A6C34878D82A}">
                    <a16:rowId xmlns:a16="http://schemas.microsoft.com/office/drawing/2014/main" val="1603367672"/>
                  </a:ext>
                </a:extLst>
              </a:tr>
              <a:tr h="370840">
                <a:tc>
                  <a:txBody>
                    <a:bodyPr/>
                    <a:lstStyle/>
                    <a:p>
                      <a:r>
                        <a:rPr lang="en-US"/>
                        <a:t>G8</a:t>
                      </a:r>
                    </a:p>
                  </a:txBody>
                  <a:tcPr/>
                </a:tc>
                <a:tc>
                  <a:txBody>
                    <a:bodyPr/>
                    <a:lstStyle/>
                    <a:p>
                      <a:r>
                        <a:rPr lang="en-US"/>
                        <a:t>Aspheric</a:t>
                      </a:r>
                    </a:p>
                  </a:txBody>
                  <a:tcPr/>
                </a:tc>
                <a:tc>
                  <a:txBody>
                    <a:bodyPr/>
                    <a:lstStyle/>
                    <a:p>
                      <a:r>
                        <a:rPr lang="en-US"/>
                        <a:t>Glass</a:t>
                      </a:r>
                    </a:p>
                  </a:txBody>
                  <a:tcPr/>
                </a:tc>
                <a:tc>
                  <a:txBody>
                    <a:bodyPr/>
                    <a:lstStyle/>
                    <a:p>
                      <a:r>
                        <a:rPr lang="en-US"/>
                        <a:t>400 – 700 nm</a:t>
                      </a:r>
                    </a:p>
                  </a:txBody>
                  <a:tcPr/>
                </a:tc>
                <a:tc>
                  <a:txBody>
                    <a:bodyPr/>
                    <a:lstStyle/>
                    <a:p>
                      <a:r>
                        <a:rPr lang="en-US"/>
                        <a:t>7 mm</a:t>
                      </a:r>
                    </a:p>
                  </a:txBody>
                  <a:tcPr/>
                </a:tc>
                <a:tc>
                  <a:txBody>
                    <a:bodyPr/>
                    <a:lstStyle/>
                    <a:p>
                      <a:r>
                        <a:rPr lang="en-US"/>
                        <a:t>8 mm</a:t>
                      </a:r>
                    </a:p>
                  </a:txBody>
                  <a:tcPr/>
                </a:tc>
                <a:tc>
                  <a:txBody>
                    <a:bodyPr/>
                    <a:lstStyle/>
                    <a:p>
                      <a:r>
                        <a:rPr lang="en-US"/>
                        <a:t>M9 X 0.5</a:t>
                      </a:r>
                    </a:p>
                  </a:txBody>
                  <a:tcPr/>
                </a:tc>
                <a:tc>
                  <a:txBody>
                    <a:bodyPr/>
                    <a:lstStyle/>
                    <a:p>
                      <a:r>
                        <a:rPr lang="en-US"/>
                        <a:t>2.3 mm</a:t>
                      </a:r>
                    </a:p>
                  </a:txBody>
                  <a:tcPr/>
                </a:tc>
                <a:extLst>
                  <a:ext uri="{0D108BD9-81ED-4DB2-BD59-A6C34878D82A}">
                    <a16:rowId xmlns:a16="http://schemas.microsoft.com/office/drawing/2014/main" val="15821741"/>
                  </a:ext>
                </a:extLst>
              </a:tr>
            </a:tbl>
          </a:graphicData>
        </a:graphic>
      </p:graphicFrame>
      <p:sp>
        <p:nvSpPr>
          <p:cNvPr id="4" name="Slide Number Placeholder 3">
            <a:extLst>
              <a:ext uri="{FF2B5EF4-FFF2-40B4-BE49-F238E27FC236}">
                <a16:creationId xmlns:a16="http://schemas.microsoft.com/office/drawing/2014/main" id="{3F92A27A-A57D-57EA-8BD1-999FD0FCB759}"/>
              </a:ext>
            </a:extLst>
          </p:cNvPr>
          <p:cNvSpPr>
            <a:spLocks noGrp="1"/>
          </p:cNvSpPr>
          <p:nvPr>
            <p:ph type="sldNum" idx="12"/>
          </p:nvPr>
        </p:nvSpPr>
        <p:spPr>
          <a:xfrm>
            <a:off x="8595300" y="4767981"/>
            <a:ext cx="548700" cy="393600"/>
          </a:xfrm>
        </p:spPr>
        <p:txBody>
          <a:bodyPr>
            <a:normAutofit/>
          </a:bodyPr>
          <a:lstStyle/>
          <a:p>
            <a:fld id="{00000000-1234-1234-1234-123412341234}" type="slidenum">
              <a:rPr lang="en" sz="1050"/>
              <a:t>44</a:t>
            </a:fld>
            <a:endParaRPr lang="en-US" sz="1050"/>
          </a:p>
        </p:txBody>
      </p:sp>
      <p:pic>
        <p:nvPicPr>
          <p:cNvPr id="10" name="Picture 9" descr="A person with long hair&#10;&#10;Description automatically generated">
            <a:extLst>
              <a:ext uri="{FF2B5EF4-FFF2-40B4-BE49-F238E27FC236}">
                <a16:creationId xmlns:a16="http://schemas.microsoft.com/office/drawing/2014/main" id="{3F35C563-302A-B411-D52E-1A1219CEC1C4}"/>
              </a:ext>
            </a:extLst>
          </p:cNvPr>
          <p:cNvPicPr>
            <a:picLocks noChangeAspect="1"/>
          </p:cNvPicPr>
          <p:nvPr/>
        </p:nvPicPr>
        <p:blipFill>
          <a:blip r:embed="rId2"/>
          <a:stretch>
            <a:fillRect/>
          </a:stretch>
        </p:blipFill>
        <p:spPr>
          <a:xfrm>
            <a:off x="7195219" y="277543"/>
            <a:ext cx="1637081" cy="1922602"/>
          </a:xfrm>
          <a:prstGeom prst="rect">
            <a:avLst/>
          </a:prstGeom>
        </p:spPr>
      </p:pic>
    </p:spTree>
    <p:extLst>
      <p:ext uri="{BB962C8B-B14F-4D97-AF65-F5344CB8AC3E}">
        <p14:creationId xmlns:p14="http://schemas.microsoft.com/office/powerpoint/2010/main" val="4258308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6" name="Picture 5" descr="A person with long hair&#10;&#10;Description automatically generated">
            <a:extLst>
              <a:ext uri="{FF2B5EF4-FFF2-40B4-BE49-F238E27FC236}">
                <a16:creationId xmlns:a16="http://schemas.microsoft.com/office/drawing/2014/main" id="{1EE96764-820E-86CA-7B1A-29976F4A1FA9}"/>
              </a:ext>
            </a:extLst>
          </p:cNvPr>
          <p:cNvPicPr>
            <a:picLocks noChangeAspect="1"/>
          </p:cNvPicPr>
          <p:nvPr/>
        </p:nvPicPr>
        <p:blipFill>
          <a:blip r:embed="rId3"/>
          <a:stretch>
            <a:fillRect/>
          </a:stretch>
        </p:blipFill>
        <p:spPr>
          <a:xfrm>
            <a:off x="7195219" y="300425"/>
            <a:ext cx="1637081" cy="1922602"/>
          </a:xfrm>
          <a:prstGeom prst="rect">
            <a:avLst/>
          </a:prstGeom>
        </p:spPr>
      </p:pic>
      <p:sp>
        <p:nvSpPr>
          <p:cNvPr id="78" name="Google Shape;78;p17"/>
          <p:cNvSpPr txBox="1">
            <a:spLocks noGrp="1"/>
          </p:cNvSpPr>
          <p:nvPr>
            <p:ph type="title"/>
          </p:nvPr>
        </p:nvSpPr>
        <p:spPr>
          <a:xfrm>
            <a:off x="311700" y="445025"/>
            <a:ext cx="5999737"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Laser Design Hardware</a:t>
            </a:r>
            <a:endParaRPr/>
          </a:p>
        </p:txBody>
      </p:sp>
      <p:sp>
        <p:nvSpPr>
          <p:cNvPr id="8" name="TextBox 7">
            <a:extLst>
              <a:ext uri="{FF2B5EF4-FFF2-40B4-BE49-F238E27FC236}">
                <a16:creationId xmlns:a16="http://schemas.microsoft.com/office/drawing/2014/main" id="{A3521B27-FD36-B24C-DA15-184BCA2D36C4}"/>
              </a:ext>
            </a:extLst>
          </p:cNvPr>
          <p:cNvSpPr txBox="1"/>
          <p:nvPr/>
        </p:nvSpPr>
        <p:spPr>
          <a:xfrm>
            <a:off x="218694" y="1535322"/>
            <a:ext cx="4572000" cy="369332"/>
          </a:xfrm>
          <a:prstGeom prst="rect">
            <a:avLst/>
          </a:prstGeom>
          <a:noFill/>
        </p:spPr>
        <p:txBody>
          <a:bodyPr wrap="square">
            <a:spAutoFit/>
          </a:bodyPr>
          <a:lstStyle/>
          <a:p>
            <a:pPr marL="114300" lvl="0" algn="l" rtl="0">
              <a:spcBef>
                <a:spcPts val="0"/>
              </a:spcBef>
              <a:spcAft>
                <a:spcPts val="0"/>
              </a:spcAft>
              <a:buSzPts val="1800"/>
            </a:pPr>
            <a:r>
              <a:rPr lang="en-US"/>
              <a:t>Red Laser Diode</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2F78CC48-0F5C-A31C-43E3-0AFB9F19BE62}"/>
                  </a:ext>
                </a:extLst>
              </p:cNvPr>
              <p:cNvGraphicFramePr>
                <a:graphicFrameLocks noGrp="1"/>
              </p:cNvGraphicFramePr>
              <p:nvPr>
                <p:extLst>
                  <p:ext uri="{D42A27DB-BD31-4B8C-83A1-F6EECF244321}">
                    <p14:modId xmlns:p14="http://schemas.microsoft.com/office/powerpoint/2010/main" val="1164431008"/>
                  </p:ext>
                </p:extLst>
              </p:nvPr>
            </p:nvGraphicFramePr>
            <p:xfrm>
              <a:off x="404063" y="1904654"/>
              <a:ext cx="4894172" cy="2841705"/>
            </p:xfrm>
            <a:graphic>
              <a:graphicData uri="http://schemas.openxmlformats.org/drawingml/2006/table">
                <a:tbl>
                  <a:tblPr firstRow="1" firstCol="1" bandRow="1">
                    <a:tableStyleId>{5C22544A-7EE6-4342-B048-85BDC9FD1C3A}</a:tableStyleId>
                  </a:tblPr>
                  <a:tblGrid>
                    <a:gridCol w="1698159">
                      <a:extLst>
                        <a:ext uri="{9D8B030D-6E8A-4147-A177-3AD203B41FA5}">
                          <a16:colId xmlns:a16="http://schemas.microsoft.com/office/drawing/2014/main" val="1444754922"/>
                        </a:ext>
                      </a:extLst>
                    </a:gridCol>
                    <a:gridCol w="1575914">
                      <a:extLst>
                        <a:ext uri="{9D8B030D-6E8A-4147-A177-3AD203B41FA5}">
                          <a16:colId xmlns:a16="http://schemas.microsoft.com/office/drawing/2014/main" val="772696292"/>
                        </a:ext>
                      </a:extLst>
                    </a:gridCol>
                    <a:gridCol w="1620099">
                      <a:extLst>
                        <a:ext uri="{9D8B030D-6E8A-4147-A177-3AD203B41FA5}">
                          <a16:colId xmlns:a16="http://schemas.microsoft.com/office/drawing/2014/main" val="1552321237"/>
                        </a:ext>
                      </a:extLst>
                    </a:gridCol>
                  </a:tblGrid>
                  <a:tr h="471209">
                    <a:tc>
                      <a:txBody>
                        <a:bodyPr/>
                        <a:lstStyle/>
                        <a:p>
                          <a:pPr marL="0" marR="0" algn="just">
                            <a:lnSpc>
                              <a:spcPct val="115000"/>
                            </a:lnSpc>
                          </a:pPr>
                          <a:r>
                            <a:rPr lang="en-US" sz="1100" kern="100">
                              <a:effectLst/>
                            </a:rPr>
                            <a:t>Model</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b="1" kern="100">
                              <a:solidFill>
                                <a:schemeClr val="bg1"/>
                              </a:solidFill>
                              <a:effectLst/>
                            </a:rPr>
                            <a:t>ML562G85-02</a:t>
                          </a:r>
                          <a:endParaRPr lang="en-US" sz="1100" b="1" kern="100">
                            <a:solidFill>
                              <a:schemeClr val="bg1"/>
                            </a:solidFill>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665A-110-2-1.5-TO9</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881794394"/>
                      </a:ext>
                    </a:extLst>
                  </a:tr>
                  <a:tr h="231532">
                    <a:tc>
                      <a:txBody>
                        <a:bodyPr/>
                        <a:lstStyle/>
                        <a:p>
                          <a:pPr marL="0" marR="0" algn="just">
                            <a:lnSpc>
                              <a:spcPct val="115000"/>
                            </a:lnSpc>
                          </a:pPr>
                          <a:r>
                            <a:rPr lang="en-US" sz="1100" kern="100">
                              <a:effectLst/>
                            </a:rPr>
                            <a:t>Output Power</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2100 mW</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2000 mW</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1922124720"/>
                      </a:ext>
                    </a:extLst>
                  </a:tr>
                  <a:tr h="219241">
                    <a:tc>
                      <a:txBody>
                        <a:bodyPr/>
                        <a:lstStyle/>
                        <a:p>
                          <a:pPr marL="0" marR="0" algn="just"/>
                          <a:r>
                            <a:rPr lang="en-US" sz="1100" kern="100">
                              <a:effectLst/>
                            </a:rPr>
                            <a:t>Wavelength Range</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635 – 644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665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608683301"/>
                      </a:ext>
                    </a:extLst>
                  </a:tr>
                  <a:tr h="265748">
                    <a:tc>
                      <a:txBody>
                        <a:bodyPr/>
                        <a:lstStyle/>
                        <a:p>
                          <a:pPr marL="0" marR="0" algn="just">
                            <a:lnSpc>
                              <a:spcPct val="115000"/>
                            </a:lnSpc>
                          </a:pPr>
                          <a:r>
                            <a:rPr lang="en-US" sz="1100" kern="100">
                              <a:effectLst/>
                            </a:rPr>
                            <a:t>Peak Wavelength, </a:t>
                          </a:r>
                          <a14:m>
                            <m:oMath xmlns:m="http://schemas.openxmlformats.org/officeDocument/2006/math">
                              <m:sSub>
                                <m:sSubPr>
                                  <m:ctrlPr>
                                    <a:rPr lang="en-US" sz="1100" i="1" kern="100">
                                      <a:effectLst/>
                                      <a:latin typeface="Cambria Math" panose="02040503050406030204" pitchFamily="18" charset="0"/>
                                    </a:rPr>
                                  </m:ctrlPr>
                                </m:sSubPr>
                                <m:e>
                                  <m:r>
                                    <a:rPr lang="en-US" sz="1100" kern="100">
                                      <a:effectLst/>
                                      <a:latin typeface="Cambria Math" panose="02040503050406030204" pitchFamily="18" charset="0"/>
                                    </a:rPr>
                                    <m:t>𝜆</m:t>
                                  </m:r>
                                </m:e>
                                <m:sub>
                                  <m:r>
                                    <a:rPr lang="en-US" sz="1100" kern="100">
                                      <a:effectLst/>
                                      <a:latin typeface="Cambria Math" panose="02040503050406030204" pitchFamily="18" charset="0"/>
                                    </a:rPr>
                                    <m:t>𝑝</m:t>
                                  </m:r>
                                </m:sub>
                              </m:sSub>
                            </m:oMath>
                          </a14:m>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639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665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2588337804"/>
                      </a:ext>
                    </a:extLst>
                  </a:tr>
                  <a:tr h="501297">
                    <a:tc>
                      <a:txBody>
                        <a:bodyPr/>
                        <a:lstStyle/>
                        <a:p>
                          <a:pPr marL="0" marR="0" algn="just">
                            <a:lnSpc>
                              <a:spcPct val="115000"/>
                            </a:lnSpc>
                          </a:pPr>
                          <a:r>
                            <a:rPr lang="en-US" sz="1100" kern="100">
                              <a:effectLst/>
                            </a:rPr>
                            <a:t>Operation Current, </a:t>
                          </a:r>
                          <a14:m>
                            <m:oMath xmlns:m="http://schemas.openxmlformats.org/officeDocument/2006/math">
                              <m:sSub>
                                <m:sSubPr>
                                  <m:ctrlPr>
                                    <a:rPr lang="en-US" sz="1100" i="1" kern="100">
                                      <a:effectLst/>
                                      <a:latin typeface="Cambria Math" panose="02040503050406030204" pitchFamily="18" charset="0"/>
                                    </a:rPr>
                                  </m:ctrlPr>
                                </m:sSubPr>
                                <m:e>
                                  <m:r>
                                    <a:rPr lang="en-US" sz="1100" kern="100">
                                      <a:effectLst/>
                                      <a:latin typeface="Cambria Math" panose="02040503050406030204" pitchFamily="18" charset="0"/>
                                    </a:rPr>
                                    <m:t>𝐼</m:t>
                                  </m:r>
                                </m:e>
                                <m:sub>
                                  <m:r>
                                    <a:rPr lang="en-US" sz="1100" kern="100">
                                      <a:effectLst/>
                                      <a:latin typeface="Cambria Math" panose="02040503050406030204" pitchFamily="18" charset="0"/>
                                    </a:rPr>
                                    <m:t>𝑜𝑝</m:t>
                                  </m:r>
                                </m:sub>
                              </m:sSub>
                            </m:oMath>
                          </a14:m>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2.25 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2.0 – 2.2 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3419498383"/>
                      </a:ext>
                    </a:extLst>
                  </a:tr>
                  <a:tr h="458082">
                    <a:tc>
                      <a:txBody>
                        <a:bodyPr/>
                        <a:lstStyle/>
                        <a:p>
                          <a:pPr marL="0" marR="0" algn="just"/>
                          <a:r>
                            <a:rPr lang="en-US" sz="1100" kern="100">
                              <a:effectLst/>
                            </a:rPr>
                            <a:t>Operation Voltage, </a:t>
                          </a:r>
                          <a14:m>
                            <m:oMath xmlns:m="http://schemas.openxmlformats.org/officeDocument/2006/math">
                              <m:sSub>
                                <m:sSubPr>
                                  <m:ctrlPr>
                                    <a:rPr lang="en-US" sz="1100" i="1" kern="100">
                                      <a:effectLst/>
                                      <a:latin typeface="Cambria Math" panose="02040503050406030204" pitchFamily="18" charset="0"/>
                                    </a:rPr>
                                  </m:ctrlPr>
                                </m:sSubPr>
                                <m:e>
                                  <m:r>
                                    <a:rPr lang="en-US" sz="1100" kern="100">
                                      <a:effectLst/>
                                      <a:latin typeface="Cambria Math" panose="02040503050406030204" pitchFamily="18" charset="0"/>
                                    </a:rPr>
                                    <m:t>𝑉</m:t>
                                  </m:r>
                                </m:e>
                                <m:sub>
                                  <m:r>
                                    <a:rPr lang="en-US" sz="1100" kern="100">
                                      <a:effectLst/>
                                      <a:latin typeface="Cambria Math" panose="02040503050406030204" pitchFamily="18" charset="0"/>
                                    </a:rPr>
                                    <m:t>𝑜𝑝</m:t>
                                  </m:r>
                                </m:sub>
                              </m:sSub>
                            </m:oMath>
                          </a14:m>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2.25 V</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2.4 V</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2761293861"/>
                      </a:ext>
                    </a:extLst>
                  </a:tr>
                  <a:tr h="231532">
                    <a:tc>
                      <a:txBody>
                        <a:bodyPr/>
                        <a:lstStyle/>
                        <a:p>
                          <a:pPr marL="0" marR="0" algn="just">
                            <a:lnSpc>
                              <a:spcPct val="115000"/>
                            </a:lnSpc>
                          </a:pPr>
                          <a:r>
                            <a:rPr lang="en-US" sz="1100" kern="100">
                              <a:effectLst/>
                            </a:rPr>
                            <a:t>Module Diameter</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9.0 mm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9.0 mm TO9</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3015412736"/>
                      </a:ext>
                    </a:extLst>
                  </a:tr>
                  <a:tr h="231532">
                    <a:tc>
                      <a:txBody>
                        <a:bodyPr/>
                        <a:lstStyle/>
                        <a:p>
                          <a:pPr marL="0" marR="0" algn="just">
                            <a:lnSpc>
                              <a:spcPct val="115000"/>
                            </a:lnSpc>
                          </a:pPr>
                          <a:r>
                            <a:rPr lang="en-US" sz="1100" kern="100">
                              <a:effectLst/>
                            </a:rPr>
                            <a:t>Slope Efficiency, </a:t>
                          </a:r>
                          <a14:m>
                            <m:oMath xmlns:m="http://schemas.openxmlformats.org/officeDocument/2006/math">
                              <m:sSub>
                                <m:sSubPr>
                                  <m:ctrlPr>
                                    <a:rPr lang="en-US" sz="1100" i="1" kern="100">
                                      <a:effectLst/>
                                      <a:latin typeface="Cambria Math" panose="02040503050406030204" pitchFamily="18" charset="0"/>
                                    </a:rPr>
                                  </m:ctrlPr>
                                </m:sSubPr>
                                <m:e>
                                  <m:r>
                                    <a:rPr lang="en-US" sz="1100" kern="100">
                                      <a:effectLst/>
                                      <a:latin typeface="Cambria Math" panose="02040503050406030204" pitchFamily="18" charset="0"/>
                                    </a:rPr>
                                    <m:t>𝜂</m:t>
                                  </m:r>
                                </m:e>
                                <m:sub>
                                  <m:r>
                                    <a:rPr lang="en-US" sz="1100" kern="100">
                                      <a:effectLst/>
                                      <a:latin typeface="Cambria Math" panose="02040503050406030204" pitchFamily="18" charset="0"/>
                                    </a:rPr>
                                    <m:t>𝑑</m:t>
                                  </m:r>
                                </m:sub>
                              </m:sSub>
                            </m:oMath>
                          </a14:m>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1.2 W/A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1.3 W/A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1520628493"/>
                      </a:ext>
                    </a:extLst>
                  </a:tr>
                  <a:tr h="231532">
                    <a:tc>
                      <a:txBody>
                        <a:bodyPr/>
                        <a:lstStyle/>
                        <a:p>
                          <a:pPr marL="0" marR="0" algn="just">
                            <a:lnSpc>
                              <a:spcPct val="115000"/>
                            </a:lnSpc>
                          </a:pPr>
                          <a:r>
                            <a:rPr lang="en-US" sz="1100" kern="100">
                              <a:effectLst/>
                            </a:rPr>
                            <a:t>Cost</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$36.50</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$120.76</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3006433335"/>
                      </a:ext>
                    </a:extLst>
                  </a:tr>
                </a:tbl>
              </a:graphicData>
            </a:graphic>
          </p:graphicFrame>
        </mc:Choice>
        <mc:Fallback xmlns="">
          <p:graphicFrame>
            <p:nvGraphicFramePr>
              <p:cNvPr id="4" name="Table 3">
                <a:extLst>
                  <a:ext uri="{FF2B5EF4-FFF2-40B4-BE49-F238E27FC236}">
                    <a16:creationId xmlns:a16="http://schemas.microsoft.com/office/drawing/2014/main" id="{2F78CC48-0F5C-A31C-43E3-0AFB9F19BE62}"/>
                  </a:ext>
                </a:extLst>
              </p:cNvPr>
              <p:cNvGraphicFramePr>
                <a:graphicFrameLocks noGrp="1"/>
              </p:cNvGraphicFramePr>
              <p:nvPr>
                <p:extLst>
                  <p:ext uri="{D42A27DB-BD31-4B8C-83A1-F6EECF244321}">
                    <p14:modId xmlns:p14="http://schemas.microsoft.com/office/powerpoint/2010/main" val="1164431008"/>
                  </p:ext>
                </p:extLst>
              </p:nvPr>
            </p:nvGraphicFramePr>
            <p:xfrm>
              <a:off x="404063" y="1904654"/>
              <a:ext cx="4894172" cy="2841705"/>
            </p:xfrm>
            <a:graphic>
              <a:graphicData uri="http://schemas.openxmlformats.org/drawingml/2006/table">
                <a:tbl>
                  <a:tblPr firstRow="1" firstCol="1" bandRow="1">
                    <a:tableStyleId>{5C22544A-7EE6-4342-B048-85BDC9FD1C3A}</a:tableStyleId>
                  </a:tblPr>
                  <a:tblGrid>
                    <a:gridCol w="1698159">
                      <a:extLst>
                        <a:ext uri="{9D8B030D-6E8A-4147-A177-3AD203B41FA5}">
                          <a16:colId xmlns:a16="http://schemas.microsoft.com/office/drawing/2014/main" val="1444754922"/>
                        </a:ext>
                      </a:extLst>
                    </a:gridCol>
                    <a:gridCol w="1575914">
                      <a:extLst>
                        <a:ext uri="{9D8B030D-6E8A-4147-A177-3AD203B41FA5}">
                          <a16:colId xmlns:a16="http://schemas.microsoft.com/office/drawing/2014/main" val="772696292"/>
                        </a:ext>
                      </a:extLst>
                    </a:gridCol>
                    <a:gridCol w="1620099">
                      <a:extLst>
                        <a:ext uri="{9D8B030D-6E8A-4147-A177-3AD203B41FA5}">
                          <a16:colId xmlns:a16="http://schemas.microsoft.com/office/drawing/2014/main" val="1552321237"/>
                        </a:ext>
                      </a:extLst>
                    </a:gridCol>
                  </a:tblGrid>
                  <a:tr h="471209">
                    <a:tc>
                      <a:txBody>
                        <a:bodyPr/>
                        <a:lstStyle/>
                        <a:p>
                          <a:pPr marL="0" marR="0" algn="just">
                            <a:lnSpc>
                              <a:spcPct val="115000"/>
                            </a:lnSpc>
                          </a:pPr>
                          <a:r>
                            <a:rPr lang="en-US" sz="1100" kern="100">
                              <a:effectLst/>
                            </a:rPr>
                            <a:t>Model</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b="1" kern="100">
                              <a:solidFill>
                                <a:schemeClr val="bg1"/>
                              </a:solidFill>
                              <a:effectLst/>
                            </a:rPr>
                            <a:t>ML562G85-02</a:t>
                          </a:r>
                          <a:endParaRPr lang="en-US" sz="1100" b="1" kern="100">
                            <a:solidFill>
                              <a:schemeClr val="bg1"/>
                            </a:solidFill>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665A-110-2-1.5-TO9</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881794394"/>
                      </a:ext>
                    </a:extLst>
                  </a:tr>
                  <a:tr h="231532">
                    <a:tc>
                      <a:txBody>
                        <a:bodyPr/>
                        <a:lstStyle/>
                        <a:p>
                          <a:pPr marL="0" marR="0" algn="just">
                            <a:lnSpc>
                              <a:spcPct val="115000"/>
                            </a:lnSpc>
                          </a:pPr>
                          <a:r>
                            <a:rPr lang="en-US" sz="1100" kern="100">
                              <a:effectLst/>
                            </a:rPr>
                            <a:t>Output Power</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2100 mW</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2000 mW</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1922124720"/>
                      </a:ext>
                    </a:extLst>
                  </a:tr>
                  <a:tr h="219241">
                    <a:tc>
                      <a:txBody>
                        <a:bodyPr/>
                        <a:lstStyle/>
                        <a:p>
                          <a:pPr marL="0" marR="0" algn="just"/>
                          <a:r>
                            <a:rPr lang="en-US" sz="1100" kern="100">
                              <a:effectLst/>
                            </a:rPr>
                            <a:t>Wavelength Range</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635 – 644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665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608683301"/>
                      </a:ext>
                    </a:extLst>
                  </a:tr>
                  <a:tr h="265748">
                    <a:tc>
                      <a:txBody>
                        <a:bodyPr/>
                        <a:lstStyle/>
                        <a:p>
                          <a:endParaRPr lang="en-US"/>
                        </a:p>
                      </a:txBody>
                      <a:tcPr marL="61203" marR="61203" marT="0" marB="0" anchor="ctr">
                        <a:blipFill>
                          <a:blip r:embed="rId4"/>
                          <a:stretch>
                            <a:fillRect l="-358" t="-355814" r="-189606" b="-655814"/>
                          </a:stretch>
                        </a:blipFill>
                      </a:tcPr>
                    </a:tc>
                    <a:tc>
                      <a:txBody>
                        <a:bodyPr/>
                        <a:lstStyle/>
                        <a:p>
                          <a:pPr marL="0" marR="0" algn="just">
                            <a:lnSpc>
                              <a:spcPct val="115000"/>
                            </a:lnSpc>
                          </a:pPr>
                          <a:r>
                            <a:rPr lang="en-US" sz="1100" kern="100">
                              <a:effectLst/>
                            </a:rPr>
                            <a:t>639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665 nm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2588337804"/>
                      </a:ext>
                    </a:extLst>
                  </a:tr>
                  <a:tr h="501297">
                    <a:tc>
                      <a:txBody>
                        <a:bodyPr/>
                        <a:lstStyle/>
                        <a:p>
                          <a:endParaRPr lang="en-US"/>
                        </a:p>
                      </a:txBody>
                      <a:tcPr marL="61203" marR="61203" marT="0" marB="0" anchor="ctr">
                        <a:blipFill>
                          <a:blip r:embed="rId4"/>
                          <a:stretch>
                            <a:fillRect l="-358" t="-236145" r="-189606" b="-239759"/>
                          </a:stretch>
                        </a:blipFill>
                      </a:tcPr>
                    </a:tc>
                    <a:tc>
                      <a:txBody>
                        <a:bodyPr/>
                        <a:lstStyle/>
                        <a:p>
                          <a:pPr marL="0" marR="0" algn="just">
                            <a:lnSpc>
                              <a:spcPct val="115000"/>
                            </a:lnSpc>
                          </a:pPr>
                          <a:r>
                            <a:rPr lang="en-US" sz="1100" kern="100">
                              <a:effectLst/>
                            </a:rPr>
                            <a:t>2.25 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2.0 – 2.2 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3419498383"/>
                      </a:ext>
                    </a:extLst>
                  </a:tr>
                  <a:tr h="458082">
                    <a:tc>
                      <a:txBody>
                        <a:bodyPr/>
                        <a:lstStyle/>
                        <a:p>
                          <a:endParaRPr lang="en-US"/>
                        </a:p>
                      </a:txBody>
                      <a:tcPr marL="61203" marR="61203" marT="0" marB="0" anchor="ctr">
                        <a:blipFill>
                          <a:blip r:embed="rId4"/>
                          <a:stretch>
                            <a:fillRect l="-358" t="-372000" r="-189606" b="-165333"/>
                          </a:stretch>
                        </a:blipFill>
                      </a:tcPr>
                    </a:tc>
                    <a:tc>
                      <a:txBody>
                        <a:bodyPr/>
                        <a:lstStyle/>
                        <a:p>
                          <a:pPr marL="0" marR="0" algn="just"/>
                          <a:r>
                            <a:rPr lang="en-US" sz="1100" kern="100">
                              <a:effectLst/>
                            </a:rPr>
                            <a:t>2.25 V</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r>
                            <a:rPr lang="en-US" sz="1100" kern="100">
                              <a:effectLst/>
                            </a:rPr>
                            <a:t>2.4 V</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2761293861"/>
                      </a:ext>
                    </a:extLst>
                  </a:tr>
                  <a:tr h="231532">
                    <a:tc>
                      <a:txBody>
                        <a:bodyPr/>
                        <a:lstStyle/>
                        <a:p>
                          <a:pPr marL="0" marR="0" algn="just">
                            <a:lnSpc>
                              <a:spcPct val="115000"/>
                            </a:lnSpc>
                          </a:pPr>
                          <a:r>
                            <a:rPr lang="en-US" sz="1100" kern="100">
                              <a:effectLst/>
                            </a:rPr>
                            <a:t>Module Diameter</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9.0 mm</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9.0 mm TO9</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3015412736"/>
                      </a:ext>
                    </a:extLst>
                  </a:tr>
                  <a:tr h="231532">
                    <a:tc>
                      <a:txBody>
                        <a:bodyPr/>
                        <a:lstStyle/>
                        <a:p>
                          <a:endParaRPr lang="en-US"/>
                        </a:p>
                      </a:txBody>
                      <a:tcPr marL="61203" marR="61203" marT="0" marB="0" anchor="ctr">
                        <a:blipFill>
                          <a:blip r:embed="rId4"/>
                          <a:stretch>
                            <a:fillRect l="-358" t="-1031579" r="-189606" b="-126316"/>
                          </a:stretch>
                        </a:blipFill>
                      </a:tcPr>
                    </a:tc>
                    <a:tc>
                      <a:txBody>
                        <a:bodyPr/>
                        <a:lstStyle/>
                        <a:p>
                          <a:pPr marL="0" marR="0" algn="just">
                            <a:lnSpc>
                              <a:spcPct val="115000"/>
                            </a:lnSpc>
                          </a:pPr>
                          <a:r>
                            <a:rPr lang="en-US" sz="1100" kern="100">
                              <a:effectLst/>
                            </a:rPr>
                            <a:t>1.2 W/A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1.3 W/A</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1520628493"/>
                      </a:ext>
                    </a:extLst>
                  </a:tr>
                  <a:tr h="231532">
                    <a:tc>
                      <a:txBody>
                        <a:bodyPr/>
                        <a:lstStyle/>
                        <a:p>
                          <a:pPr marL="0" marR="0" algn="just">
                            <a:lnSpc>
                              <a:spcPct val="115000"/>
                            </a:lnSpc>
                          </a:pPr>
                          <a:r>
                            <a:rPr lang="en-US" sz="1100" kern="100">
                              <a:effectLst/>
                            </a:rPr>
                            <a:t>Cost</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$36.50</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tc>
                      <a:txBody>
                        <a:bodyPr/>
                        <a:lstStyle/>
                        <a:p>
                          <a:pPr marL="0" marR="0" algn="just">
                            <a:lnSpc>
                              <a:spcPct val="115000"/>
                            </a:lnSpc>
                          </a:pPr>
                          <a:r>
                            <a:rPr lang="en-US" sz="1100" kern="100">
                              <a:effectLst/>
                            </a:rPr>
                            <a:t>$120.76</a:t>
                          </a:r>
                          <a:endParaRPr lang="en-US" sz="1100" kern="100">
                            <a:effectLst/>
                            <a:latin typeface="Times New Roman" panose="02020603050405020304" pitchFamily="18" charset="0"/>
                            <a:ea typeface="Times New Roman" panose="02020603050405020304" pitchFamily="18" charset="0"/>
                          </a:endParaRPr>
                        </a:p>
                      </a:txBody>
                      <a:tcPr marL="61203" marR="61203" marT="0" marB="0" anchor="ctr"/>
                    </a:tc>
                    <a:extLst>
                      <a:ext uri="{0D108BD9-81ED-4DB2-BD59-A6C34878D82A}">
                        <a16:rowId xmlns:a16="http://schemas.microsoft.com/office/drawing/2014/main" val="3006433335"/>
                      </a:ext>
                    </a:extLst>
                  </a:tr>
                </a:tbl>
              </a:graphicData>
            </a:graphic>
          </p:graphicFrame>
        </mc:Fallback>
      </mc:AlternateContent>
      <p:pic>
        <p:nvPicPr>
          <p:cNvPr id="2050" name="Picture 2">
            <a:extLst>
              <a:ext uri="{FF2B5EF4-FFF2-40B4-BE49-F238E27FC236}">
                <a16:creationId xmlns:a16="http://schemas.microsoft.com/office/drawing/2014/main" id="{7E10B684-82F2-FDEF-C8ED-4A8B4A11D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288" y="1904653"/>
            <a:ext cx="2841705" cy="28417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D31B56C-957B-2A74-98DA-BBCDAC2C4AB9}"/>
              </a:ext>
            </a:extLst>
          </p:cNvPr>
          <p:cNvSpPr>
            <a:spLocks noGrp="1"/>
          </p:cNvSpPr>
          <p:nvPr>
            <p:ph type="sldNum" idx="12"/>
          </p:nvPr>
        </p:nvSpPr>
        <p:spPr>
          <a:xfrm>
            <a:off x="8557950" y="4749900"/>
            <a:ext cx="548700" cy="393600"/>
          </a:xfrm>
        </p:spPr>
        <p:txBody>
          <a:bodyPr>
            <a:normAutofit/>
          </a:bodyPr>
          <a:lstStyle/>
          <a:p>
            <a:fld id="{00000000-1234-1234-1234-123412341234}" type="slidenum">
              <a:rPr lang="en" sz="1050"/>
              <a:t>45</a:t>
            </a:fld>
            <a:endParaRPr lang="en-US" sz="1050"/>
          </a:p>
        </p:txBody>
      </p:sp>
    </p:spTree>
    <p:extLst>
      <p:ext uri="{BB962C8B-B14F-4D97-AF65-F5344CB8AC3E}">
        <p14:creationId xmlns:p14="http://schemas.microsoft.com/office/powerpoint/2010/main" val="2465670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0" name="Picture 9" descr="A person with long hair&#10;&#10;Description automatically generated">
            <a:extLst>
              <a:ext uri="{FF2B5EF4-FFF2-40B4-BE49-F238E27FC236}">
                <a16:creationId xmlns:a16="http://schemas.microsoft.com/office/drawing/2014/main" id="{235B28EA-D139-66AE-7BC9-589622ABB901}"/>
              </a:ext>
            </a:extLst>
          </p:cNvPr>
          <p:cNvPicPr>
            <a:picLocks noChangeAspect="1"/>
          </p:cNvPicPr>
          <p:nvPr/>
        </p:nvPicPr>
        <p:blipFill>
          <a:blip r:embed="rId3"/>
          <a:stretch>
            <a:fillRect/>
          </a:stretch>
        </p:blipFill>
        <p:spPr>
          <a:xfrm>
            <a:off x="7195219" y="300425"/>
            <a:ext cx="1637081" cy="1922602"/>
          </a:xfrm>
          <a:prstGeom prst="rect">
            <a:avLst/>
          </a:prstGeom>
        </p:spPr>
      </p:pic>
      <p:sp>
        <p:nvSpPr>
          <p:cNvPr id="78" name="Google Shape;78;p17"/>
          <p:cNvSpPr txBox="1">
            <a:spLocks noGrp="1"/>
          </p:cNvSpPr>
          <p:nvPr>
            <p:ph type="title"/>
          </p:nvPr>
        </p:nvSpPr>
        <p:spPr>
          <a:xfrm>
            <a:off x="311700" y="445025"/>
            <a:ext cx="5999737"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Laser Design Hardware</a:t>
            </a:r>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1B6FB83C-AF15-6234-36CE-DF0ABB8229AB}"/>
                  </a:ext>
                </a:extLst>
              </p:cNvPr>
              <p:cNvGraphicFramePr>
                <a:graphicFrameLocks noGrp="1"/>
              </p:cNvGraphicFramePr>
              <p:nvPr>
                <p:extLst>
                  <p:ext uri="{D42A27DB-BD31-4B8C-83A1-F6EECF244321}">
                    <p14:modId xmlns:p14="http://schemas.microsoft.com/office/powerpoint/2010/main" val="471168880"/>
                  </p:ext>
                </p:extLst>
              </p:nvPr>
            </p:nvGraphicFramePr>
            <p:xfrm>
              <a:off x="396657" y="1938204"/>
              <a:ext cx="4969662" cy="2857711"/>
            </p:xfrm>
            <a:graphic>
              <a:graphicData uri="http://schemas.openxmlformats.org/drawingml/2006/table">
                <a:tbl>
                  <a:tblPr firstRow="1" firstCol="1" bandRow="1">
                    <a:tableStyleId>{5C22544A-7EE6-4342-B048-85BDC9FD1C3A}</a:tableStyleId>
                  </a:tblPr>
                  <a:tblGrid>
                    <a:gridCol w="2007399">
                      <a:extLst>
                        <a:ext uri="{9D8B030D-6E8A-4147-A177-3AD203B41FA5}">
                          <a16:colId xmlns:a16="http://schemas.microsoft.com/office/drawing/2014/main" val="2727230892"/>
                        </a:ext>
                      </a:extLst>
                    </a:gridCol>
                    <a:gridCol w="1460655">
                      <a:extLst>
                        <a:ext uri="{9D8B030D-6E8A-4147-A177-3AD203B41FA5}">
                          <a16:colId xmlns:a16="http://schemas.microsoft.com/office/drawing/2014/main" val="2072315553"/>
                        </a:ext>
                      </a:extLst>
                    </a:gridCol>
                    <a:gridCol w="1501608">
                      <a:extLst>
                        <a:ext uri="{9D8B030D-6E8A-4147-A177-3AD203B41FA5}">
                          <a16:colId xmlns:a16="http://schemas.microsoft.com/office/drawing/2014/main" val="2877363500"/>
                        </a:ext>
                      </a:extLst>
                    </a:gridCol>
                  </a:tblGrid>
                  <a:tr h="364384">
                    <a:tc>
                      <a:txBody>
                        <a:bodyPr/>
                        <a:lstStyle/>
                        <a:p>
                          <a:pPr marL="0" marR="0" algn="just">
                            <a:lnSpc>
                              <a:spcPct val="115000"/>
                            </a:lnSpc>
                          </a:pPr>
                          <a:r>
                            <a:rPr lang="en-US" sz="1200" kern="100">
                              <a:effectLst/>
                            </a:rPr>
                            <a:t>Model</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350" b="1" i="0" kern="1200">
                              <a:solidFill>
                                <a:schemeClr val="dk1"/>
                              </a:solidFill>
                              <a:effectLst/>
                              <a:latin typeface="+mn-lt"/>
                              <a:ea typeface="+mn-ea"/>
                              <a:cs typeface="+mn-cs"/>
                            </a:rPr>
                            <a:t>NUBM07E </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b="0" kern="100">
                              <a:effectLst/>
                            </a:rPr>
                            <a:t>M140-M</a:t>
                          </a:r>
                          <a:endParaRPr lang="en-US" sz="1200" b="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06388096"/>
                      </a:ext>
                    </a:extLst>
                  </a:tr>
                  <a:tr h="224050">
                    <a:tc>
                      <a:txBody>
                        <a:bodyPr/>
                        <a:lstStyle/>
                        <a:p>
                          <a:pPr marL="0" marR="0" algn="just">
                            <a:lnSpc>
                              <a:spcPct val="115000"/>
                            </a:lnSpc>
                          </a:pPr>
                          <a:r>
                            <a:rPr lang="en-US" sz="1200" kern="100">
                              <a:effectLst/>
                            </a:rPr>
                            <a:t>Output Power</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2900 mW</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2100 mW</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87166991"/>
                      </a:ext>
                    </a:extLst>
                  </a:tr>
                  <a:tr h="330424">
                    <a:tc>
                      <a:txBody>
                        <a:bodyPr/>
                        <a:lstStyle/>
                        <a:p>
                          <a:pPr marL="0" marR="0" algn="just"/>
                          <a:r>
                            <a:rPr lang="en-US" sz="1200" kern="100">
                              <a:effectLst/>
                            </a:rPr>
                            <a:t>Wavelength Range</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460 – 470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435 -455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52273030"/>
                      </a:ext>
                    </a:extLst>
                  </a:tr>
                  <a:tr h="390371">
                    <a:tc>
                      <a:txBody>
                        <a:bodyPr/>
                        <a:lstStyle/>
                        <a:p>
                          <a:pPr marL="0" marR="0" algn="just">
                            <a:lnSpc>
                              <a:spcPct val="115000"/>
                            </a:lnSpc>
                          </a:pPr>
                          <a:r>
                            <a:rPr lang="en-US" sz="1200" kern="100">
                              <a:effectLst/>
                            </a:rPr>
                            <a:t>Peak Wavelength, </a:t>
                          </a:r>
                          <a14:m>
                            <m:oMath xmlns:m="http://schemas.openxmlformats.org/officeDocument/2006/math">
                              <m:sSub>
                                <m:sSubPr>
                                  <m:ctrlPr>
                                    <a:rPr lang="en-US" sz="1200" i="1" kern="100">
                                      <a:effectLst/>
                                      <a:latin typeface="Cambria Math" panose="02040503050406030204" pitchFamily="18" charset="0"/>
                                    </a:rPr>
                                  </m:ctrlPr>
                                </m:sSubPr>
                                <m:e>
                                  <m:r>
                                    <a:rPr lang="en-US" sz="1200" kern="100">
                                      <a:effectLst/>
                                      <a:latin typeface="Cambria Math" panose="02040503050406030204" pitchFamily="18" charset="0"/>
                                    </a:rPr>
                                    <m:t>𝜆</m:t>
                                  </m:r>
                                </m:e>
                                <m:sub>
                                  <m:r>
                                    <a:rPr lang="en-US" sz="1200" kern="100">
                                      <a:effectLst/>
                                      <a:latin typeface="Cambria Math" panose="02040503050406030204" pitchFamily="18" charset="0"/>
                                    </a:rPr>
                                    <m:t>𝑝</m:t>
                                  </m:r>
                                </m:sub>
                              </m:sSub>
                            </m:oMath>
                          </a14:m>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465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445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30483676"/>
                      </a:ext>
                    </a:extLst>
                  </a:tr>
                  <a:tr h="390371">
                    <a:tc>
                      <a:txBody>
                        <a:bodyPr/>
                        <a:lstStyle/>
                        <a:p>
                          <a:pPr marL="0" marR="0" algn="just">
                            <a:lnSpc>
                              <a:spcPct val="115000"/>
                            </a:lnSpc>
                          </a:pPr>
                          <a:r>
                            <a:rPr lang="en-US" sz="1200" kern="100">
                              <a:effectLst/>
                            </a:rPr>
                            <a:t>Operation Current, </a:t>
                          </a:r>
                          <a14:m>
                            <m:oMath xmlns:m="http://schemas.openxmlformats.org/officeDocument/2006/math">
                              <m:sSub>
                                <m:sSubPr>
                                  <m:ctrlPr>
                                    <a:rPr lang="en-US" sz="1200" i="1" kern="100">
                                      <a:effectLst/>
                                      <a:latin typeface="Cambria Math" panose="02040503050406030204" pitchFamily="18" charset="0"/>
                                    </a:rPr>
                                  </m:ctrlPr>
                                </m:sSubPr>
                                <m:e>
                                  <m:r>
                                    <a:rPr lang="en-US" sz="1200" kern="100">
                                      <a:effectLst/>
                                      <a:latin typeface="Cambria Math" panose="02040503050406030204" pitchFamily="18" charset="0"/>
                                    </a:rPr>
                                    <m:t>𝐼</m:t>
                                  </m:r>
                                </m:e>
                                <m:sub>
                                  <m:r>
                                    <a:rPr lang="en-US" sz="1200" kern="100">
                                      <a:effectLst/>
                                      <a:latin typeface="Cambria Math" panose="02040503050406030204" pitchFamily="18" charset="0"/>
                                    </a:rPr>
                                    <m:t>𝑜𝑝</m:t>
                                  </m:r>
                                </m:sub>
                              </m:sSub>
                            </m:oMath>
                          </a14:m>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2.3 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1 - 1.7 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02546206"/>
                      </a:ext>
                    </a:extLst>
                  </a:tr>
                  <a:tr h="345282">
                    <a:tc>
                      <a:txBody>
                        <a:bodyPr/>
                        <a:lstStyle/>
                        <a:p>
                          <a:pPr marL="0" marR="0" algn="just"/>
                          <a:r>
                            <a:rPr lang="en-US" sz="1200" kern="100">
                              <a:effectLst/>
                            </a:rPr>
                            <a:t>Operation Voltage, </a:t>
                          </a:r>
                          <a14:m>
                            <m:oMath xmlns:m="http://schemas.openxmlformats.org/officeDocument/2006/math">
                              <m:sSub>
                                <m:sSubPr>
                                  <m:ctrlPr>
                                    <a:rPr lang="en-US" sz="1200" i="1" kern="100">
                                      <a:effectLst/>
                                      <a:latin typeface="Cambria Math" panose="02040503050406030204" pitchFamily="18" charset="0"/>
                                    </a:rPr>
                                  </m:ctrlPr>
                                </m:sSubPr>
                                <m:e>
                                  <m:r>
                                    <a:rPr lang="en-US" sz="1200" kern="100">
                                      <a:effectLst/>
                                      <a:latin typeface="Cambria Math" panose="02040503050406030204" pitchFamily="18" charset="0"/>
                                    </a:rPr>
                                    <m:t>𝑉</m:t>
                                  </m:r>
                                </m:e>
                                <m:sub>
                                  <m:r>
                                    <a:rPr lang="en-US" sz="1200" kern="100">
                                      <a:effectLst/>
                                      <a:latin typeface="Cambria Math" panose="02040503050406030204" pitchFamily="18" charset="0"/>
                                    </a:rPr>
                                    <m:t>𝑜𝑝</m:t>
                                  </m:r>
                                </m:sub>
                              </m:sSub>
                            </m:oMath>
                          </a14:m>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3.7 – 5.5 V</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3.7 – 5.5 V</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1234660"/>
                      </a:ext>
                    </a:extLst>
                  </a:tr>
                  <a:tr h="224050">
                    <a:tc>
                      <a:txBody>
                        <a:bodyPr/>
                        <a:lstStyle/>
                        <a:p>
                          <a:pPr marL="0" marR="0" algn="just">
                            <a:lnSpc>
                              <a:spcPct val="115000"/>
                            </a:lnSpc>
                          </a:pPr>
                          <a:r>
                            <a:rPr lang="en-US" sz="1200" kern="100">
                              <a:effectLst/>
                            </a:rPr>
                            <a:t>Module Diameter</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9 mm TO5</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5.6 mm TO18</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59593620"/>
                      </a:ext>
                    </a:extLst>
                  </a:tr>
                  <a:tr h="364729">
                    <a:tc>
                      <a:txBody>
                        <a:bodyPr/>
                        <a:lstStyle/>
                        <a:p>
                          <a:pPr marL="0" marR="0" algn="just">
                            <a:lnSpc>
                              <a:spcPct val="115000"/>
                            </a:lnSpc>
                          </a:pPr>
                          <a:r>
                            <a:rPr lang="en-US" sz="1200" kern="100">
                              <a:effectLst/>
                            </a:rPr>
                            <a:t>Slope Efficiency, </a:t>
                          </a:r>
                          <a14:m>
                            <m:oMath xmlns:m="http://schemas.openxmlformats.org/officeDocument/2006/math">
                              <m:sSub>
                                <m:sSubPr>
                                  <m:ctrlPr>
                                    <a:rPr lang="en-US" sz="1200" i="1" kern="100">
                                      <a:effectLst/>
                                      <a:latin typeface="Cambria Math" panose="02040503050406030204" pitchFamily="18" charset="0"/>
                                    </a:rPr>
                                  </m:ctrlPr>
                                </m:sSubPr>
                                <m:e>
                                  <m:r>
                                    <a:rPr lang="en-US" sz="1200" kern="100">
                                      <a:effectLst/>
                                      <a:latin typeface="Cambria Math" panose="02040503050406030204" pitchFamily="18" charset="0"/>
                                    </a:rPr>
                                    <m:t>𝜂</m:t>
                                  </m:r>
                                </m:e>
                                <m:sub>
                                  <m:r>
                                    <a:rPr lang="en-US" sz="1200" kern="100">
                                      <a:effectLst/>
                                      <a:latin typeface="Cambria Math" panose="02040503050406030204" pitchFamily="18" charset="0"/>
                                    </a:rPr>
                                    <m:t>𝑑</m:t>
                                  </m:r>
                                </m:sub>
                              </m:sSub>
                            </m:oMath>
                          </a14:m>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1.6 W/A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1.845 W/A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09322835"/>
                      </a:ext>
                    </a:extLst>
                  </a:tr>
                  <a:tr h="224050">
                    <a:tc>
                      <a:txBody>
                        <a:bodyPr/>
                        <a:lstStyle/>
                        <a:p>
                          <a:pPr marL="0" marR="0" algn="just">
                            <a:lnSpc>
                              <a:spcPct val="115000"/>
                            </a:lnSpc>
                          </a:pPr>
                          <a:r>
                            <a:rPr lang="en-US" sz="1200" kern="100">
                              <a:effectLst/>
                            </a:rPr>
                            <a:t>Cost</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$50.83</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$10.95 </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53140195"/>
                      </a:ext>
                    </a:extLst>
                  </a:tr>
                </a:tbl>
              </a:graphicData>
            </a:graphic>
          </p:graphicFrame>
        </mc:Choice>
        <mc:Fallback xmlns="">
          <p:graphicFrame>
            <p:nvGraphicFramePr>
              <p:cNvPr id="4" name="Table 3">
                <a:extLst>
                  <a:ext uri="{FF2B5EF4-FFF2-40B4-BE49-F238E27FC236}">
                    <a16:creationId xmlns:a16="http://schemas.microsoft.com/office/drawing/2014/main" id="{1B6FB83C-AF15-6234-36CE-DF0ABB8229AB}"/>
                  </a:ext>
                </a:extLst>
              </p:cNvPr>
              <p:cNvGraphicFramePr>
                <a:graphicFrameLocks noGrp="1"/>
              </p:cNvGraphicFramePr>
              <p:nvPr>
                <p:extLst>
                  <p:ext uri="{D42A27DB-BD31-4B8C-83A1-F6EECF244321}">
                    <p14:modId xmlns:p14="http://schemas.microsoft.com/office/powerpoint/2010/main" val="471168880"/>
                  </p:ext>
                </p:extLst>
              </p:nvPr>
            </p:nvGraphicFramePr>
            <p:xfrm>
              <a:off x="396657" y="1938204"/>
              <a:ext cx="4969662" cy="2857711"/>
            </p:xfrm>
            <a:graphic>
              <a:graphicData uri="http://schemas.openxmlformats.org/drawingml/2006/table">
                <a:tbl>
                  <a:tblPr firstRow="1" firstCol="1" bandRow="1">
                    <a:tableStyleId>{5C22544A-7EE6-4342-B048-85BDC9FD1C3A}</a:tableStyleId>
                  </a:tblPr>
                  <a:tblGrid>
                    <a:gridCol w="2007399">
                      <a:extLst>
                        <a:ext uri="{9D8B030D-6E8A-4147-A177-3AD203B41FA5}">
                          <a16:colId xmlns:a16="http://schemas.microsoft.com/office/drawing/2014/main" val="2727230892"/>
                        </a:ext>
                      </a:extLst>
                    </a:gridCol>
                    <a:gridCol w="1460655">
                      <a:extLst>
                        <a:ext uri="{9D8B030D-6E8A-4147-A177-3AD203B41FA5}">
                          <a16:colId xmlns:a16="http://schemas.microsoft.com/office/drawing/2014/main" val="2072315553"/>
                        </a:ext>
                      </a:extLst>
                    </a:gridCol>
                    <a:gridCol w="1501608">
                      <a:extLst>
                        <a:ext uri="{9D8B030D-6E8A-4147-A177-3AD203B41FA5}">
                          <a16:colId xmlns:a16="http://schemas.microsoft.com/office/drawing/2014/main" val="2877363500"/>
                        </a:ext>
                      </a:extLst>
                    </a:gridCol>
                  </a:tblGrid>
                  <a:tr h="364384">
                    <a:tc>
                      <a:txBody>
                        <a:bodyPr/>
                        <a:lstStyle/>
                        <a:p>
                          <a:pPr marL="0" marR="0" algn="just">
                            <a:lnSpc>
                              <a:spcPct val="115000"/>
                            </a:lnSpc>
                          </a:pPr>
                          <a:r>
                            <a:rPr lang="en-US" sz="1200" kern="100">
                              <a:effectLst/>
                            </a:rPr>
                            <a:t>Model</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350" b="1" i="0" kern="1200">
                              <a:solidFill>
                                <a:schemeClr val="dk1"/>
                              </a:solidFill>
                              <a:effectLst/>
                              <a:latin typeface="+mn-lt"/>
                              <a:ea typeface="+mn-ea"/>
                              <a:cs typeface="+mn-cs"/>
                            </a:rPr>
                            <a:t>NUBM07E </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b="0" kern="100">
                              <a:effectLst/>
                            </a:rPr>
                            <a:t>M140-M</a:t>
                          </a:r>
                          <a:endParaRPr lang="en-US" sz="1200" b="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06388096"/>
                      </a:ext>
                    </a:extLst>
                  </a:tr>
                  <a:tr h="224050">
                    <a:tc>
                      <a:txBody>
                        <a:bodyPr/>
                        <a:lstStyle/>
                        <a:p>
                          <a:pPr marL="0" marR="0" algn="just">
                            <a:lnSpc>
                              <a:spcPct val="115000"/>
                            </a:lnSpc>
                          </a:pPr>
                          <a:r>
                            <a:rPr lang="en-US" sz="1200" kern="100">
                              <a:effectLst/>
                            </a:rPr>
                            <a:t>Output Power</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2900 mW</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2100 mW</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87166991"/>
                      </a:ext>
                    </a:extLst>
                  </a:tr>
                  <a:tr h="330424">
                    <a:tc>
                      <a:txBody>
                        <a:bodyPr/>
                        <a:lstStyle/>
                        <a:p>
                          <a:pPr marL="0" marR="0" algn="just"/>
                          <a:r>
                            <a:rPr lang="en-US" sz="1200" kern="100">
                              <a:effectLst/>
                            </a:rPr>
                            <a:t>Wavelength Range</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460 – 470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435 -455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52273030"/>
                      </a:ext>
                    </a:extLst>
                  </a:tr>
                  <a:tr h="390371">
                    <a:tc>
                      <a:txBody>
                        <a:bodyPr/>
                        <a:lstStyle/>
                        <a:p>
                          <a:endParaRPr lang="en-US"/>
                        </a:p>
                      </a:txBody>
                      <a:tcPr marL="68580" marR="68580" marT="0" marB="0" anchor="ctr">
                        <a:blipFill>
                          <a:blip r:embed="rId4"/>
                          <a:stretch>
                            <a:fillRect l="-303" t="-237500" r="-148485" b="-420313"/>
                          </a:stretch>
                        </a:blipFill>
                      </a:tcPr>
                    </a:tc>
                    <a:tc>
                      <a:txBody>
                        <a:bodyPr/>
                        <a:lstStyle/>
                        <a:p>
                          <a:pPr marL="0" marR="0" algn="just">
                            <a:lnSpc>
                              <a:spcPct val="115000"/>
                            </a:lnSpc>
                          </a:pPr>
                          <a:r>
                            <a:rPr lang="en-US" sz="1200" kern="100">
                              <a:effectLst/>
                            </a:rPr>
                            <a:t>465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445 nm</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30483676"/>
                      </a:ext>
                    </a:extLst>
                  </a:tr>
                  <a:tr h="390371">
                    <a:tc>
                      <a:txBody>
                        <a:bodyPr/>
                        <a:lstStyle/>
                        <a:p>
                          <a:endParaRPr lang="en-US"/>
                        </a:p>
                      </a:txBody>
                      <a:tcPr marL="68580" marR="68580" marT="0" marB="0" anchor="ctr">
                        <a:blipFill>
                          <a:blip r:embed="rId4"/>
                          <a:stretch>
                            <a:fillRect l="-303" t="-332308" r="-148485" b="-313846"/>
                          </a:stretch>
                        </a:blipFill>
                      </a:tcPr>
                    </a:tc>
                    <a:tc>
                      <a:txBody>
                        <a:bodyPr/>
                        <a:lstStyle/>
                        <a:p>
                          <a:pPr marL="0" marR="0" algn="just">
                            <a:lnSpc>
                              <a:spcPct val="115000"/>
                            </a:lnSpc>
                          </a:pPr>
                          <a:r>
                            <a:rPr lang="en-US" sz="1200" kern="100">
                              <a:effectLst/>
                            </a:rPr>
                            <a:t>2.3 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1 - 1.7 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02546206"/>
                      </a:ext>
                    </a:extLst>
                  </a:tr>
                  <a:tr h="345282">
                    <a:tc>
                      <a:txBody>
                        <a:bodyPr/>
                        <a:lstStyle/>
                        <a:p>
                          <a:endParaRPr lang="en-US"/>
                        </a:p>
                      </a:txBody>
                      <a:tcPr marL="68580" marR="68580" marT="0" marB="0" anchor="ctr">
                        <a:blipFill>
                          <a:blip r:embed="rId4"/>
                          <a:stretch>
                            <a:fillRect l="-303" t="-501786" r="-148485" b="-264286"/>
                          </a:stretch>
                        </a:blipFill>
                      </a:tcPr>
                    </a:tc>
                    <a:tc>
                      <a:txBody>
                        <a:bodyPr/>
                        <a:lstStyle/>
                        <a:p>
                          <a:pPr marL="0" marR="0" algn="just"/>
                          <a:r>
                            <a:rPr lang="en-US" sz="1200" kern="100">
                              <a:effectLst/>
                            </a:rPr>
                            <a:t>3.7 – 5.5 V</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r>
                            <a:rPr lang="en-US" sz="1200" kern="100">
                              <a:effectLst/>
                            </a:rPr>
                            <a:t>3.7 – 5.5 V</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1234660"/>
                      </a:ext>
                    </a:extLst>
                  </a:tr>
                  <a:tr h="224050">
                    <a:tc>
                      <a:txBody>
                        <a:bodyPr/>
                        <a:lstStyle/>
                        <a:p>
                          <a:pPr marL="0" marR="0" algn="just">
                            <a:lnSpc>
                              <a:spcPct val="115000"/>
                            </a:lnSpc>
                          </a:pPr>
                          <a:r>
                            <a:rPr lang="en-US" sz="1200" kern="100">
                              <a:effectLst/>
                            </a:rPr>
                            <a:t>Module Diameter</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9 mm TO5</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5.6 mm TO18</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59593620"/>
                      </a:ext>
                    </a:extLst>
                  </a:tr>
                  <a:tr h="364729">
                    <a:tc>
                      <a:txBody>
                        <a:bodyPr/>
                        <a:lstStyle/>
                        <a:p>
                          <a:endParaRPr lang="en-US"/>
                        </a:p>
                      </a:txBody>
                      <a:tcPr marL="68580" marR="68580" marT="0" marB="0" anchor="ctr">
                        <a:blipFill>
                          <a:blip r:embed="rId4"/>
                          <a:stretch>
                            <a:fillRect l="-303" t="-623333" r="-148485" b="-85000"/>
                          </a:stretch>
                        </a:blipFill>
                      </a:tcPr>
                    </a:tc>
                    <a:tc>
                      <a:txBody>
                        <a:bodyPr/>
                        <a:lstStyle/>
                        <a:p>
                          <a:pPr marL="0" marR="0" algn="just">
                            <a:lnSpc>
                              <a:spcPct val="115000"/>
                            </a:lnSpc>
                          </a:pPr>
                          <a:r>
                            <a:rPr lang="en-US" sz="1200" kern="100">
                              <a:effectLst/>
                            </a:rPr>
                            <a:t>1.6 W/A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1.845 W/A</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09322835"/>
                      </a:ext>
                    </a:extLst>
                  </a:tr>
                  <a:tr h="224050">
                    <a:tc>
                      <a:txBody>
                        <a:bodyPr/>
                        <a:lstStyle/>
                        <a:p>
                          <a:pPr marL="0" marR="0" algn="just">
                            <a:lnSpc>
                              <a:spcPct val="115000"/>
                            </a:lnSpc>
                          </a:pPr>
                          <a:r>
                            <a:rPr lang="en-US" sz="1200" kern="100">
                              <a:effectLst/>
                            </a:rPr>
                            <a:t>Cost</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$50.83</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lnSpc>
                              <a:spcPct val="115000"/>
                            </a:lnSpc>
                          </a:pPr>
                          <a:r>
                            <a:rPr lang="en-US" sz="1200" kern="100">
                              <a:effectLst/>
                            </a:rPr>
                            <a:t>$10.95 </a:t>
                          </a:r>
                          <a:endParaRPr lang="en-US" sz="1200" kern="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53140195"/>
                      </a:ext>
                    </a:extLst>
                  </a:tr>
                </a:tbl>
              </a:graphicData>
            </a:graphic>
          </p:graphicFrame>
        </mc:Fallback>
      </mc:AlternateContent>
      <p:sp>
        <p:nvSpPr>
          <p:cNvPr id="5" name="TextBox 4">
            <a:extLst>
              <a:ext uri="{FF2B5EF4-FFF2-40B4-BE49-F238E27FC236}">
                <a16:creationId xmlns:a16="http://schemas.microsoft.com/office/drawing/2014/main" id="{6A0CB1E0-71D2-96B0-27F0-6D80215E8BD3}"/>
              </a:ext>
            </a:extLst>
          </p:cNvPr>
          <p:cNvSpPr txBox="1"/>
          <p:nvPr/>
        </p:nvSpPr>
        <p:spPr>
          <a:xfrm>
            <a:off x="198582" y="1568872"/>
            <a:ext cx="4572000" cy="369332"/>
          </a:xfrm>
          <a:prstGeom prst="rect">
            <a:avLst/>
          </a:prstGeom>
          <a:noFill/>
        </p:spPr>
        <p:txBody>
          <a:bodyPr wrap="square">
            <a:spAutoFit/>
          </a:bodyPr>
          <a:lstStyle/>
          <a:p>
            <a:pPr marL="114300" lvl="0" algn="l" rtl="0">
              <a:spcBef>
                <a:spcPts val="0"/>
              </a:spcBef>
              <a:spcAft>
                <a:spcPts val="0"/>
              </a:spcAft>
              <a:buSzPts val="1800"/>
            </a:pPr>
            <a:r>
              <a:rPr lang="en-US"/>
              <a:t>Blue Laser Diode</a:t>
            </a:r>
          </a:p>
        </p:txBody>
      </p:sp>
      <p:sp>
        <p:nvSpPr>
          <p:cNvPr id="3" name="Slide Number Placeholder 2">
            <a:extLst>
              <a:ext uri="{FF2B5EF4-FFF2-40B4-BE49-F238E27FC236}">
                <a16:creationId xmlns:a16="http://schemas.microsoft.com/office/drawing/2014/main" id="{88796DB0-9CEB-DD66-B977-F4CE2D7BB530}"/>
              </a:ext>
            </a:extLst>
          </p:cNvPr>
          <p:cNvSpPr>
            <a:spLocks noGrp="1"/>
          </p:cNvSpPr>
          <p:nvPr>
            <p:ph type="sldNum" idx="12"/>
          </p:nvPr>
        </p:nvSpPr>
        <p:spPr>
          <a:xfrm>
            <a:off x="8595300" y="4767981"/>
            <a:ext cx="548700" cy="393600"/>
          </a:xfrm>
        </p:spPr>
        <p:txBody>
          <a:bodyPr>
            <a:normAutofit/>
          </a:bodyPr>
          <a:lstStyle/>
          <a:p>
            <a:fld id="{00000000-1234-1234-1234-123412341234}" type="slidenum">
              <a:rPr lang="en" sz="1050"/>
              <a:t>46</a:t>
            </a:fld>
            <a:endParaRPr lang="en-US" sz="1050"/>
          </a:p>
        </p:txBody>
      </p:sp>
      <p:pic>
        <p:nvPicPr>
          <p:cNvPr id="1026" name="Picture 2">
            <a:extLst>
              <a:ext uri="{FF2B5EF4-FFF2-40B4-BE49-F238E27FC236}">
                <a16:creationId xmlns:a16="http://schemas.microsoft.com/office/drawing/2014/main" id="{F3BD31AF-6A66-C90B-801D-BDCB3778E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446" y="2018414"/>
            <a:ext cx="2610280" cy="269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4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3" name="Picture 12" descr="A person with long hair&#10;&#10;Description automatically generated">
            <a:extLst>
              <a:ext uri="{FF2B5EF4-FFF2-40B4-BE49-F238E27FC236}">
                <a16:creationId xmlns:a16="http://schemas.microsoft.com/office/drawing/2014/main" id="{CD10C4A5-37A2-5488-B31F-EA9FAA17DD63}"/>
              </a:ext>
            </a:extLst>
          </p:cNvPr>
          <p:cNvPicPr>
            <a:picLocks noChangeAspect="1"/>
          </p:cNvPicPr>
          <p:nvPr/>
        </p:nvPicPr>
        <p:blipFill>
          <a:blip r:embed="rId3"/>
          <a:stretch>
            <a:fillRect/>
          </a:stretch>
        </p:blipFill>
        <p:spPr>
          <a:xfrm>
            <a:off x="7195219" y="300425"/>
            <a:ext cx="1637081" cy="1922602"/>
          </a:xfrm>
          <a:prstGeom prst="rect">
            <a:avLst/>
          </a:prstGeom>
        </p:spPr>
      </p:pic>
      <p:sp>
        <p:nvSpPr>
          <p:cNvPr id="78" name="Google Shape;78;p17"/>
          <p:cNvSpPr txBox="1">
            <a:spLocks noGrp="1"/>
          </p:cNvSpPr>
          <p:nvPr>
            <p:ph type="title"/>
          </p:nvPr>
        </p:nvSpPr>
        <p:spPr>
          <a:xfrm>
            <a:off x="311700" y="445025"/>
            <a:ext cx="5999737"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Laser Design Hardware</a:t>
            </a:r>
            <a:endParaRPr/>
          </a:p>
        </p:txBody>
      </p:sp>
      <p:graphicFrame>
        <p:nvGraphicFramePr>
          <p:cNvPr id="3" name="Table 2">
            <a:extLst>
              <a:ext uri="{FF2B5EF4-FFF2-40B4-BE49-F238E27FC236}">
                <a16:creationId xmlns:a16="http://schemas.microsoft.com/office/drawing/2014/main" id="{D583FB7A-E418-B565-16F8-F204709D330E}"/>
              </a:ext>
            </a:extLst>
          </p:cNvPr>
          <p:cNvGraphicFramePr>
            <a:graphicFrameLocks noGrp="1"/>
          </p:cNvGraphicFramePr>
          <p:nvPr>
            <p:extLst>
              <p:ext uri="{D42A27DB-BD31-4B8C-83A1-F6EECF244321}">
                <p14:modId xmlns:p14="http://schemas.microsoft.com/office/powerpoint/2010/main" val="1766095972"/>
              </p:ext>
            </p:extLst>
          </p:nvPr>
        </p:nvGraphicFramePr>
        <p:xfrm>
          <a:off x="311699" y="2015489"/>
          <a:ext cx="7586127" cy="2858660"/>
        </p:xfrm>
        <a:graphic>
          <a:graphicData uri="http://schemas.openxmlformats.org/drawingml/2006/table">
            <a:tbl>
              <a:tblPr firstRow="1" bandRow="1">
                <a:tableStyleId>{5C22544A-7EE6-4342-B048-85BDC9FD1C3A}</a:tableStyleId>
              </a:tblPr>
              <a:tblGrid>
                <a:gridCol w="2528709">
                  <a:extLst>
                    <a:ext uri="{9D8B030D-6E8A-4147-A177-3AD203B41FA5}">
                      <a16:colId xmlns:a16="http://schemas.microsoft.com/office/drawing/2014/main" val="4188014463"/>
                    </a:ext>
                  </a:extLst>
                </a:gridCol>
                <a:gridCol w="2528709">
                  <a:extLst>
                    <a:ext uri="{9D8B030D-6E8A-4147-A177-3AD203B41FA5}">
                      <a16:colId xmlns:a16="http://schemas.microsoft.com/office/drawing/2014/main" val="3497791989"/>
                    </a:ext>
                  </a:extLst>
                </a:gridCol>
                <a:gridCol w="2528709">
                  <a:extLst>
                    <a:ext uri="{9D8B030D-6E8A-4147-A177-3AD203B41FA5}">
                      <a16:colId xmlns:a16="http://schemas.microsoft.com/office/drawing/2014/main" val="2759825208"/>
                    </a:ext>
                  </a:extLst>
                </a:gridCol>
              </a:tblGrid>
              <a:tr h="345343">
                <a:tc>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1" i="0" kern="1200">
                          <a:solidFill>
                            <a:schemeClr val="dk1"/>
                          </a:solidFill>
                          <a:effectLst/>
                          <a:latin typeface="+mn-lt"/>
                          <a:ea typeface="+mn-ea"/>
                          <a:cs typeface="+mn-cs"/>
                        </a:rPr>
                        <a:t>NUBM07E </a:t>
                      </a:r>
                      <a:endParaRPr lang="en-US" sz="1200" kern="100">
                        <a:effectLst/>
                        <a:latin typeface="Times New Roman" panose="02020603050405020304" pitchFamily="18" charset="0"/>
                        <a:ea typeface="Times New Roman" panose="02020603050405020304" pitchFamily="18"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00">
                          <a:effectLst/>
                        </a:rPr>
                        <a:t>M140-M</a:t>
                      </a:r>
                      <a:endParaRPr lang="en-US" sz="1400" b="0" kern="1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1976157545"/>
                  </a:ext>
                </a:extLst>
              </a:tr>
              <a:tr h="336709">
                <a:tc>
                  <a:txBody>
                    <a:bodyPr/>
                    <a:lstStyle/>
                    <a:p>
                      <a:r>
                        <a:rPr lang="en-US"/>
                        <a:t>Parallel </a:t>
                      </a:r>
                      <a:r>
                        <a:rPr lang="en-US" sz="1350" b="0" kern="1200">
                          <a:solidFill>
                            <a:schemeClr val="dk1"/>
                          </a:solidFill>
                          <a:effectLst/>
                          <a:latin typeface="+mn-lt"/>
                          <a:ea typeface="+mn-ea"/>
                          <a:cs typeface="+mn-cs"/>
                        </a:rPr>
                        <a:t>(°)</a:t>
                      </a:r>
                      <a:endParaRPr lang="en-US" b="0"/>
                    </a:p>
                  </a:txBody>
                  <a:tcPr/>
                </a:tc>
                <a:tc>
                  <a:txBody>
                    <a:bodyPr/>
                    <a:lstStyle/>
                    <a:p>
                      <a:r>
                        <a:rPr lang="en-US"/>
                        <a:t>0.55</a:t>
                      </a:r>
                    </a:p>
                  </a:txBody>
                  <a:tcPr/>
                </a:tc>
                <a:tc>
                  <a:txBody>
                    <a:bodyPr/>
                    <a:lstStyle/>
                    <a:p>
                      <a:r>
                        <a:rPr lang="en-US"/>
                        <a:t>14</a:t>
                      </a:r>
                    </a:p>
                  </a:txBody>
                  <a:tcPr/>
                </a:tc>
                <a:extLst>
                  <a:ext uri="{0D108BD9-81ED-4DB2-BD59-A6C34878D82A}">
                    <a16:rowId xmlns:a16="http://schemas.microsoft.com/office/drawing/2014/main" val="964415078"/>
                  </a:ext>
                </a:extLst>
              </a:tr>
              <a:tr h="336709">
                <a:tc>
                  <a:txBody>
                    <a:bodyPr/>
                    <a:lstStyle/>
                    <a:p>
                      <a:r>
                        <a:rPr lang="en-US"/>
                        <a:t>Perpendicular </a:t>
                      </a:r>
                      <a:r>
                        <a:rPr lang="en-US" sz="1350" b="0" kern="1200">
                          <a:solidFill>
                            <a:schemeClr val="dk1"/>
                          </a:solidFill>
                          <a:effectLst/>
                          <a:latin typeface="+mn-lt"/>
                          <a:ea typeface="+mn-ea"/>
                          <a:cs typeface="+mn-cs"/>
                        </a:rPr>
                        <a:t>(°)</a:t>
                      </a:r>
                      <a:endParaRPr lang="en-US" b="0"/>
                    </a:p>
                  </a:txBody>
                  <a:tcPr/>
                </a:tc>
                <a:tc>
                  <a:txBody>
                    <a:bodyPr/>
                    <a:lstStyle/>
                    <a:p>
                      <a:r>
                        <a:rPr lang="en-US"/>
                        <a:t>0.8</a:t>
                      </a:r>
                    </a:p>
                  </a:txBody>
                  <a:tcPr/>
                </a:tc>
                <a:tc>
                  <a:txBody>
                    <a:bodyPr/>
                    <a:lstStyle/>
                    <a:p>
                      <a:r>
                        <a:rPr lang="en-US"/>
                        <a:t>44</a:t>
                      </a:r>
                    </a:p>
                  </a:txBody>
                  <a:tcPr/>
                </a:tc>
                <a:extLst>
                  <a:ext uri="{0D108BD9-81ED-4DB2-BD59-A6C34878D82A}">
                    <a16:rowId xmlns:a16="http://schemas.microsoft.com/office/drawing/2014/main" val="1301428566"/>
                  </a:ext>
                </a:extLst>
              </a:tr>
              <a:tr h="1839899">
                <a:tc>
                  <a:txBody>
                    <a:bodyPr/>
                    <a:lstStyle/>
                    <a:p>
                      <a:endParaRPr lang="en-US" b="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20934760"/>
                  </a:ext>
                </a:extLst>
              </a:tr>
            </a:tbl>
          </a:graphicData>
        </a:graphic>
      </p:graphicFrame>
      <p:sp>
        <p:nvSpPr>
          <p:cNvPr id="8" name="TextBox 7">
            <a:extLst>
              <a:ext uri="{FF2B5EF4-FFF2-40B4-BE49-F238E27FC236}">
                <a16:creationId xmlns:a16="http://schemas.microsoft.com/office/drawing/2014/main" id="{A3521B27-FD36-B24C-DA15-184BCA2D36C4}"/>
              </a:ext>
            </a:extLst>
          </p:cNvPr>
          <p:cNvSpPr txBox="1"/>
          <p:nvPr/>
        </p:nvSpPr>
        <p:spPr>
          <a:xfrm>
            <a:off x="209457" y="1646158"/>
            <a:ext cx="4572000" cy="369332"/>
          </a:xfrm>
          <a:prstGeom prst="rect">
            <a:avLst/>
          </a:prstGeom>
          <a:noFill/>
        </p:spPr>
        <p:txBody>
          <a:bodyPr wrap="square">
            <a:spAutoFit/>
          </a:bodyPr>
          <a:lstStyle/>
          <a:p>
            <a:pPr marL="114300" lvl="0" algn="l" rtl="0">
              <a:spcBef>
                <a:spcPts val="0"/>
              </a:spcBef>
              <a:spcAft>
                <a:spcPts val="0"/>
              </a:spcAft>
              <a:buSzPts val="1800"/>
            </a:pPr>
            <a:r>
              <a:rPr lang="en-US"/>
              <a:t>Maximum Beam Divergence</a:t>
            </a:r>
          </a:p>
        </p:txBody>
      </p:sp>
      <p:sp>
        <p:nvSpPr>
          <p:cNvPr id="4" name="Slide Number Placeholder 3">
            <a:extLst>
              <a:ext uri="{FF2B5EF4-FFF2-40B4-BE49-F238E27FC236}">
                <a16:creationId xmlns:a16="http://schemas.microsoft.com/office/drawing/2014/main" id="{125DD3D9-327F-ECFE-AC51-B8B034F0AE4C}"/>
              </a:ext>
            </a:extLst>
          </p:cNvPr>
          <p:cNvSpPr>
            <a:spLocks noGrp="1"/>
          </p:cNvSpPr>
          <p:nvPr>
            <p:ph type="sldNum" idx="12"/>
          </p:nvPr>
        </p:nvSpPr>
        <p:spPr>
          <a:xfrm>
            <a:off x="8557950" y="4749900"/>
            <a:ext cx="548700" cy="393600"/>
          </a:xfrm>
        </p:spPr>
        <p:txBody>
          <a:bodyPr/>
          <a:lstStyle/>
          <a:p>
            <a:fld id="{00000000-1234-1234-1234-123412341234}" type="slidenum">
              <a:rPr lang="en" sz="1050"/>
              <a:t>47</a:t>
            </a:fld>
            <a:endParaRPr lang="en-US"/>
          </a:p>
        </p:txBody>
      </p:sp>
      <p:pic>
        <p:nvPicPr>
          <p:cNvPr id="7" name="Picture 6">
            <a:extLst>
              <a:ext uri="{FF2B5EF4-FFF2-40B4-BE49-F238E27FC236}">
                <a16:creationId xmlns:a16="http://schemas.microsoft.com/office/drawing/2014/main" id="{1607948C-32DD-1527-F495-26B405B91B1A}"/>
              </a:ext>
            </a:extLst>
          </p:cNvPr>
          <p:cNvPicPr>
            <a:picLocks noChangeAspect="1"/>
          </p:cNvPicPr>
          <p:nvPr/>
        </p:nvPicPr>
        <p:blipFill>
          <a:blip r:embed="rId4"/>
          <a:stretch>
            <a:fillRect/>
          </a:stretch>
        </p:blipFill>
        <p:spPr>
          <a:xfrm>
            <a:off x="2864065" y="3060824"/>
            <a:ext cx="2481394" cy="1813325"/>
          </a:xfrm>
          <a:prstGeom prst="rect">
            <a:avLst/>
          </a:prstGeom>
        </p:spPr>
      </p:pic>
      <p:pic>
        <p:nvPicPr>
          <p:cNvPr id="11" name="Picture 10">
            <a:extLst>
              <a:ext uri="{FF2B5EF4-FFF2-40B4-BE49-F238E27FC236}">
                <a16:creationId xmlns:a16="http://schemas.microsoft.com/office/drawing/2014/main" id="{64E5DABD-7687-4732-0B10-F43DF97F568E}"/>
              </a:ext>
            </a:extLst>
          </p:cNvPr>
          <p:cNvPicPr>
            <a:picLocks noChangeAspect="1"/>
          </p:cNvPicPr>
          <p:nvPr/>
        </p:nvPicPr>
        <p:blipFill>
          <a:blip r:embed="rId5"/>
          <a:stretch>
            <a:fillRect/>
          </a:stretch>
        </p:blipFill>
        <p:spPr>
          <a:xfrm>
            <a:off x="5380945" y="3060824"/>
            <a:ext cx="2481394" cy="1813325"/>
          </a:xfrm>
          <a:prstGeom prst="rect">
            <a:avLst/>
          </a:prstGeom>
        </p:spPr>
      </p:pic>
    </p:spTree>
    <p:extLst>
      <p:ext uri="{BB962C8B-B14F-4D97-AF65-F5344CB8AC3E}">
        <p14:creationId xmlns:p14="http://schemas.microsoft.com/office/powerpoint/2010/main" val="4129884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5999737"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Laser Design Hardware</a:t>
            </a:r>
            <a:endParaRPr/>
          </a:p>
        </p:txBody>
      </p:sp>
      <p:sp>
        <p:nvSpPr>
          <p:cNvPr id="4" name="Slide Number Placeholder 3">
            <a:extLst>
              <a:ext uri="{FF2B5EF4-FFF2-40B4-BE49-F238E27FC236}">
                <a16:creationId xmlns:a16="http://schemas.microsoft.com/office/drawing/2014/main" id="{125DD3D9-327F-ECFE-AC51-B8B034F0AE4C}"/>
              </a:ext>
            </a:extLst>
          </p:cNvPr>
          <p:cNvSpPr>
            <a:spLocks noGrp="1"/>
          </p:cNvSpPr>
          <p:nvPr>
            <p:ph type="sldNum" idx="12"/>
          </p:nvPr>
        </p:nvSpPr>
        <p:spPr>
          <a:xfrm>
            <a:off x="8557950" y="4749900"/>
            <a:ext cx="548700" cy="393600"/>
          </a:xfrm>
        </p:spPr>
        <p:txBody>
          <a:bodyPr/>
          <a:lstStyle/>
          <a:p>
            <a:fld id="{00000000-1234-1234-1234-123412341234}" type="slidenum">
              <a:rPr lang="en" sz="1050"/>
              <a:t>48</a:t>
            </a:fld>
            <a:endParaRPr lang="en-US"/>
          </a:p>
        </p:txBody>
      </p:sp>
      <p:pic>
        <p:nvPicPr>
          <p:cNvPr id="2" name="Picture 1" descr="A person with long hair&#10;&#10;Description automatically generated">
            <a:extLst>
              <a:ext uri="{FF2B5EF4-FFF2-40B4-BE49-F238E27FC236}">
                <a16:creationId xmlns:a16="http://schemas.microsoft.com/office/drawing/2014/main" id="{4980024F-C540-7670-836F-C99A1EF71EE1}"/>
              </a:ext>
            </a:extLst>
          </p:cNvPr>
          <p:cNvPicPr>
            <a:picLocks noChangeAspect="1"/>
          </p:cNvPicPr>
          <p:nvPr/>
        </p:nvPicPr>
        <p:blipFill>
          <a:blip r:embed="rId3"/>
          <a:stretch>
            <a:fillRect/>
          </a:stretch>
        </p:blipFill>
        <p:spPr>
          <a:xfrm>
            <a:off x="7195219" y="300425"/>
            <a:ext cx="1637081" cy="1922602"/>
          </a:xfrm>
          <a:prstGeom prst="rect">
            <a:avLst/>
          </a:prstGeom>
        </p:spPr>
      </p:pic>
      <p:sp>
        <p:nvSpPr>
          <p:cNvPr id="45" name="AutoShape 10" descr="Little Green Leaves Free Website Background Image">
            <a:extLst>
              <a:ext uri="{FF2B5EF4-FFF2-40B4-BE49-F238E27FC236}">
                <a16:creationId xmlns:a16="http://schemas.microsoft.com/office/drawing/2014/main" id="{2538A2D0-AC29-C1F4-3F75-3AF5559B89C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7" name="Group 46">
            <a:extLst>
              <a:ext uri="{FF2B5EF4-FFF2-40B4-BE49-F238E27FC236}">
                <a16:creationId xmlns:a16="http://schemas.microsoft.com/office/drawing/2014/main" id="{003D5D41-9986-271F-AE8A-260319DE2D97}"/>
              </a:ext>
            </a:extLst>
          </p:cNvPr>
          <p:cNvGrpSpPr/>
          <p:nvPr/>
        </p:nvGrpSpPr>
        <p:grpSpPr>
          <a:xfrm>
            <a:off x="1132726" y="1309647"/>
            <a:ext cx="1052123" cy="3254093"/>
            <a:chOff x="1900938" y="1223713"/>
            <a:chExt cx="1052123" cy="2696074"/>
          </a:xfrm>
        </p:grpSpPr>
        <p:cxnSp>
          <p:nvCxnSpPr>
            <p:cNvPr id="19" name="Straight Arrow Connector 18">
              <a:extLst>
                <a:ext uri="{FF2B5EF4-FFF2-40B4-BE49-F238E27FC236}">
                  <a16:creationId xmlns:a16="http://schemas.microsoft.com/office/drawing/2014/main" id="{2439C826-E2B3-96F3-DA4F-B89801D177BE}"/>
                </a:ext>
              </a:extLst>
            </p:cNvPr>
            <p:cNvCxnSpPr>
              <a:stCxn id="17" idx="1"/>
            </p:cNvCxnSpPr>
            <p:nvPr/>
          </p:nvCxnSpPr>
          <p:spPr>
            <a:xfrm>
              <a:off x="2427001" y="1796413"/>
              <a:ext cx="1" cy="42661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1" name="Straight Arrow Connector 30">
              <a:extLst>
                <a:ext uri="{FF2B5EF4-FFF2-40B4-BE49-F238E27FC236}">
                  <a16:creationId xmlns:a16="http://schemas.microsoft.com/office/drawing/2014/main" id="{E231F047-4BDB-C05D-BA67-9D8ECBDE516E}"/>
                </a:ext>
              </a:extLst>
            </p:cNvPr>
            <p:cNvCxnSpPr>
              <a:stCxn id="29" idx="3"/>
            </p:cNvCxnSpPr>
            <p:nvPr/>
          </p:nvCxnSpPr>
          <p:spPr>
            <a:xfrm>
              <a:off x="2427001" y="2395246"/>
              <a:ext cx="0" cy="27512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grpSp>
          <p:nvGrpSpPr>
            <p:cNvPr id="46" name="Group 45">
              <a:extLst>
                <a:ext uri="{FF2B5EF4-FFF2-40B4-BE49-F238E27FC236}">
                  <a16:creationId xmlns:a16="http://schemas.microsoft.com/office/drawing/2014/main" id="{709B128A-E24C-7079-C88A-BCD020CA086F}"/>
                </a:ext>
              </a:extLst>
            </p:cNvPr>
            <p:cNvGrpSpPr/>
            <p:nvPr/>
          </p:nvGrpSpPr>
          <p:grpSpPr>
            <a:xfrm>
              <a:off x="1900938" y="1223713"/>
              <a:ext cx="1052123" cy="2696074"/>
              <a:chOff x="1900938" y="1223713"/>
              <a:chExt cx="1052123" cy="2696074"/>
            </a:xfrm>
          </p:grpSpPr>
          <p:sp>
            <p:nvSpPr>
              <p:cNvPr id="17" name="Cylinder 16">
                <a:extLst>
                  <a:ext uri="{FF2B5EF4-FFF2-40B4-BE49-F238E27FC236}">
                    <a16:creationId xmlns:a16="http://schemas.microsoft.com/office/drawing/2014/main" id="{35E35EAF-AC60-65DB-FE08-87868D9156AC}"/>
                  </a:ext>
                </a:extLst>
              </p:cNvPr>
              <p:cNvSpPr/>
              <p:nvPr/>
            </p:nvSpPr>
            <p:spPr>
              <a:xfrm rot="10800000">
                <a:off x="2094923" y="1223713"/>
                <a:ext cx="664157" cy="57270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D4852184-123C-10AE-C986-82DC12D4D687}"/>
                  </a:ext>
                </a:extLst>
              </p:cNvPr>
              <p:cNvCxnSpPr>
                <a:stCxn id="17" idx="1"/>
              </p:cNvCxnSpPr>
              <p:nvPr/>
            </p:nvCxnSpPr>
            <p:spPr>
              <a:xfrm flipH="1">
                <a:off x="2209126" y="1796413"/>
                <a:ext cx="217875" cy="42661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5FD1CB03-53D1-7D0A-D78B-CB3A785B799E}"/>
                  </a:ext>
                </a:extLst>
              </p:cNvPr>
              <p:cNvCxnSpPr>
                <a:stCxn id="17" idx="1"/>
              </p:cNvCxnSpPr>
              <p:nvPr/>
            </p:nvCxnSpPr>
            <p:spPr>
              <a:xfrm>
                <a:off x="2427001" y="1796413"/>
                <a:ext cx="211003" cy="42661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9" name="Flowchart: Delay 28">
                <a:extLst>
                  <a:ext uri="{FF2B5EF4-FFF2-40B4-BE49-F238E27FC236}">
                    <a16:creationId xmlns:a16="http://schemas.microsoft.com/office/drawing/2014/main" id="{A3440BE4-FDAE-E612-7193-78D7523E1AB7}"/>
                  </a:ext>
                </a:extLst>
              </p:cNvPr>
              <p:cNvSpPr/>
              <p:nvPr/>
            </p:nvSpPr>
            <p:spPr>
              <a:xfrm rot="5400000">
                <a:off x="2351221" y="2013142"/>
                <a:ext cx="151559" cy="612648"/>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300C81C-F4D0-81E4-E1CE-777B2CF3C7A0}"/>
                  </a:ext>
                </a:extLst>
              </p:cNvPr>
              <p:cNvCxnSpPr/>
              <p:nvPr/>
            </p:nvCxnSpPr>
            <p:spPr>
              <a:xfrm>
                <a:off x="2209126" y="2395246"/>
                <a:ext cx="0" cy="28321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5" name="Straight Arrow Connector 34">
                <a:extLst>
                  <a:ext uri="{FF2B5EF4-FFF2-40B4-BE49-F238E27FC236}">
                    <a16:creationId xmlns:a16="http://schemas.microsoft.com/office/drawing/2014/main" id="{FF9D9665-797C-6142-217C-C266F9B6E07A}"/>
                  </a:ext>
                </a:extLst>
              </p:cNvPr>
              <p:cNvCxnSpPr/>
              <p:nvPr/>
            </p:nvCxnSpPr>
            <p:spPr>
              <a:xfrm>
                <a:off x="2638004" y="2395246"/>
                <a:ext cx="0" cy="27512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6" name="Flowchart: Delay 35">
                <a:extLst>
                  <a:ext uri="{FF2B5EF4-FFF2-40B4-BE49-F238E27FC236}">
                    <a16:creationId xmlns:a16="http://schemas.microsoft.com/office/drawing/2014/main" id="{72C409B6-F165-4546-21CD-523262BBEEB3}"/>
                  </a:ext>
                </a:extLst>
              </p:cNvPr>
              <p:cNvSpPr/>
              <p:nvPr/>
            </p:nvSpPr>
            <p:spPr>
              <a:xfrm rot="16200000">
                <a:off x="2351221" y="2439754"/>
                <a:ext cx="151559" cy="612648"/>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CDE42E22-D035-742A-AE05-9F30E2B0DCE9}"/>
                  </a:ext>
                </a:extLst>
              </p:cNvPr>
              <p:cNvCxnSpPr>
                <a:stCxn id="36" idx="1"/>
              </p:cNvCxnSpPr>
              <p:nvPr/>
            </p:nvCxnSpPr>
            <p:spPr>
              <a:xfrm flipH="1">
                <a:off x="2427000" y="2821858"/>
                <a:ext cx="1" cy="4635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40" name="Straight Arrow Connector 39">
                <a:extLst>
                  <a:ext uri="{FF2B5EF4-FFF2-40B4-BE49-F238E27FC236}">
                    <a16:creationId xmlns:a16="http://schemas.microsoft.com/office/drawing/2014/main" id="{EE2AF06E-3ABE-F93B-90A8-37150DE3142A}"/>
                  </a:ext>
                </a:extLst>
              </p:cNvPr>
              <p:cNvCxnSpPr/>
              <p:nvPr/>
            </p:nvCxnSpPr>
            <p:spPr>
              <a:xfrm flipH="1">
                <a:off x="2427000" y="2821858"/>
                <a:ext cx="211004" cy="4635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42" name="Straight Arrow Connector 41">
                <a:extLst>
                  <a:ext uri="{FF2B5EF4-FFF2-40B4-BE49-F238E27FC236}">
                    <a16:creationId xmlns:a16="http://schemas.microsoft.com/office/drawing/2014/main" id="{15C195ED-B224-B10E-E49D-3B73B2C84E97}"/>
                  </a:ext>
                </a:extLst>
              </p:cNvPr>
              <p:cNvCxnSpPr/>
              <p:nvPr/>
            </p:nvCxnSpPr>
            <p:spPr>
              <a:xfrm>
                <a:off x="2209126" y="2821858"/>
                <a:ext cx="217874" cy="4635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pic>
            <p:nvPicPr>
              <p:cNvPr id="9228" name="Picture 12" descr="Little Green Leaves Free Website Background Image">
                <a:extLst>
                  <a:ext uri="{FF2B5EF4-FFF2-40B4-BE49-F238E27FC236}">
                    <a16:creationId xmlns:a16="http://schemas.microsoft.com/office/drawing/2014/main" id="{58279DD7-5214-8FD9-56C8-18A625C8E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938" y="3327968"/>
                <a:ext cx="1052123" cy="59181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8" name="TextBox 47">
            <a:extLst>
              <a:ext uri="{FF2B5EF4-FFF2-40B4-BE49-F238E27FC236}">
                <a16:creationId xmlns:a16="http://schemas.microsoft.com/office/drawing/2014/main" id="{820F7B9B-3E90-87E1-CD0B-253BAC1FF8A0}"/>
              </a:ext>
            </a:extLst>
          </p:cNvPr>
          <p:cNvSpPr txBox="1"/>
          <p:nvPr/>
        </p:nvSpPr>
        <p:spPr>
          <a:xfrm>
            <a:off x="4387299" y="1405604"/>
            <a:ext cx="2767477" cy="1200329"/>
          </a:xfrm>
          <a:prstGeom prst="rect">
            <a:avLst/>
          </a:prstGeom>
          <a:noFill/>
        </p:spPr>
        <p:txBody>
          <a:bodyPr wrap="square" rtlCol="0">
            <a:spAutoFit/>
          </a:bodyPr>
          <a:lstStyle/>
          <a:p>
            <a:r>
              <a:rPr lang="en-US" b="1"/>
              <a:t>Intensity</a:t>
            </a:r>
          </a:p>
          <a:p>
            <a:pPr marL="285750" indent="-285750">
              <a:buFont typeface="Wingdings" panose="05000000000000000000" pitchFamily="2" charset="2"/>
              <a:buChar char="Ø"/>
            </a:pPr>
            <a:r>
              <a:rPr lang="en-US"/>
              <a:t>Power </a:t>
            </a:r>
          </a:p>
          <a:p>
            <a:pPr marL="285750" indent="-285750">
              <a:buFont typeface="Wingdings" panose="05000000000000000000" pitchFamily="2" charset="2"/>
              <a:buChar char="Ø"/>
            </a:pPr>
            <a:r>
              <a:rPr lang="en-US"/>
              <a:t>Spot Size</a:t>
            </a:r>
          </a:p>
          <a:p>
            <a:endParaRPr lang="en-US"/>
          </a:p>
        </p:txBody>
      </p:sp>
      <p:sp>
        <p:nvSpPr>
          <p:cNvPr id="50" name="TextBox 49">
            <a:extLst>
              <a:ext uri="{FF2B5EF4-FFF2-40B4-BE49-F238E27FC236}">
                <a16:creationId xmlns:a16="http://schemas.microsoft.com/office/drawing/2014/main" id="{8FFE7578-7E3D-D5C1-B3C6-17C0EF235A0C}"/>
              </a:ext>
            </a:extLst>
          </p:cNvPr>
          <p:cNvSpPr txBox="1"/>
          <p:nvPr/>
        </p:nvSpPr>
        <p:spPr>
          <a:xfrm>
            <a:off x="2033531" y="1443921"/>
            <a:ext cx="925888" cy="276999"/>
          </a:xfrm>
          <a:prstGeom prst="rect">
            <a:avLst/>
          </a:prstGeom>
          <a:noFill/>
        </p:spPr>
        <p:txBody>
          <a:bodyPr wrap="square" rtlCol="0">
            <a:spAutoFit/>
          </a:bodyPr>
          <a:lstStyle/>
          <a:p>
            <a:r>
              <a:rPr lang="en-US" sz="1200"/>
              <a:t>Laser</a:t>
            </a:r>
          </a:p>
        </p:txBody>
      </p:sp>
      <p:sp>
        <p:nvSpPr>
          <p:cNvPr id="51" name="TextBox 50">
            <a:extLst>
              <a:ext uri="{FF2B5EF4-FFF2-40B4-BE49-F238E27FC236}">
                <a16:creationId xmlns:a16="http://schemas.microsoft.com/office/drawing/2014/main" id="{DB61DDA1-38D8-5702-0D6C-154021AC03A4}"/>
              </a:ext>
            </a:extLst>
          </p:cNvPr>
          <p:cNvSpPr txBox="1"/>
          <p:nvPr/>
        </p:nvSpPr>
        <p:spPr>
          <a:xfrm>
            <a:off x="2033531" y="2391533"/>
            <a:ext cx="1446044" cy="276999"/>
          </a:xfrm>
          <a:prstGeom prst="rect">
            <a:avLst/>
          </a:prstGeom>
          <a:noFill/>
        </p:spPr>
        <p:txBody>
          <a:bodyPr wrap="square" rtlCol="0">
            <a:spAutoFit/>
          </a:bodyPr>
          <a:lstStyle/>
          <a:p>
            <a:r>
              <a:rPr lang="en-US" sz="1200"/>
              <a:t>Collimating Lens</a:t>
            </a:r>
          </a:p>
        </p:txBody>
      </p:sp>
      <p:sp>
        <p:nvSpPr>
          <p:cNvPr id="52" name="TextBox 51">
            <a:extLst>
              <a:ext uri="{FF2B5EF4-FFF2-40B4-BE49-F238E27FC236}">
                <a16:creationId xmlns:a16="http://schemas.microsoft.com/office/drawing/2014/main" id="{0300FEDD-8AAF-BA31-3FF2-3D9510E07BC2}"/>
              </a:ext>
            </a:extLst>
          </p:cNvPr>
          <p:cNvSpPr txBox="1"/>
          <p:nvPr/>
        </p:nvSpPr>
        <p:spPr>
          <a:xfrm>
            <a:off x="2033531" y="2993812"/>
            <a:ext cx="1446044" cy="276999"/>
          </a:xfrm>
          <a:prstGeom prst="rect">
            <a:avLst/>
          </a:prstGeom>
          <a:noFill/>
        </p:spPr>
        <p:txBody>
          <a:bodyPr wrap="square" rtlCol="0">
            <a:spAutoFit/>
          </a:bodyPr>
          <a:lstStyle/>
          <a:p>
            <a:r>
              <a:rPr lang="en-US" sz="1200"/>
              <a:t>Focus Lens</a:t>
            </a:r>
          </a:p>
        </p:txBody>
      </p:sp>
      <p:sp>
        <p:nvSpPr>
          <p:cNvPr id="53" name="TextBox 52">
            <a:extLst>
              <a:ext uri="{FF2B5EF4-FFF2-40B4-BE49-F238E27FC236}">
                <a16:creationId xmlns:a16="http://schemas.microsoft.com/office/drawing/2014/main" id="{42CD0E77-37DD-2886-53A8-53C0E645F863}"/>
              </a:ext>
            </a:extLst>
          </p:cNvPr>
          <p:cNvSpPr txBox="1"/>
          <p:nvPr/>
        </p:nvSpPr>
        <p:spPr>
          <a:xfrm>
            <a:off x="2184849" y="4042340"/>
            <a:ext cx="1446044" cy="276999"/>
          </a:xfrm>
          <a:prstGeom prst="rect">
            <a:avLst/>
          </a:prstGeom>
          <a:noFill/>
        </p:spPr>
        <p:txBody>
          <a:bodyPr wrap="square" rtlCol="0">
            <a:spAutoFit/>
          </a:bodyPr>
          <a:lstStyle/>
          <a:p>
            <a:r>
              <a:rPr lang="en-US" sz="1200"/>
              <a:t>Plants</a:t>
            </a:r>
          </a:p>
        </p:txBody>
      </p:sp>
      <p:sp>
        <p:nvSpPr>
          <p:cNvPr id="54" name="TextBox 53">
            <a:extLst>
              <a:ext uri="{FF2B5EF4-FFF2-40B4-BE49-F238E27FC236}">
                <a16:creationId xmlns:a16="http://schemas.microsoft.com/office/drawing/2014/main" id="{0BEB25BA-C680-968C-61BD-A780ABFD8EF0}"/>
              </a:ext>
            </a:extLst>
          </p:cNvPr>
          <p:cNvSpPr txBox="1"/>
          <p:nvPr/>
        </p:nvSpPr>
        <p:spPr>
          <a:xfrm>
            <a:off x="4419600" y="2783660"/>
            <a:ext cx="3219280" cy="923330"/>
          </a:xfrm>
          <a:prstGeom prst="rect">
            <a:avLst/>
          </a:prstGeom>
          <a:noFill/>
        </p:spPr>
        <p:txBody>
          <a:bodyPr wrap="square" rtlCol="0">
            <a:spAutoFit/>
          </a:bodyPr>
          <a:lstStyle/>
          <a:p>
            <a:r>
              <a:rPr lang="en-US" b="1"/>
              <a:t>Treatment</a:t>
            </a:r>
          </a:p>
          <a:p>
            <a:pPr marL="285750" indent="-285750">
              <a:buFont typeface="Wingdings" panose="05000000000000000000" pitchFamily="2" charset="2"/>
              <a:buChar char="Ø"/>
            </a:pPr>
            <a:r>
              <a:rPr lang="en-US"/>
              <a:t>Working </a:t>
            </a:r>
            <a:r>
              <a:rPr lang="en-US" err="1"/>
              <a:t>Distnace</a:t>
            </a:r>
            <a:r>
              <a:rPr lang="en-US"/>
              <a:t> &gt; 1 cm</a:t>
            </a:r>
          </a:p>
          <a:p>
            <a:pPr marL="285750" indent="-285750">
              <a:buFont typeface="Wingdings" panose="05000000000000000000" pitchFamily="2" charset="2"/>
              <a:buChar char="Ø"/>
            </a:pPr>
            <a:r>
              <a:rPr lang="en-US"/>
              <a:t>Duration 30-60 sec</a:t>
            </a:r>
          </a:p>
        </p:txBody>
      </p:sp>
    </p:spTree>
    <p:extLst>
      <p:ext uri="{BB962C8B-B14F-4D97-AF65-F5344CB8AC3E}">
        <p14:creationId xmlns:p14="http://schemas.microsoft.com/office/powerpoint/2010/main" val="4276880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5"/>
        <p:cNvGrpSpPr/>
        <p:nvPr/>
      </p:nvGrpSpPr>
      <p:grpSpPr>
        <a:xfrm>
          <a:off x="0" y="0"/>
          <a:ext cx="0" cy="0"/>
          <a:chOff x="0" y="0"/>
          <a:chExt cx="0" cy="0"/>
        </a:xfrm>
      </p:grpSpPr>
      <p:sp>
        <p:nvSpPr>
          <p:cNvPr id="124" name="Rectangle 123">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6" name="Rectangle 125">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28" name="Rectangle 127">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grpSp>
        <p:nvGrpSpPr>
          <p:cNvPr id="130" name="Group 129">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79" y="950797"/>
            <a:ext cx="1670811" cy="548640"/>
            <a:chOff x="4828372" y="1267730"/>
            <a:chExt cx="2227748" cy="731520"/>
          </a:xfrm>
        </p:grpSpPr>
        <p:sp>
          <p:nvSpPr>
            <p:cNvPr id="131" name="Rectangle 130">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32" name="Group 131">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33" name="Straight Connector 132">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37" name="Rectangle 136">
            <a:extLst>
              <a:ext uri="{FF2B5EF4-FFF2-40B4-BE49-F238E27FC236}">
                <a16:creationId xmlns:a16="http://schemas.microsoft.com/office/drawing/2014/main" id="{6F2A811B-2722-4E88-B695-9B9458A71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8" name="Picture 97" descr="Vector art of a circuit board">
            <a:extLst>
              <a:ext uri="{FF2B5EF4-FFF2-40B4-BE49-F238E27FC236}">
                <a16:creationId xmlns:a16="http://schemas.microsoft.com/office/drawing/2014/main" id="{58DA6AF2-4BA7-1204-EC32-C277E65B6FF0}"/>
              </a:ext>
            </a:extLst>
          </p:cNvPr>
          <p:cNvPicPr>
            <a:picLocks noChangeAspect="1"/>
          </p:cNvPicPr>
          <p:nvPr/>
        </p:nvPicPr>
        <p:blipFill>
          <a:blip r:embed="rId4">
            <a:duotone>
              <a:schemeClr val="accent1">
                <a:shade val="45000"/>
                <a:satMod val="135000"/>
              </a:schemeClr>
              <a:prstClr val="white"/>
            </a:duotone>
            <a:alphaModFix amt="85000"/>
            <a:extLst>
              <a:ext uri="{BEBA8EAE-BF5A-486C-A8C5-ECC9F3942E4B}">
                <a14:imgProps xmlns:a14="http://schemas.microsoft.com/office/drawing/2010/main">
                  <a14:imgLayer r:embed="rId5">
                    <a14:imgEffect>
                      <a14:saturation sat="0"/>
                    </a14:imgEffect>
                    <a14:imgEffect>
                      <a14:brightnessContrast bright="-2000" contrast="-6000"/>
                    </a14:imgEffect>
                  </a14:imgLayer>
                </a14:imgProps>
              </a:ext>
            </a:extLst>
          </a:blip>
          <a:srcRect t="22214" r="4" b="21538"/>
          <a:stretch/>
        </p:blipFill>
        <p:spPr>
          <a:xfrm>
            <a:off x="20" y="10"/>
            <a:ext cx="9143980" cy="5143490"/>
          </a:xfrm>
          <a:prstGeom prst="rect">
            <a:avLst/>
          </a:prstGeom>
        </p:spPr>
      </p:pic>
      <p:sp>
        <p:nvSpPr>
          <p:cNvPr id="139" name="Rectangle 138">
            <a:extLst>
              <a:ext uri="{FF2B5EF4-FFF2-40B4-BE49-F238E27FC236}">
                <a16:creationId xmlns:a16="http://schemas.microsoft.com/office/drawing/2014/main" id="{6E710504-B252-41B4-B6AC-60832639A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bg1"/>
          </a:solidFill>
          <a:ln w="6350" cap="flat" cmpd="sng" algn="ctr">
            <a:solidFill>
              <a:schemeClr val="bg1"/>
            </a:solidFill>
            <a:prstDash val="solid"/>
          </a:ln>
          <a:effectLst>
            <a:outerShdw blurRad="63500" algn="ctr" rotWithShape="0">
              <a:prstClr val="black">
                <a:alpha val="40000"/>
              </a:prstClr>
            </a:outerShdw>
            <a:softEdge rad="0"/>
          </a:effectLst>
        </p:spPr>
        <p:txBody>
          <a:bodyPr/>
          <a:lstStyle/>
          <a:p>
            <a:endParaRPr lang="en-US"/>
          </a:p>
        </p:txBody>
      </p:sp>
      <p:sp>
        <p:nvSpPr>
          <p:cNvPr id="141" name="Rectangle 140">
            <a:extLst>
              <a:ext uri="{FF2B5EF4-FFF2-40B4-BE49-F238E27FC236}">
                <a16:creationId xmlns:a16="http://schemas.microsoft.com/office/drawing/2014/main" id="{8A578831-9D03-442B-B09A-EFD290D57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tx2"/>
          </a:solidFill>
          <a:ln w="6350" cap="sq" cmpd="sng" algn="ctr">
            <a:noFill/>
            <a:prstDash val="solid"/>
            <a:miter lim="800000"/>
          </a:ln>
          <a:effectLst/>
        </p:spPr>
        <p:txBody>
          <a:bodyPr/>
          <a:lstStyle/>
          <a:p>
            <a:endParaRPr lang="en-US"/>
          </a:p>
        </p:txBody>
      </p:sp>
      <p:sp>
        <p:nvSpPr>
          <p:cNvPr id="96" name="Google Shape;96;p20"/>
          <p:cNvSpPr txBox="1">
            <a:spLocks noGrp="1"/>
          </p:cNvSpPr>
          <p:nvPr>
            <p:ph type="title"/>
          </p:nvPr>
        </p:nvSpPr>
        <p:spPr>
          <a:xfrm>
            <a:off x="1171281" y="1568447"/>
            <a:ext cx="6801439" cy="1846128"/>
          </a:xfrm>
          <a:prstGeom prst="rect">
            <a:avLst/>
          </a:prstGeom>
        </p:spPr>
        <p:txBody>
          <a:bodyPr spcFirstLastPara="1" vert="horz" lIns="91440" tIns="45720" rIns="91440" bIns="45720" rtlCol="0" anchor="ctr" anchorCtr="0">
            <a:normAutofit/>
          </a:bodyPr>
          <a:lstStyle/>
          <a:p>
            <a:pPr algn="ctr" defTabSz="914400">
              <a:lnSpc>
                <a:spcPct val="83000"/>
              </a:lnSpc>
              <a:spcBef>
                <a:spcPct val="0"/>
              </a:spcBef>
            </a:pPr>
            <a:r>
              <a:rPr lang="en-US" sz="6000" cap="all" spc="-100">
                <a:solidFill>
                  <a:schemeClr val="bg1"/>
                </a:solidFill>
                <a:effectLst>
                  <a:outerShdw blurRad="38100" dist="12700" dir="2700000" algn="tl" rotWithShape="0">
                    <a:prstClr val="black">
                      <a:alpha val="40000"/>
                    </a:prstClr>
                  </a:outerShdw>
                </a:effectLst>
              </a:rPr>
              <a:t>PCB Design</a:t>
            </a:r>
          </a:p>
        </p:txBody>
      </p:sp>
      <p:sp>
        <p:nvSpPr>
          <p:cNvPr id="143" name="Rectangle 142">
            <a:extLst>
              <a:ext uri="{FF2B5EF4-FFF2-40B4-BE49-F238E27FC236}">
                <a16:creationId xmlns:a16="http://schemas.microsoft.com/office/drawing/2014/main" id="{2EA8F454-736F-4057-A0F0-720553B71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5" name="Straight Connector 144">
            <a:extLst>
              <a:ext uri="{FF2B5EF4-FFF2-40B4-BE49-F238E27FC236}">
                <a16:creationId xmlns:a16="http://schemas.microsoft.com/office/drawing/2014/main" id="{F1F1A1AF-CBCA-46CF-89D4-DB1B44DDA6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950797"/>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1F9FDB0-D119-4819-BA94-9FB09812C4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950797"/>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2CA620A-24B1-4FA5-B5D8-66677F611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434768"/>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2F0A090-9129-9451-7282-684D0B8D2665}"/>
              </a:ext>
            </a:extLst>
          </p:cNvPr>
          <p:cNvSpPr>
            <a:spLocks noGrp="1"/>
          </p:cNvSpPr>
          <p:nvPr>
            <p:ph type="sldNum" idx="12"/>
          </p:nvPr>
        </p:nvSpPr>
        <p:spPr/>
        <p:txBody>
          <a:bodyPr/>
          <a:lstStyle/>
          <a:p>
            <a:fld id="{00000000-1234-1234-1234-123412341234}" type="slidenum">
              <a:rPr lang="en" sz="1050">
                <a:solidFill>
                  <a:schemeClr val="tx1"/>
                </a:solidFill>
              </a:rPr>
              <a:t>49</a:t>
            </a:fld>
            <a:endParaRPr lang="en-US">
              <a:solidFill>
                <a:schemeClr val="tx1"/>
              </a:solidFill>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F79C51-99DF-40B8-9A87-58BBC642D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4" name="Rectangle 13">
            <a:extLst>
              <a:ext uri="{FF2B5EF4-FFF2-40B4-BE49-F238E27FC236}">
                <a16:creationId xmlns:a16="http://schemas.microsoft.com/office/drawing/2014/main" id="{44D9E5D2-18D3-4661-BD63-3510A493C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useBgFill="1">
        <p:nvSpPr>
          <p:cNvPr id="16" name="Rectangle 15">
            <a:extLst>
              <a:ext uri="{FF2B5EF4-FFF2-40B4-BE49-F238E27FC236}">
                <a16:creationId xmlns:a16="http://schemas.microsoft.com/office/drawing/2014/main" id="{8E90402B-F829-48C3-8037-7738137F2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35CCD1-2093-4AC0-AABD-494F51FE8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3314699" cy="4786884"/>
          </a:xfrm>
          <a:prstGeom prst="rect">
            <a:avLst/>
          </a:prstGeom>
          <a:solidFill>
            <a:schemeClr val="bg1"/>
          </a:solidFill>
          <a:ln w="6350" cap="flat" cmpd="sng" algn="ctr">
            <a:solidFill>
              <a:schemeClr val="tx1">
                <a:lumMod val="75000"/>
              </a:schemeClr>
            </a:solidFill>
            <a:prstDash val="solid"/>
          </a:ln>
          <a:effectLst>
            <a:softEdge rad="0"/>
          </a:effectLst>
        </p:spPr>
        <p:txBody>
          <a:bodyPr/>
          <a:lstStyle/>
          <a:p>
            <a:endParaRPr lang="en-US"/>
          </a:p>
        </p:txBody>
      </p:sp>
      <p:sp>
        <p:nvSpPr>
          <p:cNvPr id="20" name="Rectangle 19">
            <a:extLst>
              <a:ext uri="{FF2B5EF4-FFF2-40B4-BE49-F238E27FC236}">
                <a16:creationId xmlns:a16="http://schemas.microsoft.com/office/drawing/2014/main" id="{EB32BAC1-5F58-428B-A1B8-B0BBB38A6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3133779" cy="4581144"/>
          </a:xfrm>
          <a:prstGeom prst="rect">
            <a:avLst/>
          </a:prstGeom>
          <a:solidFill>
            <a:schemeClr val="tx2"/>
          </a:solidFill>
          <a:ln w="6350"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B580141D-392B-FBD3-C8ED-9D9EAAAAB193}"/>
              </a:ext>
            </a:extLst>
          </p:cNvPr>
          <p:cNvSpPr>
            <a:spLocks noGrp="1"/>
          </p:cNvSpPr>
          <p:nvPr>
            <p:ph type="title"/>
          </p:nvPr>
        </p:nvSpPr>
        <p:spPr>
          <a:xfrm>
            <a:off x="430056" y="506186"/>
            <a:ext cx="2823900" cy="4109292"/>
          </a:xfrm>
        </p:spPr>
        <p:txBody>
          <a:bodyPr vert="horz" lIns="91440" tIns="45720" rIns="91440" bIns="45720" rtlCol="0" anchor="ctr">
            <a:normAutofit/>
          </a:bodyPr>
          <a:lstStyle/>
          <a:p>
            <a:pPr algn="ctr" defTabSz="914400">
              <a:spcBef>
                <a:spcPct val="0"/>
              </a:spcBef>
            </a:pPr>
            <a:r>
              <a:rPr lang="en-US" sz="3700">
                <a:solidFill>
                  <a:schemeClr val="bg1"/>
                </a:solidFill>
              </a:rPr>
              <a:t>Goals and Objectives</a:t>
            </a:r>
          </a:p>
        </p:txBody>
      </p:sp>
      <p:sp>
        <p:nvSpPr>
          <p:cNvPr id="4" name="Slide Number Placeholder 3">
            <a:extLst>
              <a:ext uri="{FF2B5EF4-FFF2-40B4-BE49-F238E27FC236}">
                <a16:creationId xmlns:a16="http://schemas.microsoft.com/office/drawing/2014/main" id="{8FAD7903-82C2-7487-ACAE-72E379AD776F}"/>
              </a:ext>
            </a:extLst>
          </p:cNvPr>
          <p:cNvSpPr>
            <a:spLocks noGrp="1"/>
          </p:cNvSpPr>
          <p:nvPr>
            <p:ph type="sldNum" idx="12"/>
          </p:nvPr>
        </p:nvSpPr>
        <p:spPr>
          <a:xfrm>
            <a:off x="8229618" y="4650498"/>
            <a:ext cx="617220" cy="205740"/>
          </a:xfrm>
        </p:spPr>
        <p:txBody>
          <a:bodyPr vert="horz" lIns="91440" tIns="45720" rIns="91440" bIns="45720" rtlCol="0" anchor="b">
            <a:normAutofit lnSpcReduction="10000"/>
          </a:bodyPr>
          <a:lstStyle/>
          <a:p>
            <a:pPr lvl="0" indent="0">
              <a:lnSpc>
                <a:spcPct val="90000"/>
              </a:lnSpc>
              <a:spcBef>
                <a:spcPts val="0"/>
              </a:spcBef>
              <a:spcAft>
                <a:spcPts val="600"/>
              </a:spcAft>
              <a:buNone/>
            </a:pPr>
            <a:fld id="{00000000-1234-1234-1234-123412341234}" type="slidenum">
              <a:rPr lang="en-US" sz="300">
                <a:solidFill>
                  <a:schemeClr val="tx2"/>
                </a:solidFill>
              </a:rPr>
              <a:pPr lvl="0" indent="0">
                <a:lnSpc>
                  <a:spcPct val="90000"/>
                </a:lnSpc>
                <a:spcBef>
                  <a:spcPts val="0"/>
                </a:spcBef>
                <a:spcAft>
                  <a:spcPts val="600"/>
                </a:spcAft>
                <a:buNone/>
              </a:pPr>
              <a:t>5</a:t>
            </a:fld>
            <a:endParaRPr lang="en-US" sz="300">
              <a:solidFill>
                <a:schemeClr val="tx2"/>
              </a:solidFill>
            </a:endParaRPr>
          </a:p>
        </p:txBody>
      </p:sp>
      <p:pic>
        <p:nvPicPr>
          <p:cNvPr id="6" name="Picture 5" descr="A person smiling at the camera&#10;&#10;Description automatically generated">
            <a:extLst>
              <a:ext uri="{FF2B5EF4-FFF2-40B4-BE49-F238E27FC236}">
                <a16:creationId xmlns:a16="http://schemas.microsoft.com/office/drawing/2014/main" id="{4F9D60B2-D519-AB0F-F680-6E53C470F057}"/>
              </a:ext>
            </a:extLst>
          </p:cNvPr>
          <p:cNvPicPr>
            <a:picLocks noChangeAspect="1"/>
          </p:cNvPicPr>
          <p:nvPr/>
        </p:nvPicPr>
        <p:blipFill>
          <a:blip r:embed="rId2"/>
          <a:stretch>
            <a:fillRect/>
          </a:stretch>
        </p:blipFill>
        <p:spPr>
          <a:xfrm>
            <a:off x="276022" y="284139"/>
            <a:ext cx="1096804" cy="1094371"/>
          </a:xfrm>
          <a:prstGeom prst="rect">
            <a:avLst/>
          </a:prstGeom>
        </p:spPr>
      </p:pic>
      <p:graphicFrame>
        <p:nvGraphicFramePr>
          <p:cNvPr id="8" name="Text Placeholder 2">
            <a:extLst>
              <a:ext uri="{FF2B5EF4-FFF2-40B4-BE49-F238E27FC236}">
                <a16:creationId xmlns:a16="http://schemas.microsoft.com/office/drawing/2014/main" id="{696778B7-34D7-BAB6-36C2-1BC1535CC239}"/>
              </a:ext>
            </a:extLst>
          </p:cNvPr>
          <p:cNvGraphicFramePr/>
          <p:nvPr>
            <p:extLst>
              <p:ext uri="{D42A27DB-BD31-4B8C-83A1-F6EECF244321}">
                <p14:modId xmlns:p14="http://schemas.microsoft.com/office/powerpoint/2010/main" val="1386137465"/>
              </p:ext>
            </p:extLst>
          </p:nvPr>
        </p:nvGraphicFramePr>
        <p:xfrm>
          <a:off x="4108593" y="600710"/>
          <a:ext cx="4429635" cy="3923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Box 29">
            <a:extLst>
              <a:ext uri="{FF2B5EF4-FFF2-40B4-BE49-F238E27FC236}">
                <a16:creationId xmlns:a16="http://schemas.microsoft.com/office/drawing/2014/main" id="{70922C36-812E-94E2-8F9C-7E031A6B1F11}"/>
              </a:ext>
            </a:extLst>
          </p:cNvPr>
          <p:cNvSpPr txBox="1"/>
          <p:nvPr/>
        </p:nvSpPr>
        <p:spPr>
          <a:xfrm>
            <a:off x="324343" y="1385933"/>
            <a:ext cx="1003610" cy="276999"/>
          </a:xfrm>
          <a:prstGeom prst="rect">
            <a:avLst/>
          </a:prstGeom>
          <a:noFill/>
        </p:spPr>
        <p:txBody>
          <a:bodyPr wrap="square" lIns="91440" tIns="45720" rIns="91440" bIns="45720" rtlCol="0" anchor="t">
            <a:spAutoFit/>
          </a:bodyPr>
          <a:lstStyle/>
          <a:p>
            <a:pPr algn="ctr"/>
            <a:r>
              <a:rPr lang="en-US" sz="1200" b="1"/>
              <a:t>Ryan, EE</a:t>
            </a:r>
          </a:p>
        </p:txBody>
      </p:sp>
    </p:spTree>
    <p:extLst>
      <p:ext uri="{BB962C8B-B14F-4D97-AF65-F5344CB8AC3E}">
        <p14:creationId xmlns:p14="http://schemas.microsoft.com/office/powerpoint/2010/main" val="188738326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omputer hardware system&#10;&#10;Description automatically generated">
            <a:extLst>
              <a:ext uri="{FF2B5EF4-FFF2-40B4-BE49-F238E27FC236}">
                <a16:creationId xmlns:a16="http://schemas.microsoft.com/office/drawing/2014/main" id="{EAAC2F96-C01C-A3AA-ACB1-745EA485A54B}"/>
              </a:ext>
            </a:extLst>
          </p:cNvPr>
          <p:cNvPicPr>
            <a:picLocks noChangeAspect="1"/>
          </p:cNvPicPr>
          <p:nvPr/>
        </p:nvPicPr>
        <p:blipFill>
          <a:blip r:embed="rId2"/>
          <a:stretch>
            <a:fillRect/>
          </a:stretch>
        </p:blipFill>
        <p:spPr>
          <a:xfrm>
            <a:off x="1316706" y="602297"/>
            <a:ext cx="6510586" cy="3938905"/>
          </a:xfrm>
          <a:prstGeom prst="rect">
            <a:avLst/>
          </a:prstGeom>
        </p:spPr>
      </p:pic>
      <p:sp>
        <p:nvSpPr>
          <p:cNvPr id="5" name="TextBox 4">
            <a:extLst>
              <a:ext uri="{FF2B5EF4-FFF2-40B4-BE49-F238E27FC236}">
                <a16:creationId xmlns:a16="http://schemas.microsoft.com/office/drawing/2014/main" id="{A39A6FF0-65EC-EAD6-6B62-F429C29AEBD4}"/>
              </a:ext>
            </a:extLst>
          </p:cNvPr>
          <p:cNvSpPr txBox="1"/>
          <p:nvPr/>
        </p:nvSpPr>
        <p:spPr>
          <a:xfrm>
            <a:off x="346522" y="346522"/>
            <a:ext cx="2352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PCB Flow Chart</a:t>
            </a:r>
          </a:p>
        </p:txBody>
      </p:sp>
      <p:pic>
        <p:nvPicPr>
          <p:cNvPr id="6" name="Picture 5" descr="A person wearing glasses and a white shirt&#10;&#10;Description automatically generated">
            <a:extLst>
              <a:ext uri="{FF2B5EF4-FFF2-40B4-BE49-F238E27FC236}">
                <a16:creationId xmlns:a16="http://schemas.microsoft.com/office/drawing/2014/main" id="{16994FEB-57B7-DD18-CF95-8150B03B1148}"/>
              </a:ext>
            </a:extLst>
          </p:cNvPr>
          <p:cNvPicPr>
            <a:picLocks noChangeAspect="1"/>
          </p:cNvPicPr>
          <p:nvPr/>
        </p:nvPicPr>
        <p:blipFill>
          <a:blip r:embed="rId3"/>
          <a:stretch>
            <a:fillRect/>
          </a:stretch>
        </p:blipFill>
        <p:spPr>
          <a:xfrm>
            <a:off x="7966582" y="1677"/>
            <a:ext cx="1180526" cy="1367528"/>
          </a:xfrm>
          <a:prstGeom prst="rect">
            <a:avLst/>
          </a:prstGeom>
        </p:spPr>
      </p:pic>
      <p:sp>
        <p:nvSpPr>
          <p:cNvPr id="2" name="Slide Number Placeholder 1">
            <a:extLst>
              <a:ext uri="{FF2B5EF4-FFF2-40B4-BE49-F238E27FC236}">
                <a16:creationId xmlns:a16="http://schemas.microsoft.com/office/drawing/2014/main" id="{60F4FF0A-A2F7-0F83-9B43-793146F0A26C}"/>
              </a:ext>
            </a:extLst>
          </p:cNvPr>
          <p:cNvSpPr>
            <a:spLocks noGrp="1"/>
          </p:cNvSpPr>
          <p:nvPr>
            <p:ph type="sldNum" sz="quarter" idx="12"/>
          </p:nvPr>
        </p:nvSpPr>
        <p:spPr>
          <a:xfrm>
            <a:off x="8008205" y="4867465"/>
            <a:ext cx="1097280" cy="192024"/>
          </a:xfrm>
        </p:spPr>
        <p:txBody>
          <a:bodyPr/>
          <a:lstStyle/>
          <a:p>
            <a:fld id="{00000000-1234-1234-1234-123412341234}" type="slidenum">
              <a:rPr lang="en" sz="1050" smtClean="0"/>
              <a:t>50</a:t>
            </a:fld>
            <a:endParaRPr lang="en-US" sz="1050"/>
          </a:p>
        </p:txBody>
      </p:sp>
      <p:sp>
        <p:nvSpPr>
          <p:cNvPr id="3" name="TextBox 2">
            <a:extLst>
              <a:ext uri="{FF2B5EF4-FFF2-40B4-BE49-F238E27FC236}">
                <a16:creationId xmlns:a16="http://schemas.microsoft.com/office/drawing/2014/main" id="{C6E129DC-C895-B8BF-6009-CC6B0880D054}"/>
              </a:ext>
            </a:extLst>
          </p:cNvPr>
          <p:cNvSpPr txBox="1"/>
          <p:nvPr/>
        </p:nvSpPr>
        <p:spPr>
          <a:xfrm>
            <a:off x="8055040" y="1332035"/>
            <a:ext cx="1003610" cy="276999"/>
          </a:xfrm>
          <a:prstGeom prst="rect">
            <a:avLst/>
          </a:prstGeom>
          <a:noFill/>
        </p:spPr>
        <p:txBody>
          <a:bodyPr wrap="square" rtlCol="0">
            <a:spAutoFit/>
          </a:bodyPr>
          <a:lstStyle/>
          <a:p>
            <a:pPr algn="ctr"/>
            <a:r>
              <a:rPr lang="en-US" sz="1200">
                <a:solidFill>
                  <a:schemeClr val="bg1"/>
                </a:solidFill>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3997286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5C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of a circuit&#10;&#10;Description automatically generated">
            <a:extLst>
              <a:ext uri="{FF2B5EF4-FFF2-40B4-BE49-F238E27FC236}">
                <a16:creationId xmlns:a16="http://schemas.microsoft.com/office/drawing/2014/main" id="{6AD7D5FF-A035-0399-6AA7-120C3443F272}"/>
              </a:ext>
            </a:extLst>
          </p:cNvPr>
          <p:cNvPicPr>
            <a:picLocks noChangeAspect="1"/>
          </p:cNvPicPr>
          <p:nvPr/>
        </p:nvPicPr>
        <p:blipFill>
          <a:blip r:embed="rId2"/>
          <a:stretch>
            <a:fillRect/>
          </a:stretch>
        </p:blipFill>
        <p:spPr>
          <a:xfrm>
            <a:off x="532574" y="670358"/>
            <a:ext cx="8078851" cy="4023763"/>
          </a:xfrm>
          <a:prstGeom prst="rect">
            <a:avLst/>
          </a:prstGeom>
          <a:ln>
            <a:solidFill>
              <a:schemeClr val="bg1"/>
            </a:solidFill>
          </a:ln>
        </p:spPr>
      </p:pic>
      <p:sp>
        <p:nvSpPr>
          <p:cNvPr id="7" name="TextBox 6">
            <a:extLst>
              <a:ext uri="{FF2B5EF4-FFF2-40B4-BE49-F238E27FC236}">
                <a16:creationId xmlns:a16="http://schemas.microsoft.com/office/drawing/2014/main" id="{FA477C18-0AD1-95DF-C27A-36D18CC87235}"/>
              </a:ext>
            </a:extLst>
          </p:cNvPr>
          <p:cNvSpPr txBox="1"/>
          <p:nvPr/>
        </p:nvSpPr>
        <p:spPr>
          <a:xfrm>
            <a:off x="531288" y="363684"/>
            <a:ext cx="5617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Regulator Circuit</a:t>
            </a:r>
          </a:p>
        </p:txBody>
      </p:sp>
      <p:pic>
        <p:nvPicPr>
          <p:cNvPr id="4" name="Picture 3" descr="A person wearing glasses and a white shirt&#10;&#10;Description automatically generated">
            <a:extLst>
              <a:ext uri="{FF2B5EF4-FFF2-40B4-BE49-F238E27FC236}">
                <a16:creationId xmlns:a16="http://schemas.microsoft.com/office/drawing/2014/main" id="{5791DAF9-E344-12B1-17D3-BDFD0A0B4DB5}"/>
              </a:ext>
            </a:extLst>
          </p:cNvPr>
          <p:cNvPicPr>
            <a:picLocks noChangeAspect="1"/>
          </p:cNvPicPr>
          <p:nvPr/>
        </p:nvPicPr>
        <p:blipFill>
          <a:blip r:embed="rId3"/>
          <a:stretch>
            <a:fillRect/>
          </a:stretch>
        </p:blipFill>
        <p:spPr>
          <a:xfrm>
            <a:off x="7966582" y="3782972"/>
            <a:ext cx="1180526" cy="1367528"/>
          </a:xfrm>
          <a:prstGeom prst="rect">
            <a:avLst/>
          </a:prstGeom>
        </p:spPr>
      </p:pic>
      <p:sp>
        <p:nvSpPr>
          <p:cNvPr id="2" name="Slide Number Placeholder 1">
            <a:extLst>
              <a:ext uri="{FF2B5EF4-FFF2-40B4-BE49-F238E27FC236}">
                <a16:creationId xmlns:a16="http://schemas.microsoft.com/office/drawing/2014/main" id="{FD3E8F99-8F5B-09B0-8FFA-5315485D3EBE}"/>
              </a:ext>
            </a:extLst>
          </p:cNvPr>
          <p:cNvSpPr>
            <a:spLocks noGrp="1"/>
          </p:cNvSpPr>
          <p:nvPr>
            <p:ph type="sldNum" sz="quarter" idx="12"/>
          </p:nvPr>
        </p:nvSpPr>
        <p:spPr>
          <a:xfrm>
            <a:off x="7966582" y="84011"/>
            <a:ext cx="1097280" cy="192024"/>
          </a:xfrm>
        </p:spPr>
        <p:txBody>
          <a:bodyPr/>
          <a:lstStyle/>
          <a:p>
            <a:fld id="{00000000-1234-1234-1234-123412341234}" type="slidenum">
              <a:rPr lang="en" sz="1050" smtClean="0"/>
              <a:t>51</a:t>
            </a:fld>
            <a:endParaRPr lang="en-US" sz="1050"/>
          </a:p>
        </p:txBody>
      </p:sp>
      <p:sp>
        <p:nvSpPr>
          <p:cNvPr id="3" name="TextBox 2">
            <a:extLst>
              <a:ext uri="{FF2B5EF4-FFF2-40B4-BE49-F238E27FC236}">
                <a16:creationId xmlns:a16="http://schemas.microsoft.com/office/drawing/2014/main" id="{8BDCD5C4-F5D7-CB96-8593-F15E7BDD1ED1}"/>
              </a:ext>
            </a:extLst>
          </p:cNvPr>
          <p:cNvSpPr txBox="1"/>
          <p:nvPr/>
        </p:nvSpPr>
        <p:spPr>
          <a:xfrm>
            <a:off x="8055040" y="3560462"/>
            <a:ext cx="1003610" cy="276999"/>
          </a:xfrm>
          <a:prstGeom prst="rect">
            <a:avLst/>
          </a:prstGeom>
          <a:noFill/>
        </p:spPr>
        <p:txBody>
          <a:bodyPr wrap="square" rtlCol="0">
            <a:spAutoFit/>
          </a:bodyPr>
          <a:lstStyle/>
          <a:p>
            <a:pPr algn="ctr"/>
            <a:r>
              <a:rPr lang="en-US" sz="1200">
                <a:solidFill>
                  <a:schemeClr val="bg1"/>
                </a:solidFill>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1983305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2ABB2B-B492-DD45-9AB9-D911B37F3E1A}"/>
              </a:ext>
            </a:extLst>
          </p:cNvPr>
          <p:cNvSpPr txBox="1"/>
          <p:nvPr/>
        </p:nvSpPr>
        <p:spPr>
          <a:xfrm>
            <a:off x="514113" y="490627"/>
            <a:ext cx="185379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Features:</a:t>
            </a:r>
          </a:p>
          <a:p>
            <a:pPr marL="285750" indent="-285750">
              <a:buFont typeface="Calibri"/>
              <a:buChar char="-"/>
            </a:pPr>
            <a:r>
              <a:rPr lang="en-US"/>
              <a:t>Terminal blocks for breadboard testing</a:t>
            </a:r>
          </a:p>
          <a:p>
            <a:pPr marL="285750" indent="-285750">
              <a:buFont typeface="Calibri"/>
              <a:buChar char="-"/>
            </a:pPr>
            <a:endParaRPr lang="en-US"/>
          </a:p>
          <a:p>
            <a:pPr marL="285750" indent="-285750">
              <a:buFont typeface="Calibri"/>
              <a:buChar char="-"/>
            </a:pPr>
            <a:r>
              <a:rPr lang="en-US"/>
              <a:t>GND planes for heat dissipation</a:t>
            </a:r>
          </a:p>
          <a:p>
            <a:pPr marL="285750" indent="-285750">
              <a:buFont typeface="Calibri"/>
              <a:buChar char="-"/>
            </a:pPr>
            <a:endParaRPr lang="en-US"/>
          </a:p>
          <a:p>
            <a:pPr marL="285750" indent="-285750">
              <a:buFont typeface="Calibri"/>
              <a:buChar char="-"/>
            </a:pPr>
            <a:r>
              <a:rPr lang="en-US"/>
              <a:t>M5 Mounting holes</a:t>
            </a:r>
          </a:p>
        </p:txBody>
      </p:sp>
      <p:pic>
        <p:nvPicPr>
          <p:cNvPr id="4" name="Picture 3" descr="A computer screen shot of a circuit board&#10;&#10;Description automatically generated">
            <a:extLst>
              <a:ext uri="{FF2B5EF4-FFF2-40B4-BE49-F238E27FC236}">
                <a16:creationId xmlns:a16="http://schemas.microsoft.com/office/drawing/2014/main" id="{19C1B87B-FA32-6D4D-9314-CA86C88B8AFF}"/>
              </a:ext>
            </a:extLst>
          </p:cNvPr>
          <p:cNvPicPr>
            <a:picLocks noChangeAspect="1"/>
          </p:cNvPicPr>
          <p:nvPr/>
        </p:nvPicPr>
        <p:blipFill>
          <a:blip r:embed="rId2"/>
          <a:stretch>
            <a:fillRect/>
          </a:stretch>
        </p:blipFill>
        <p:spPr>
          <a:xfrm>
            <a:off x="2363211" y="336637"/>
            <a:ext cx="4863818" cy="4478055"/>
          </a:xfrm>
          <a:prstGeom prst="rect">
            <a:avLst/>
          </a:prstGeom>
        </p:spPr>
      </p:pic>
      <p:pic>
        <p:nvPicPr>
          <p:cNvPr id="6" name="Picture 5" descr="A person wearing glasses and a white shirt&#10;&#10;Description automatically generated">
            <a:extLst>
              <a:ext uri="{FF2B5EF4-FFF2-40B4-BE49-F238E27FC236}">
                <a16:creationId xmlns:a16="http://schemas.microsoft.com/office/drawing/2014/main" id="{D3C2C99B-6D78-6C07-FEB3-3CE1DA9FF023}"/>
              </a:ext>
            </a:extLst>
          </p:cNvPr>
          <p:cNvPicPr>
            <a:picLocks noChangeAspect="1"/>
          </p:cNvPicPr>
          <p:nvPr/>
        </p:nvPicPr>
        <p:blipFill>
          <a:blip r:embed="rId3"/>
          <a:stretch>
            <a:fillRect/>
          </a:stretch>
        </p:blipFill>
        <p:spPr>
          <a:xfrm>
            <a:off x="7966582" y="1677"/>
            <a:ext cx="1180526" cy="1367528"/>
          </a:xfrm>
          <a:prstGeom prst="rect">
            <a:avLst/>
          </a:prstGeom>
        </p:spPr>
      </p:pic>
      <p:sp>
        <p:nvSpPr>
          <p:cNvPr id="2" name="Slide Number Placeholder 1">
            <a:extLst>
              <a:ext uri="{FF2B5EF4-FFF2-40B4-BE49-F238E27FC236}">
                <a16:creationId xmlns:a16="http://schemas.microsoft.com/office/drawing/2014/main" id="{16113F19-DF40-43A3-D830-CB4C74ADE324}"/>
              </a:ext>
            </a:extLst>
          </p:cNvPr>
          <p:cNvSpPr>
            <a:spLocks noGrp="1"/>
          </p:cNvSpPr>
          <p:nvPr>
            <p:ph type="sldNum" sz="quarter" idx="12"/>
          </p:nvPr>
        </p:nvSpPr>
        <p:spPr/>
        <p:txBody>
          <a:bodyPr/>
          <a:lstStyle/>
          <a:p>
            <a:fld id="{00000000-1234-1234-1234-123412341234}" type="slidenum">
              <a:rPr lang="en" sz="1050" smtClean="0"/>
              <a:t>52</a:t>
            </a:fld>
            <a:endParaRPr lang="en-US" sz="1050"/>
          </a:p>
        </p:txBody>
      </p:sp>
      <p:sp>
        <p:nvSpPr>
          <p:cNvPr id="5" name="TextBox 4">
            <a:extLst>
              <a:ext uri="{FF2B5EF4-FFF2-40B4-BE49-F238E27FC236}">
                <a16:creationId xmlns:a16="http://schemas.microsoft.com/office/drawing/2014/main" id="{5C8C3C59-6AE3-29F7-AB8B-43D397A77455}"/>
              </a:ext>
            </a:extLst>
          </p:cNvPr>
          <p:cNvSpPr txBox="1"/>
          <p:nvPr/>
        </p:nvSpPr>
        <p:spPr>
          <a:xfrm>
            <a:off x="8055040" y="1332035"/>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1189441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iagram of a motor driver&#10;&#10;Description automatically generated">
            <a:extLst>
              <a:ext uri="{FF2B5EF4-FFF2-40B4-BE49-F238E27FC236}">
                <a16:creationId xmlns:a16="http://schemas.microsoft.com/office/drawing/2014/main" id="{26BEF6C5-D7DD-4A18-9701-46F3AA194E70}"/>
              </a:ext>
            </a:extLst>
          </p:cNvPr>
          <p:cNvPicPr>
            <a:picLocks noChangeAspect="1"/>
          </p:cNvPicPr>
          <p:nvPr/>
        </p:nvPicPr>
        <p:blipFill>
          <a:blip r:embed="rId2"/>
          <a:stretch>
            <a:fillRect/>
          </a:stretch>
        </p:blipFill>
        <p:spPr>
          <a:xfrm>
            <a:off x="1419883" y="302538"/>
            <a:ext cx="6304233" cy="4538422"/>
          </a:xfrm>
          <a:prstGeom prst="rect">
            <a:avLst/>
          </a:prstGeom>
          <a:ln>
            <a:solidFill>
              <a:schemeClr val="bg1"/>
            </a:solidFill>
          </a:ln>
        </p:spPr>
      </p:pic>
      <p:pic>
        <p:nvPicPr>
          <p:cNvPr id="5" name="Picture 4" descr="A person wearing glasses and a white shirt&#10;&#10;Description automatically generated">
            <a:extLst>
              <a:ext uri="{FF2B5EF4-FFF2-40B4-BE49-F238E27FC236}">
                <a16:creationId xmlns:a16="http://schemas.microsoft.com/office/drawing/2014/main" id="{808112BB-6794-E0C3-74A2-BA2562103726}"/>
              </a:ext>
            </a:extLst>
          </p:cNvPr>
          <p:cNvPicPr>
            <a:picLocks noChangeAspect="1"/>
          </p:cNvPicPr>
          <p:nvPr/>
        </p:nvPicPr>
        <p:blipFill>
          <a:blip r:embed="rId3"/>
          <a:stretch>
            <a:fillRect/>
          </a:stretch>
        </p:blipFill>
        <p:spPr>
          <a:xfrm>
            <a:off x="7966582" y="1677"/>
            <a:ext cx="1180526" cy="1367528"/>
          </a:xfrm>
          <a:prstGeom prst="rect">
            <a:avLst/>
          </a:prstGeom>
        </p:spPr>
      </p:pic>
      <p:sp>
        <p:nvSpPr>
          <p:cNvPr id="3" name="Slide Number Placeholder 2">
            <a:extLst>
              <a:ext uri="{FF2B5EF4-FFF2-40B4-BE49-F238E27FC236}">
                <a16:creationId xmlns:a16="http://schemas.microsoft.com/office/drawing/2014/main" id="{2AA68E24-D40D-BC8E-C797-074C437E8FED}"/>
              </a:ext>
            </a:extLst>
          </p:cNvPr>
          <p:cNvSpPr>
            <a:spLocks noGrp="1"/>
          </p:cNvSpPr>
          <p:nvPr>
            <p:ph type="sldNum" sz="quarter" idx="12"/>
          </p:nvPr>
        </p:nvSpPr>
        <p:spPr/>
        <p:txBody>
          <a:bodyPr/>
          <a:lstStyle/>
          <a:p>
            <a:fld id="{00000000-1234-1234-1234-123412341234}" type="slidenum">
              <a:rPr lang="en" sz="1050" smtClean="0"/>
              <a:t>53</a:t>
            </a:fld>
            <a:endParaRPr lang="en-US" sz="1050"/>
          </a:p>
        </p:txBody>
      </p:sp>
      <p:sp>
        <p:nvSpPr>
          <p:cNvPr id="4" name="TextBox 3">
            <a:extLst>
              <a:ext uri="{FF2B5EF4-FFF2-40B4-BE49-F238E27FC236}">
                <a16:creationId xmlns:a16="http://schemas.microsoft.com/office/drawing/2014/main" id="{D0824FEF-2657-C85F-9455-AEEAF8249A41}"/>
              </a:ext>
            </a:extLst>
          </p:cNvPr>
          <p:cNvSpPr txBox="1"/>
          <p:nvPr/>
        </p:nvSpPr>
        <p:spPr>
          <a:xfrm>
            <a:off x="8055040" y="1369205"/>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2750438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mputer screen shot of a circuit board&#10;&#10;Description automatically generated">
            <a:extLst>
              <a:ext uri="{FF2B5EF4-FFF2-40B4-BE49-F238E27FC236}">
                <a16:creationId xmlns:a16="http://schemas.microsoft.com/office/drawing/2014/main" id="{86986C89-0B60-4584-B298-1EF05E13C5C9}"/>
              </a:ext>
            </a:extLst>
          </p:cNvPr>
          <p:cNvPicPr>
            <a:picLocks noChangeAspect="1"/>
          </p:cNvPicPr>
          <p:nvPr/>
        </p:nvPicPr>
        <p:blipFill>
          <a:blip r:embed="rId2"/>
          <a:stretch>
            <a:fillRect/>
          </a:stretch>
        </p:blipFill>
        <p:spPr>
          <a:xfrm>
            <a:off x="2226175" y="357340"/>
            <a:ext cx="4683820" cy="4436648"/>
          </a:xfrm>
          <a:prstGeom prst="rect">
            <a:avLst/>
          </a:prstGeom>
        </p:spPr>
      </p:pic>
      <p:pic>
        <p:nvPicPr>
          <p:cNvPr id="5" name="Picture 4" descr="A person wearing glasses and a white shirt&#10;&#10;Description automatically generated">
            <a:extLst>
              <a:ext uri="{FF2B5EF4-FFF2-40B4-BE49-F238E27FC236}">
                <a16:creationId xmlns:a16="http://schemas.microsoft.com/office/drawing/2014/main" id="{4A5307D1-B73C-1DC4-F4E6-825217BA445B}"/>
              </a:ext>
            </a:extLst>
          </p:cNvPr>
          <p:cNvPicPr>
            <a:picLocks noChangeAspect="1"/>
          </p:cNvPicPr>
          <p:nvPr/>
        </p:nvPicPr>
        <p:blipFill>
          <a:blip r:embed="rId3"/>
          <a:stretch>
            <a:fillRect/>
          </a:stretch>
        </p:blipFill>
        <p:spPr>
          <a:xfrm>
            <a:off x="7966582" y="1677"/>
            <a:ext cx="1180526" cy="1367528"/>
          </a:xfrm>
          <a:prstGeom prst="rect">
            <a:avLst/>
          </a:prstGeom>
        </p:spPr>
      </p:pic>
      <p:sp>
        <p:nvSpPr>
          <p:cNvPr id="2" name="Slide Number Placeholder 1">
            <a:extLst>
              <a:ext uri="{FF2B5EF4-FFF2-40B4-BE49-F238E27FC236}">
                <a16:creationId xmlns:a16="http://schemas.microsoft.com/office/drawing/2014/main" id="{3333924A-EC7F-0E2B-E04A-7FD82A99EFD7}"/>
              </a:ext>
            </a:extLst>
          </p:cNvPr>
          <p:cNvSpPr>
            <a:spLocks noGrp="1"/>
          </p:cNvSpPr>
          <p:nvPr>
            <p:ph type="sldNum" sz="quarter" idx="12"/>
          </p:nvPr>
        </p:nvSpPr>
        <p:spPr/>
        <p:txBody>
          <a:bodyPr/>
          <a:lstStyle/>
          <a:p>
            <a:fld id="{00000000-1234-1234-1234-123412341234}" type="slidenum">
              <a:rPr lang="en" sz="1050" smtClean="0"/>
              <a:t>54</a:t>
            </a:fld>
            <a:endParaRPr lang="en-US" sz="1050"/>
          </a:p>
        </p:txBody>
      </p:sp>
      <p:sp>
        <p:nvSpPr>
          <p:cNvPr id="4" name="TextBox 3">
            <a:extLst>
              <a:ext uri="{FF2B5EF4-FFF2-40B4-BE49-F238E27FC236}">
                <a16:creationId xmlns:a16="http://schemas.microsoft.com/office/drawing/2014/main" id="{179CB5FB-CEC1-342D-8905-837800D1627A}"/>
              </a:ext>
            </a:extLst>
          </p:cNvPr>
          <p:cNvSpPr txBox="1"/>
          <p:nvPr/>
        </p:nvSpPr>
        <p:spPr>
          <a:xfrm>
            <a:off x="8055040" y="1309732"/>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3846757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iagram of a circuit&#10;&#10;Description automatically generated">
            <a:extLst>
              <a:ext uri="{FF2B5EF4-FFF2-40B4-BE49-F238E27FC236}">
                <a16:creationId xmlns:a16="http://schemas.microsoft.com/office/drawing/2014/main" id="{691DF555-8871-E666-E105-6130AB065BF6}"/>
              </a:ext>
            </a:extLst>
          </p:cNvPr>
          <p:cNvPicPr>
            <a:picLocks noChangeAspect="1"/>
          </p:cNvPicPr>
          <p:nvPr/>
        </p:nvPicPr>
        <p:blipFill>
          <a:blip r:embed="rId2"/>
          <a:stretch>
            <a:fillRect/>
          </a:stretch>
        </p:blipFill>
        <p:spPr>
          <a:xfrm>
            <a:off x="1345514" y="482600"/>
            <a:ext cx="6452971" cy="4178299"/>
          </a:xfrm>
          <a:prstGeom prst="rect">
            <a:avLst/>
          </a:prstGeom>
        </p:spPr>
      </p:pic>
      <p:pic>
        <p:nvPicPr>
          <p:cNvPr id="5" name="Picture 4" descr="A person wearing glasses and a white shirt&#10;&#10;Description automatically generated">
            <a:extLst>
              <a:ext uri="{FF2B5EF4-FFF2-40B4-BE49-F238E27FC236}">
                <a16:creationId xmlns:a16="http://schemas.microsoft.com/office/drawing/2014/main" id="{4ABCF3C9-7EC9-850F-05A3-A98274B129AE}"/>
              </a:ext>
            </a:extLst>
          </p:cNvPr>
          <p:cNvPicPr>
            <a:picLocks noChangeAspect="1"/>
          </p:cNvPicPr>
          <p:nvPr/>
        </p:nvPicPr>
        <p:blipFill>
          <a:blip r:embed="rId3"/>
          <a:stretch>
            <a:fillRect/>
          </a:stretch>
        </p:blipFill>
        <p:spPr>
          <a:xfrm>
            <a:off x="7966582" y="1677"/>
            <a:ext cx="1180526" cy="1367528"/>
          </a:xfrm>
          <a:prstGeom prst="rect">
            <a:avLst/>
          </a:prstGeom>
        </p:spPr>
      </p:pic>
      <p:sp>
        <p:nvSpPr>
          <p:cNvPr id="3" name="Slide Number Placeholder 2">
            <a:extLst>
              <a:ext uri="{FF2B5EF4-FFF2-40B4-BE49-F238E27FC236}">
                <a16:creationId xmlns:a16="http://schemas.microsoft.com/office/drawing/2014/main" id="{02A00A36-81B4-F0E8-015A-CD997A4E8009}"/>
              </a:ext>
            </a:extLst>
          </p:cNvPr>
          <p:cNvSpPr>
            <a:spLocks noGrp="1"/>
          </p:cNvSpPr>
          <p:nvPr>
            <p:ph type="sldNum" sz="quarter" idx="12"/>
          </p:nvPr>
        </p:nvSpPr>
        <p:spPr/>
        <p:txBody>
          <a:bodyPr/>
          <a:lstStyle/>
          <a:p>
            <a:fld id="{00000000-1234-1234-1234-123412341234}" type="slidenum">
              <a:rPr lang="en" sz="1050" smtClean="0"/>
              <a:t>55</a:t>
            </a:fld>
            <a:endParaRPr lang="en-US"/>
          </a:p>
        </p:txBody>
      </p:sp>
      <p:sp>
        <p:nvSpPr>
          <p:cNvPr id="4" name="TextBox 3">
            <a:extLst>
              <a:ext uri="{FF2B5EF4-FFF2-40B4-BE49-F238E27FC236}">
                <a16:creationId xmlns:a16="http://schemas.microsoft.com/office/drawing/2014/main" id="{AC1996A0-3993-9529-8E20-03F4BF07003F}"/>
              </a:ext>
            </a:extLst>
          </p:cNvPr>
          <p:cNvSpPr txBox="1"/>
          <p:nvPr/>
        </p:nvSpPr>
        <p:spPr>
          <a:xfrm>
            <a:off x="8055040" y="1309732"/>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461543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BC7D807-8574-DE16-C8A0-BA3899FE5A42}"/>
              </a:ext>
            </a:extLst>
          </p:cNvPr>
          <p:cNvPicPr>
            <a:picLocks noChangeAspect="1"/>
          </p:cNvPicPr>
          <p:nvPr/>
        </p:nvPicPr>
        <p:blipFill>
          <a:blip r:embed="rId2"/>
          <a:stretch>
            <a:fillRect/>
          </a:stretch>
        </p:blipFill>
        <p:spPr>
          <a:xfrm>
            <a:off x="2832849" y="365169"/>
            <a:ext cx="3470471" cy="4397503"/>
          </a:xfrm>
          <a:prstGeom prst="rect">
            <a:avLst/>
          </a:prstGeom>
        </p:spPr>
      </p:pic>
      <p:pic>
        <p:nvPicPr>
          <p:cNvPr id="5" name="Picture 4" descr="A person wearing glasses and a white shirt&#10;&#10;Description automatically generated">
            <a:extLst>
              <a:ext uri="{FF2B5EF4-FFF2-40B4-BE49-F238E27FC236}">
                <a16:creationId xmlns:a16="http://schemas.microsoft.com/office/drawing/2014/main" id="{DFE4CA7A-2EED-A2DB-C4BE-CA452F6C5106}"/>
              </a:ext>
            </a:extLst>
          </p:cNvPr>
          <p:cNvPicPr>
            <a:picLocks noChangeAspect="1"/>
          </p:cNvPicPr>
          <p:nvPr/>
        </p:nvPicPr>
        <p:blipFill>
          <a:blip r:embed="rId3"/>
          <a:stretch>
            <a:fillRect/>
          </a:stretch>
        </p:blipFill>
        <p:spPr>
          <a:xfrm>
            <a:off x="7966582" y="1677"/>
            <a:ext cx="1180526" cy="1367528"/>
          </a:xfrm>
          <a:prstGeom prst="rect">
            <a:avLst/>
          </a:prstGeom>
        </p:spPr>
      </p:pic>
      <p:sp>
        <p:nvSpPr>
          <p:cNvPr id="3" name="Slide Number Placeholder 2">
            <a:extLst>
              <a:ext uri="{FF2B5EF4-FFF2-40B4-BE49-F238E27FC236}">
                <a16:creationId xmlns:a16="http://schemas.microsoft.com/office/drawing/2014/main" id="{E2A0DF42-569D-426C-1D68-6C4666296F2D}"/>
              </a:ext>
            </a:extLst>
          </p:cNvPr>
          <p:cNvSpPr>
            <a:spLocks noGrp="1"/>
          </p:cNvSpPr>
          <p:nvPr>
            <p:ph type="sldNum" sz="quarter" idx="12"/>
          </p:nvPr>
        </p:nvSpPr>
        <p:spPr/>
        <p:txBody>
          <a:bodyPr/>
          <a:lstStyle/>
          <a:p>
            <a:fld id="{00000000-1234-1234-1234-123412341234}" type="slidenum">
              <a:rPr lang="en" sz="1050" smtClean="0"/>
              <a:t>56</a:t>
            </a:fld>
            <a:endParaRPr lang="en-US" sz="1050"/>
          </a:p>
        </p:txBody>
      </p:sp>
      <p:sp>
        <p:nvSpPr>
          <p:cNvPr id="6" name="TextBox 5">
            <a:extLst>
              <a:ext uri="{FF2B5EF4-FFF2-40B4-BE49-F238E27FC236}">
                <a16:creationId xmlns:a16="http://schemas.microsoft.com/office/drawing/2014/main" id="{C26ADEEF-8F75-9097-04CE-CFE2D0C7EAFD}"/>
              </a:ext>
            </a:extLst>
          </p:cNvPr>
          <p:cNvSpPr txBox="1"/>
          <p:nvPr/>
        </p:nvSpPr>
        <p:spPr>
          <a:xfrm>
            <a:off x="8055040" y="1309732"/>
            <a:ext cx="1003610" cy="276999"/>
          </a:xfrm>
          <a:prstGeom prst="rect">
            <a:avLst/>
          </a:prstGeom>
          <a:noFill/>
        </p:spPr>
        <p:txBody>
          <a:bodyPr wrap="square" rtlCol="0">
            <a:spAutoFit/>
          </a:bodyPr>
          <a:lstStyle/>
          <a:p>
            <a:pPr algn="ctr"/>
            <a:r>
              <a:rPr lang="en-US" sz="1200">
                <a:latin typeface="Times New Roman" panose="02020603050405020304" pitchFamily="18" charset="0"/>
                <a:cs typeface="Times New Roman" panose="02020603050405020304" pitchFamily="18" charset="0"/>
              </a:rPr>
              <a:t>TJ, EE</a:t>
            </a:r>
          </a:p>
        </p:txBody>
      </p:sp>
    </p:spTree>
    <p:extLst>
      <p:ext uri="{BB962C8B-B14F-4D97-AF65-F5344CB8AC3E}">
        <p14:creationId xmlns:p14="http://schemas.microsoft.com/office/powerpoint/2010/main" val="2644031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63868-399E-74EF-C3EB-63E6B596C9D2}"/>
              </a:ext>
            </a:extLst>
          </p:cNvPr>
          <p:cNvPicPr>
            <a:picLocks noChangeAspect="1"/>
          </p:cNvPicPr>
          <p:nvPr/>
        </p:nvPicPr>
        <p:blipFill>
          <a:blip r:embed="rId4"/>
          <a:stretch>
            <a:fillRect/>
          </a:stretch>
        </p:blipFill>
        <p:spPr>
          <a:xfrm>
            <a:off x="2587014" y="205255"/>
            <a:ext cx="3953161" cy="4716180"/>
          </a:xfrm>
          <a:prstGeom prst="rect">
            <a:avLst/>
          </a:prstGeom>
        </p:spPr>
      </p:pic>
      <p:sp>
        <p:nvSpPr>
          <p:cNvPr id="3" name="Slide Number Placeholder 2">
            <a:extLst>
              <a:ext uri="{FF2B5EF4-FFF2-40B4-BE49-F238E27FC236}">
                <a16:creationId xmlns:a16="http://schemas.microsoft.com/office/drawing/2014/main" id="{276FA670-22DE-19AD-7E8A-48145AA434F4}"/>
              </a:ext>
            </a:extLst>
          </p:cNvPr>
          <p:cNvSpPr>
            <a:spLocks noGrp="1"/>
          </p:cNvSpPr>
          <p:nvPr>
            <p:ph type="sldNum" sz="quarter" idx="12"/>
          </p:nvPr>
        </p:nvSpPr>
        <p:spPr/>
        <p:txBody>
          <a:bodyPr/>
          <a:lstStyle/>
          <a:p>
            <a:fld id="{00000000-1234-1234-1234-123412341234}" type="slidenum">
              <a:rPr lang="en" sz="1050" smtClean="0"/>
              <a:t>57</a:t>
            </a:fld>
            <a:endParaRPr lang="en-US" sz="1050"/>
          </a:p>
        </p:txBody>
      </p:sp>
      <p:pic>
        <p:nvPicPr>
          <p:cNvPr id="5" name="Picture 4" descr="A person smiling at the camera&#10;&#10;Description automatically generated">
            <a:extLst>
              <a:ext uri="{FF2B5EF4-FFF2-40B4-BE49-F238E27FC236}">
                <a16:creationId xmlns:a16="http://schemas.microsoft.com/office/drawing/2014/main" id="{E7EB3B39-3E0F-071B-EF82-AA0F62C220BE}"/>
              </a:ext>
            </a:extLst>
          </p:cNvPr>
          <p:cNvPicPr>
            <a:picLocks noChangeAspect="1"/>
          </p:cNvPicPr>
          <p:nvPr/>
        </p:nvPicPr>
        <p:blipFill rotWithShape="1">
          <a:blip r:embed="rId5"/>
          <a:srcRect l="7646" t="17492" r="8662"/>
          <a:stretch/>
        </p:blipFill>
        <p:spPr>
          <a:xfrm>
            <a:off x="7720946" y="293688"/>
            <a:ext cx="1111354" cy="1475639"/>
          </a:xfrm>
          <a:prstGeom prst="rect">
            <a:avLst/>
          </a:prstGeom>
        </p:spPr>
      </p:pic>
      <p:pic>
        <p:nvPicPr>
          <p:cNvPr id="60" name="Audio 59">
            <a:hlinkClick r:id="" action="ppaction://media"/>
            <a:extLst>
              <a:ext uri="{FF2B5EF4-FFF2-40B4-BE49-F238E27FC236}">
                <a16:creationId xmlns:a16="http://schemas.microsoft.com/office/drawing/2014/main" id="{3B187509-1374-990E-B90A-8B4A8AE428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6" name="TextBox 5">
            <a:extLst>
              <a:ext uri="{FF2B5EF4-FFF2-40B4-BE49-F238E27FC236}">
                <a16:creationId xmlns:a16="http://schemas.microsoft.com/office/drawing/2014/main" id="{B6DD0A1F-3E36-5A57-599C-8707B40D7B3D}"/>
              </a:ext>
            </a:extLst>
          </p:cNvPr>
          <p:cNvSpPr txBox="1"/>
          <p:nvPr/>
        </p:nvSpPr>
        <p:spPr>
          <a:xfrm>
            <a:off x="7761401" y="1745254"/>
            <a:ext cx="1003610" cy="276999"/>
          </a:xfrm>
          <a:prstGeom prst="rect">
            <a:avLst/>
          </a:prstGeom>
          <a:noFill/>
        </p:spPr>
        <p:txBody>
          <a:bodyPr wrap="square" rtlCol="0">
            <a:spAutoFit/>
          </a:bodyPr>
          <a:lstStyle/>
          <a:p>
            <a:pPr algn="ctr"/>
            <a:r>
              <a:rPr lang="en-US" sz="1200"/>
              <a:t>Daemy, EE</a:t>
            </a:r>
          </a:p>
        </p:txBody>
      </p:sp>
    </p:spTree>
    <p:extLst>
      <p:ext uri="{BB962C8B-B14F-4D97-AF65-F5344CB8AC3E}">
        <p14:creationId xmlns:p14="http://schemas.microsoft.com/office/powerpoint/2010/main" val="2831627918"/>
      </p:ext>
    </p:extLst>
  </p:cSld>
  <p:clrMapOvr>
    <a:masterClrMapping/>
  </p:clrMapOvr>
  <mc:AlternateContent xmlns:mc="http://schemas.openxmlformats.org/markup-compatibility/2006" xmlns:p14="http://schemas.microsoft.com/office/powerpoint/2010/main">
    <mc:Choice Requires="p14">
      <p:transition spd="slow" p14:dur="2000" advTm="25406"/>
    </mc:Choice>
    <mc:Fallback xmlns="">
      <p:transition spd="slow" advTm="2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extLst>
    <p:ext uri="{3A86A75C-4F4B-4683-9AE1-C65F6400EC91}">
      <p14:laserTraceLst xmlns:p14="http://schemas.microsoft.com/office/powerpoint/2010/main">
        <p14:tracePtLst>
          <p14:tracePt t="95" x="6013450" y="865188"/>
          <p14:tracePt t="782" x="6019800" y="865188"/>
          <p14:tracePt t="790" x="6019800" y="877888"/>
          <p14:tracePt t="2214" x="6026150" y="884238"/>
          <p14:tracePt t="4246" x="6038850" y="884238"/>
          <p14:tracePt t="4253" x="6045200" y="877888"/>
          <p14:tracePt t="4262" x="6051550" y="871538"/>
          <p14:tracePt t="4277" x="6051550" y="865188"/>
          <p14:tracePt t="4287" x="6051550" y="852488"/>
          <p14:tracePt t="4302" x="6051550" y="838200"/>
          <p14:tracePt t="4303" x="6051550" y="825500"/>
          <p14:tracePt t="4319" x="5954713" y="760413"/>
          <p14:tracePt t="4335" x="5829300" y="708025"/>
          <p14:tracePt t="4352" x="5659438" y="641350"/>
          <p14:tracePt t="4368" x="5475288" y="576263"/>
          <p14:tracePt t="4385" x="5338763" y="544513"/>
          <p14:tracePt t="4402" x="5233988" y="544513"/>
          <p14:tracePt t="4418" x="5108575" y="544513"/>
          <p14:tracePt t="4434" x="4997450" y="544513"/>
          <p14:tracePt t="4451" x="4867275" y="563563"/>
          <p14:tracePt t="4468" x="4741863" y="582613"/>
          <p14:tracePt t="4469" x="4683125" y="582613"/>
          <p14:tracePt t="4484" x="4618038" y="596900"/>
          <p14:tracePt t="4486" x="4584700" y="596900"/>
          <p14:tracePt t="4502" x="4552950" y="596900"/>
          <p14:tracePt t="4503" x="4525963" y="596900"/>
          <p14:tracePt t="4519" x="4519613" y="596900"/>
          <p14:tracePt t="4581" x="4513263" y="596900"/>
          <p14:tracePt t="4589" x="4500563" y="596900"/>
          <p14:tracePt t="4702" x="4519613" y="596900"/>
          <p14:tracePt t="4710" x="4565650" y="596900"/>
          <p14:tracePt t="4719" x="4598988" y="588963"/>
          <p14:tracePt t="4734" x="4729163" y="576263"/>
          <p14:tracePt t="4751" x="4905375" y="569913"/>
          <p14:tracePt t="4768" x="5108575" y="569913"/>
          <p14:tracePt t="4784" x="5305425" y="569913"/>
          <p14:tracePt t="4802" x="5437188" y="569913"/>
          <p14:tracePt t="4819" x="5495925" y="569913"/>
          <p14:tracePt t="4820" x="5527675" y="569913"/>
          <p14:tracePt t="4836" x="5619750" y="628650"/>
          <p14:tracePt t="4838" x="5705475" y="674688"/>
          <p14:tracePt t="4852" x="5803900" y="727075"/>
          <p14:tracePt t="4869" x="6269038" y="949325"/>
          <p14:tracePt t="4884" x="6380163" y="1022350"/>
          <p14:tracePt t="4886" x="6472238" y="1087438"/>
          <p14:tracePt t="4901" x="6550025" y="1146175"/>
          <p14:tracePt t="4902" x="6589713" y="1185863"/>
          <p14:tracePt t="4917" x="6629400" y="1271588"/>
          <p14:tracePt t="4934" x="6661150" y="1546225"/>
          <p14:tracePt t="4951" x="6661150" y="1716088"/>
          <p14:tracePt t="4968" x="6629400" y="1854200"/>
          <p14:tracePt t="4984" x="6583363" y="1958975"/>
          <p14:tracePt t="5001" x="6543675" y="2017713"/>
          <p14:tracePt t="5018" x="6432550" y="2090738"/>
          <p14:tracePt t="5034" x="6275388" y="2181225"/>
          <p14:tracePt t="5052" x="6097588" y="2312988"/>
          <p14:tracePt t="5054" x="6013450" y="2378075"/>
          <p14:tracePt t="5068" x="5954713" y="2417763"/>
          <p14:tracePt t="5069" x="5894388" y="2463800"/>
          <p14:tracePt t="5086" x="5835650" y="2509838"/>
          <p14:tracePt t="5101" x="5816600" y="2522538"/>
          <p14:tracePt t="5103" x="5810250" y="2522538"/>
          <p14:tracePt t="5118" x="5810250" y="2528888"/>
          <p14:tracePt t="5135" x="5783263" y="2528888"/>
          <p14:tracePt t="5151" x="5684838" y="2503488"/>
          <p14:tracePt t="5167" x="5567363" y="2503488"/>
          <p14:tracePt t="5184" x="5489575" y="2503488"/>
          <p14:tracePt t="5200" x="5443538" y="2503488"/>
          <p14:tracePt t="5217" x="5437188" y="2503488"/>
          <p14:tracePt t="5301" x="5430838" y="2497138"/>
          <p14:tracePt t="5319" x="5430838" y="2489200"/>
          <p14:tracePt t="5325" x="5422900" y="2476500"/>
          <p14:tracePt t="5334" x="5397500" y="2463800"/>
          <p14:tracePt t="5351" x="5324475" y="2430463"/>
          <p14:tracePt t="5367" x="5227638" y="2390775"/>
          <p14:tracePt t="5384" x="5175250" y="2371725"/>
          <p14:tracePt t="5401" x="5167313" y="2371725"/>
          <p14:tracePt t="5417" x="5160963" y="2371725"/>
          <p14:tracePt t="5433" x="5141913" y="2371725"/>
          <p14:tracePt t="5450" x="5114925" y="2371725"/>
          <p14:tracePt t="5467" x="5070475" y="2371725"/>
          <p14:tracePt t="5483" x="5049838" y="2371725"/>
          <p14:tracePt t="5503" x="5049838" y="2378075"/>
          <p14:tracePt t="5517" x="5049838" y="2398713"/>
          <p14:tracePt t="5519" x="5049838" y="2430463"/>
          <p14:tracePt t="5534" x="5070475" y="2457450"/>
          <p14:tracePt t="5551" x="5160963" y="2568575"/>
          <p14:tracePt t="5567" x="5272088" y="2633663"/>
          <p14:tracePt t="5584" x="5364163" y="2667000"/>
          <p14:tracePt t="5601" x="5443538" y="2667000"/>
          <p14:tracePt t="5618" x="5521325" y="2667000"/>
          <p14:tracePt t="5634" x="5607050" y="2614613"/>
          <p14:tracePt t="5651" x="5718175" y="2549525"/>
          <p14:tracePt t="5653" x="5737225" y="2535238"/>
          <p14:tracePt t="5667" x="5783263" y="2509838"/>
          <p14:tracePt t="5685" x="5829300" y="2470150"/>
          <p14:tracePt t="5686" x="5835650" y="2451100"/>
          <p14:tracePt t="5700" x="5835650" y="2436813"/>
          <p14:tracePt t="5702" x="5835650" y="2417763"/>
          <p14:tracePt t="5717" x="5835650" y="2365375"/>
          <p14:tracePt t="5734" x="5822950" y="2346325"/>
          <p14:tracePt t="5736" x="5797550" y="2325688"/>
          <p14:tracePt t="5750" x="5770563" y="2325688"/>
          <p14:tracePt t="5773" x="5770563" y="2319338"/>
          <p14:tracePt t="5814" x="5764213" y="2319338"/>
          <p14:tracePt t="5821" x="5751513" y="2332038"/>
          <p14:tracePt t="5837" x="5751513" y="2346325"/>
          <p14:tracePt t="5851" x="5745163" y="2352675"/>
          <p14:tracePt t="5853" x="5745163" y="2359025"/>
          <p14:tracePt t="5867" x="5745163" y="2365375"/>
          <p14:tracePt t="5974" x="5751513" y="2352675"/>
          <p14:tracePt t="5981" x="5757863" y="2346325"/>
          <p14:tracePt t="5990" x="5770563" y="2325688"/>
          <p14:tracePt t="6000" x="5776913" y="2306638"/>
          <p14:tracePt t="6016" x="5816600" y="2254250"/>
          <p14:tracePt t="6034" x="5902325" y="2208213"/>
          <p14:tracePt t="6670" x="5902325" y="2201863"/>
          <p14:tracePt t="6678" x="5902325" y="2174875"/>
          <p14:tracePt t="6684" x="5888038" y="2143125"/>
          <p14:tracePt t="6699" x="5835650" y="2084388"/>
          <p14:tracePt t="6716" x="5640388" y="1946275"/>
          <p14:tracePt t="6733" x="5403850" y="1782763"/>
          <p14:tracePt t="6735" x="5265738" y="1697038"/>
          <p14:tracePt t="6749" x="5049838" y="1558925"/>
          <p14:tracePt t="6766" x="4519613" y="1231900"/>
          <p14:tracePt t="6782" x="4343400" y="1127125"/>
          <p14:tracePt t="6799" x="4283075" y="1100138"/>
          <p14:tracePt t="6816" x="4276725" y="1100138"/>
          <p14:tracePt t="6833" x="4264025" y="1100138"/>
          <p14:tracePt t="6850" x="4230688" y="1212850"/>
          <p14:tracePt t="6866" x="4205288" y="1401763"/>
          <p14:tracePt t="6882" x="4178300" y="1579563"/>
          <p14:tracePt t="6899" x="4159250" y="1709738"/>
          <p14:tracePt t="6901" x="4159250" y="1755775"/>
          <p14:tracePt t="6916" x="4159250" y="1789113"/>
          <p14:tracePt t="6932" x="4165600" y="1814513"/>
          <p14:tracePt t="6934" x="4186238" y="1835150"/>
          <p14:tracePt t="6967" x="4186238" y="1841500"/>
          <p14:tracePt t="6973" x="4186238" y="1854200"/>
          <p14:tracePt t="6982" x="4192588" y="1900238"/>
          <p14:tracePt t="6999" x="4224338" y="2011363"/>
          <p14:tracePt t="7016" x="4238625" y="2116138"/>
          <p14:tracePt t="7032" x="4238625" y="2181225"/>
          <p14:tracePt t="7049" x="4238625" y="2208213"/>
          <p14:tracePt t="7066" x="4238625" y="2214563"/>
          <p14:tracePt t="7085" x="4238625" y="2227263"/>
          <p14:tracePt t="7099" x="4264025" y="2266950"/>
          <p14:tracePt t="7115" x="4264025" y="2338388"/>
          <p14:tracePt t="7133" x="4264025" y="2503488"/>
          <p14:tracePt t="7150" x="4264025" y="2601913"/>
          <p14:tracePt t="7166" x="4270375" y="2620963"/>
          <p14:tracePt t="7294" x="4276725" y="2627313"/>
          <p14:tracePt t="7302" x="4283075" y="2627313"/>
          <p14:tracePt t="7315" x="4310063" y="2627313"/>
          <p14:tracePt t="7334" x="4454525" y="2627313"/>
          <p14:tracePt t="7350" x="4591050" y="2608263"/>
          <p14:tracePt t="7366" x="4637088" y="2593975"/>
          <p14:tracePt t="7368" x="4716463" y="2587625"/>
          <p14:tracePt t="7382" x="4852988" y="2587625"/>
          <p14:tracePt t="7398" x="5062538" y="2587625"/>
          <p14:tracePt t="7416" x="5207000" y="2587625"/>
          <p14:tracePt t="7432" x="5259388" y="2574925"/>
          <p14:tracePt t="7450" x="5265738" y="2568575"/>
          <p14:tracePt t="7494" x="5265738" y="2562225"/>
          <p14:tracePt t="7501" x="5253038" y="2562225"/>
          <p14:tracePt t="7509" x="5219700" y="2562225"/>
          <p14:tracePt t="7516" x="5187950" y="2562225"/>
          <p14:tracePt t="7532" x="5160963" y="2555875"/>
          <p14:tracePt t="7550" x="5135563" y="2549525"/>
          <p14:tracePt t="7573" x="5129213" y="2541588"/>
          <p14:tracePt t="7583" x="5114925" y="2541588"/>
          <p14:tracePt t="7598" x="5062538" y="2522538"/>
          <p14:tracePt t="7616" x="4951413" y="2522538"/>
          <p14:tracePt t="7632" x="4892675" y="2522538"/>
          <p14:tracePt t="7649" x="4860925" y="2522538"/>
          <p14:tracePt t="7666" x="4852988" y="2522538"/>
          <p14:tracePt t="7702" x="4840288" y="2522538"/>
          <p14:tracePt t="7709" x="4833938" y="2522538"/>
          <p14:tracePt t="7716" x="4821238" y="2522538"/>
          <p14:tracePt t="7732" x="4808538" y="2528888"/>
          <p14:tracePt t="7734" x="4800600" y="2528888"/>
          <p14:tracePt t="7749" x="4794250" y="2535238"/>
          <p14:tracePt t="7766" x="4787900" y="2541588"/>
          <p14:tracePt t="7838" x="4800600" y="2555875"/>
          <p14:tracePt t="7846" x="4814888" y="2555875"/>
          <p14:tracePt t="7853" x="4821238" y="2555875"/>
          <p14:tracePt t="7865" x="4840288" y="2555875"/>
          <p14:tracePt t="7882" x="4846638" y="2555875"/>
          <p14:tracePt t="7899" x="4873625" y="2555875"/>
          <p14:tracePt t="7901" x="4899025" y="2555875"/>
          <p14:tracePt t="7915" x="4913313" y="2555875"/>
          <p14:tracePt t="7917" x="4919663" y="2555875"/>
          <p14:tracePt t="7974" x="4926013" y="2555875"/>
          <p14:tracePt t="7998" x="4913313" y="2568575"/>
          <p14:tracePt t="8005" x="4852988" y="2574925"/>
          <p14:tracePt t="8015" x="4808538" y="2581275"/>
          <p14:tracePt t="8032" x="4651375" y="2601913"/>
          <p14:tracePt t="8048" x="4513263" y="2601913"/>
          <p14:tracePt t="8065" x="4414838" y="2601913"/>
          <p14:tracePt t="8081" x="4362450" y="2601913"/>
          <p14:tracePt t="8098" x="4349750" y="2601913"/>
          <p14:tracePt t="8214" x="4356100" y="2601913"/>
          <p14:tracePt t="8221" x="4362450" y="2601913"/>
          <p14:tracePt t="8670" x="4349750" y="2601913"/>
          <p14:tracePt t="8678" x="4335463" y="2601913"/>
          <p14:tracePt t="8686" x="4322763" y="2601913"/>
          <p14:tracePt t="8698" x="4310063" y="2601913"/>
          <p14:tracePt t="8714" x="4303713" y="2601913"/>
          <p14:tracePt t="8732" x="4297363" y="2593975"/>
          <p14:tracePt t="8734" x="4291013" y="2587625"/>
          <p14:tracePt t="8942" x="4283075" y="2587625"/>
          <p14:tracePt t="8949" x="4270375" y="2587625"/>
          <p14:tracePt t="8958" x="4264025" y="2587625"/>
          <p14:tracePt t="8982" x="4238625" y="2587625"/>
          <p14:tracePt t="8999" x="4230688" y="2587625"/>
          <p14:tracePt t="9054" x="4217988" y="2587625"/>
          <p14:tracePt t="9086" x="4205288" y="2587625"/>
          <p14:tracePt t="9206" x="4211638" y="2587625"/>
          <p14:tracePt t="9221" x="4230688" y="2587625"/>
          <p14:tracePt t="9230" x="4244975" y="2587625"/>
          <p14:tracePt t="9237" x="4257675" y="2587625"/>
          <p14:tracePt t="9247" x="4270375" y="2587625"/>
          <p14:tracePt t="9326" x="4264025" y="2581275"/>
          <p14:tracePt t="9333" x="4264025" y="2574925"/>
          <p14:tracePt t="9349" x="4257675" y="2562225"/>
          <p14:tracePt t="9366" x="4224338" y="2541588"/>
          <p14:tracePt t="9381" x="4198938" y="2535238"/>
          <p14:tracePt t="9397" x="4060825" y="2489200"/>
          <p14:tracePt t="9399" x="3995738" y="2476500"/>
          <p14:tracePt t="9415" x="3916363" y="2436813"/>
          <p14:tracePt t="9416" x="3857625" y="2398713"/>
          <p14:tracePt t="9430" x="3721100" y="2279650"/>
          <p14:tracePt t="9447" x="3589338" y="2155825"/>
          <p14:tracePt t="9464" x="3459163" y="1978025"/>
          <p14:tracePt t="9481" x="3354388" y="1828800"/>
          <p14:tracePt t="9498" x="3308350" y="1709738"/>
          <p14:tracePt t="9514" x="3287713" y="1638300"/>
          <p14:tracePt t="9531" x="3281363" y="1585913"/>
          <p14:tracePt t="9546" x="3268663" y="1533525"/>
          <p14:tracePt t="9564" x="3235325" y="1487488"/>
          <p14:tracePt t="9565" x="3222625" y="1454150"/>
          <p14:tracePt t="9580" x="3216275" y="1428750"/>
          <p14:tracePt t="9597" x="3203575" y="1395413"/>
          <p14:tracePt t="9599" x="3203575" y="1376363"/>
          <p14:tracePt t="9614" x="3203575" y="1362075"/>
          <p14:tracePt t="9631" x="3203575" y="1330325"/>
          <p14:tracePt t="9647" x="3203575" y="1323975"/>
          <p14:tracePt t="9727" x="3203575" y="1317625"/>
          <p14:tracePt t="9750" x="3209925" y="1309688"/>
          <p14:tracePt t="9758" x="3216275" y="1309688"/>
          <p14:tracePt t="9766" x="3241675" y="1309688"/>
          <p14:tracePt t="9781" x="3255963" y="1309688"/>
          <p14:tracePt t="9797" x="3275013" y="1309688"/>
          <p14:tracePt t="9813" x="3308350" y="1317625"/>
          <p14:tracePt t="9830" x="3333750" y="1330325"/>
          <p14:tracePt t="9832" x="3346450" y="1336675"/>
          <p14:tracePt t="9847" x="3398838" y="1370013"/>
          <p14:tracePt t="9863" x="3425825" y="1395413"/>
          <p14:tracePt t="9880" x="3451225" y="1401763"/>
          <p14:tracePt t="10215" x="3459163" y="1401763"/>
          <p14:tracePt t="10238" x="3471863" y="1401763"/>
          <p14:tracePt t="10254" x="3484563" y="1389063"/>
          <p14:tracePt t="10261" x="3484563" y="1382713"/>
          <p14:tracePt t="10269" x="3484563" y="1370013"/>
          <p14:tracePt t="10279" x="3484563" y="1362075"/>
          <p14:tracePt t="10296" x="3484563" y="1349375"/>
          <p14:tracePt t="10313" x="3484563" y="1343025"/>
          <p14:tracePt t="10330" x="3484563" y="1330325"/>
          <p14:tracePt t="10346" x="3484563" y="1317625"/>
          <p14:tracePt t="10362" x="3484563" y="1309688"/>
          <p14:tracePt t="10380" x="3478213" y="1296988"/>
          <p14:tracePt t="10438" x="3478213" y="1290638"/>
          <p14:tracePt t="10453" x="3478213" y="1284288"/>
          <p14:tracePt t="11046" x="3471863" y="1284288"/>
          <p14:tracePt t="11064" x="3471863" y="1277938"/>
          <p14:tracePt t="11069" x="3459163" y="1265238"/>
          <p14:tracePt t="11078" x="3459163" y="1257300"/>
          <p14:tracePt t="11095" x="3459163" y="1192213"/>
          <p14:tracePt t="11112" x="3459163" y="1120775"/>
          <p14:tracePt t="11129" x="3459163" y="1055688"/>
          <p14:tracePt t="11145" x="3459163" y="995363"/>
          <p14:tracePt t="11163" x="3497263" y="911225"/>
          <p14:tracePt t="11164" x="3549650" y="858838"/>
          <p14:tracePt t="11179" x="3635375" y="806450"/>
          <p14:tracePt t="11180" x="3721100" y="760413"/>
          <p14:tracePt t="11196" x="3779838" y="733425"/>
          <p14:tracePt t="11213" x="4125913" y="661988"/>
          <p14:tracePt t="11230" x="4238625" y="649288"/>
          <p14:tracePt t="11246" x="4506913" y="649288"/>
          <p14:tracePt t="11247" x="4664075" y="649288"/>
          <p14:tracePt t="11263" x="4821238" y="649288"/>
          <p14:tracePt t="11264" x="4938713" y="649288"/>
          <p14:tracePt t="11279" x="5141913" y="649288"/>
          <p14:tracePt t="11295" x="5265738" y="655638"/>
          <p14:tracePt t="11312" x="5370513" y="695325"/>
          <p14:tracePt t="11328" x="5495925" y="785813"/>
          <p14:tracePt t="11345" x="5554663" y="858838"/>
          <p14:tracePt t="11362" x="5607050" y="936625"/>
          <p14:tracePt t="11379" x="5626100" y="969963"/>
          <p14:tracePt t="11381" x="5626100" y="989013"/>
          <p14:tracePt t="11395" x="5626100" y="1009650"/>
          <p14:tracePt t="11397" x="5626100" y="1055688"/>
          <p14:tracePt t="11413" x="5567363" y="1146175"/>
          <p14:tracePt t="11430" x="5541963" y="1231900"/>
          <p14:tracePt t="11445" x="5541963" y="1271588"/>
          <p14:tracePt t="11447" x="5541963" y="1303338"/>
          <p14:tracePt t="11462" x="5541963" y="1343025"/>
          <p14:tracePt t="11463" x="5541963" y="1355725"/>
          <p14:tracePt t="11493" x="5548313" y="1362075"/>
          <p14:tracePt t="11614" x="5548313" y="1376363"/>
          <p14:tracePt t="11638" x="5548313" y="1382713"/>
          <p14:tracePt t="11669" x="5548313" y="1389063"/>
          <p14:tracePt t="11702" x="5548313" y="1395413"/>
          <p14:tracePt t="12358" x="5548313" y="1389063"/>
          <p14:tracePt t="12367" x="5548313" y="1355725"/>
          <p14:tracePt t="12377" x="5548313" y="1323975"/>
          <p14:tracePt t="12394" x="5548313" y="1250950"/>
          <p14:tracePt t="12397" x="5548313" y="1231900"/>
          <p14:tracePt t="12411" x="5548313" y="1198563"/>
          <p14:tracePt t="12428" x="5548313" y="1127125"/>
          <p14:tracePt t="12429" x="5548313" y="1087438"/>
          <p14:tracePt t="12445" x="5527675" y="1041400"/>
          <p14:tracePt t="12446" x="5502275" y="1009650"/>
          <p14:tracePt t="12461" x="5468938" y="989013"/>
          <p14:tracePt t="12462" x="5462588" y="976313"/>
          <p14:tracePt t="12477" x="5449888" y="969963"/>
          <p14:tracePt t="12479" x="5437188" y="969963"/>
          <p14:tracePt t="12494" x="5430838" y="963613"/>
          <p14:tracePt t="12510" x="5410200" y="963613"/>
          <p14:tracePt t="12527" x="5397500" y="949325"/>
          <p14:tracePt t="12545" x="5357813" y="930275"/>
          <p14:tracePt t="12561" x="5272088" y="877888"/>
          <p14:tracePt t="12577" x="5240338" y="858838"/>
          <p14:tracePt t="12595" x="5148263" y="838200"/>
          <p14:tracePt t="12611" x="5056188" y="831850"/>
          <p14:tracePt t="12613" x="5010150" y="831850"/>
          <p14:tracePt t="12628" x="4945063" y="831850"/>
          <p14:tracePt t="12630" x="4892675" y="831850"/>
          <p14:tracePt t="12645" x="4808538" y="831850"/>
          <p14:tracePt t="12646" x="4716463" y="831850"/>
          <p14:tracePt t="12661" x="4630738" y="858838"/>
          <p14:tracePt t="12663" x="4513263" y="911225"/>
          <p14:tracePt t="12677" x="4440238" y="949325"/>
          <p14:tracePt t="12693" x="4297363" y="1120775"/>
          <p14:tracePt t="12695" x="4217988" y="1250950"/>
          <p14:tracePt t="12711" x="4113213" y="1512888"/>
          <p14:tracePt t="12727" x="4002088" y="1893888"/>
          <p14:tracePt t="12744" x="3871913" y="2241550"/>
          <p14:tracePt t="12761" x="3733800" y="2627313"/>
          <p14:tracePt t="12777" x="3687763" y="3006725"/>
          <p14:tracePt t="12794" x="3687763" y="3276600"/>
          <p14:tracePt t="12811" x="3687763" y="3511550"/>
          <p14:tracePt t="12813" x="3687763" y="3590925"/>
          <p14:tracePt t="12828" x="3687763" y="3721100"/>
          <p14:tracePt t="12844" x="3675063" y="3767138"/>
          <p14:tracePt t="12846" x="3668713" y="3813175"/>
          <p14:tracePt t="12862" x="3668713" y="3846513"/>
          <p14:tracePt t="12863" x="3668713" y="3871913"/>
          <p14:tracePt t="12877" x="3668713" y="3905250"/>
          <p14:tracePt t="12879" x="3668713" y="3911600"/>
          <p14:tracePt t="12894" x="3668713" y="3917950"/>
          <p14:tracePt t="12896" x="3660775" y="3930650"/>
          <p14:tracePt t="12917" x="3648075" y="3951288"/>
          <p14:tracePt t="12927" x="3635375" y="3963988"/>
          <p14:tracePt t="12944" x="3608388" y="4003675"/>
          <p14:tracePt t="12960" x="3589338" y="4068763"/>
          <p14:tracePt t="12978" x="3582988" y="4102100"/>
          <p14:tracePt t="12994" x="3582988" y="4121150"/>
          <p14:tracePt t="13070" x="3582988" y="4114800"/>
          <p14:tracePt t="13078" x="3582988" y="4087813"/>
          <p14:tracePt t="13086" x="3582988" y="4056063"/>
          <p14:tracePt t="13096" x="3582988" y="4043363"/>
          <p14:tracePt t="13112" x="3536950" y="3983038"/>
          <p14:tracePt t="13128" x="3536950" y="3957638"/>
          <p14:tracePt t="13144" x="3524250" y="3911600"/>
          <p14:tracePt t="13160" x="3517900" y="3871913"/>
          <p14:tracePt t="13176" x="3503613" y="3833813"/>
          <p14:tracePt t="13195" x="3484563" y="3794125"/>
          <p14:tracePt t="13210" x="3471863" y="3787775"/>
          <p14:tracePt t="13334" x="3465513" y="3787775"/>
          <p14:tracePt t="13342" x="3451225" y="3787775"/>
          <p14:tracePt t="13350" x="3425825" y="3773488"/>
          <p14:tracePt t="13360" x="3379788" y="3741738"/>
          <p14:tracePt t="13377" x="3255963" y="3636963"/>
          <p14:tracePt t="13710" x="3249613" y="3622675"/>
          <p14:tracePt t="13767" x="3268663" y="3622675"/>
          <p14:tracePt t="13773" x="3281363" y="3622675"/>
          <p14:tracePt t="13781" x="3287713" y="3622675"/>
          <p14:tracePt t="13793" x="3294063" y="3622675"/>
          <p14:tracePt t="13810" x="3302000" y="3630613"/>
          <p14:tracePt t="13830" x="3308350" y="3630613"/>
          <p14:tracePt t="13843" x="3314700" y="3630613"/>
          <p14:tracePt t="13861" x="3367088" y="3636963"/>
          <p14:tracePt t="13877" x="3398838" y="3636963"/>
          <p14:tracePt t="13878" x="3451225" y="3636963"/>
          <p14:tracePt t="13893" x="3517900" y="3636963"/>
          <p14:tracePt t="13894" x="3616325" y="3636963"/>
          <p14:tracePt t="13909" x="3746500" y="3636963"/>
          <p14:tracePt t="13927" x="4329113" y="3630613"/>
          <p14:tracePt t="13929" x="4618038" y="3630613"/>
          <p14:tracePt t="13943" x="5240338" y="3630613"/>
          <p14:tracePt t="13960" x="5684838" y="3630613"/>
          <p14:tracePt t="13976" x="5921375" y="3630613"/>
          <p14:tracePt t="13993" x="6013450" y="3630613"/>
          <p14:tracePt t="14047" x="6026150" y="3636963"/>
          <p14:tracePt t="14054" x="6045200" y="3656013"/>
          <p14:tracePt t="14061" x="6051550" y="3683000"/>
          <p14:tracePt t="14077" x="6072188" y="3741738"/>
          <p14:tracePt t="14093" x="6097588" y="3806825"/>
          <p14:tracePt t="14110" x="6157913" y="3865563"/>
          <p14:tracePt t="14127" x="6164263" y="3871913"/>
          <p14:tracePt t="14128" x="6170613" y="3878263"/>
          <p14:tracePt t="14174" x="6149975" y="3878263"/>
          <p14:tracePt t="14181" x="6124575" y="3878263"/>
          <p14:tracePt t="14193" x="6118225" y="3878263"/>
          <p14:tracePt t="14211" x="6091238" y="3878263"/>
          <p14:tracePt t="14227" x="6078538" y="3878263"/>
          <p14:tracePt t="14243" x="6072188" y="3878263"/>
          <p14:tracePt t="14261" x="6059488" y="3878263"/>
          <p14:tracePt t="14277" x="6045200" y="3871913"/>
          <p14:tracePt t="14279" x="6026150" y="3852863"/>
          <p14:tracePt t="14294" x="6013450" y="3852863"/>
          <p14:tracePt t="14295" x="5986463" y="3840163"/>
          <p14:tracePt t="14310" x="5961063" y="3819525"/>
          <p14:tracePt t="14311" x="5921375" y="3806825"/>
          <p14:tracePt t="14326" x="5881688" y="3773488"/>
          <p14:tracePt t="14328" x="5849938" y="3760788"/>
          <p14:tracePt t="14343" x="5770563" y="3721100"/>
          <p14:tracePt t="14360" x="5757863" y="3702050"/>
          <p14:tracePt t="14377" x="5751513" y="3695700"/>
          <p14:tracePt t="14392" x="5751513" y="3683000"/>
          <p14:tracePt t="14410" x="5751513" y="3675063"/>
          <p14:tracePt t="14426" x="5751513" y="3668713"/>
          <p14:tracePt t="14470" x="5751513" y="3662363"/>
          <p14:tracePt t="14486" x="5751513" y="3656013"/>
          <p14:tracePt t="14493" x="5751513" y="3643313"/>
          <p14:tracePt t="14501" x="5724525" y="3622675"/>
          <p14:tracePt t="14510" x="5646738" y="3622675"/>
          <p14:tracePt t="14526" x="5554663" y="3590925"/>
          <p14:tracePt t="14527" x="5554663" y="3584575"/>
          <p14:tracePt t="15231" x="5548313" y="3584575"/>
          <p14:tracePt t="15359" x="5548313" y="3578225"/>
          <p14:tracePt t="15374" x="5541963" y="3578225"/>
          <p14:tracePt t="15486" x="5535613" y="3578225"/>
          <p14:tracePt t="15814" x="5527675" y="3578225"/>
          <p14:tracePt t="15821" x="5521325" y="3584575"/>
          <p14:tracePt t="15854" x="5521325" y="3597275"/>
          <p14:tracePt t="16086" x="5527675" y="3603625"/>
          <p14:tracePt t="16095" x="5535613" y="3603625"/>
          <p14:tracePt t="16101" x="5541963" y="3603625"/>
          <p14:tracePt t="16124" x="5561013" y="3609975"/>
          <p14:tracePt t="16141" x="5567363" y="3609975"/>
          <p14:tracePt t="17007" x="5573713" y="3609975"/>
          <p14:tracePt t="17014" x="5573713" y="3603625"/>
          <p14:tracePt t="17030" x="5567363" y="3584575"/>
          <p14:tracePt t="17041" x="5567363" y="3578225"/>
          <p14:tracePt t="17057" x="5508625" y="3563938"/>
          <p14:tracePt t="17074" x="5443538" y="3551238"/>
          <p14:tracePt t="17090" x="5351463" y="3551238"/>
          <p14:tracePt t="17107" x="5187950" y="3551238"/>
          <p14:tracePt t="17123" x="5003800" y="3557588"/>
          <p14:tracePt t="17140" x="4775200" y="3578225"/>
          <p14:tracePt t="17142" x="4676775" y="3603625"/>
          <p14:tracePt t="17157" x="4565650" y="3609975"/>
          <p14:tracePt t="17174" x="4368800" y="3649663"/>
          <p14:tracePt t="17190" x="4152900" y="3656013"/>
          <p14:tracePt t="17206" x="3786188" y="3656013"/>
          <p14:tracePt t="17223" x="3629025" y="3702050"/>
          <p14:tracePt t="17240" x="3524250" y="3741738"/>
          <p14:tracePt t="17257" x="3425825" y="3781425"/>
          <p14:tracePt t="17273" x="3333750" y="3806825"/>
          <p14:tracePt t="17290" x="3241675" y="3806825"/>
          <p14:tracePt t="17306" x="3124200" y="3800475"/>
          <p14:tracePt t="17323" x="3105150" y="3800475"/>
          <p14:tracePt t="17385" x="3098800" y="3794125"/>
          <p14:tracePt t="17392" x="3098800" y="3787775"/>
          <p14:tracePt t="17409" x="3092450" y="3781425"/>
          <p14:tracePt t="17423" x="3084513" y="3748088"/>
          <p14:tracePt t="17440" x="3084513" y="3741738"/>
          <p14:tracePt t="17458" x="3084513" y="3735388"/>
          <p14:tracePt t="17473" x="3084513" y="3727450"/>
          <p14:tracePt t="17492" x="3084513" y="3721100"/>
          <p14:tracePt t="17494" x="3084513" y="3708400"/>
          <p14:tracePt t="17518" x="3084513" y="3702050"/>
          <p14:tracePt t="17525" x="3084513" y="3695700"/>
          <p14:tracePt t="17541" x="3084513" y="3689350"/>
          <p14:tracePt t="17542" x="3084513" y="3683000"/>
          <p14:tracePt t="17556" x="3084513" y="3675063"/>
          <p14:tracePt t="17573" x="3084513" y="3662363"/>
          <p14:tracePt t="17575" x="3084513" y="3649663"/>
          <p14:tracePt t="17589" x="3084513" y="3643313"/>
          <p14:tracePt t="17591" x="3078163" y="3630613"/>
          <p14:tracePt t="17606" x="3065463" y="3616325"/>
          <p14:tracePt t="17623" x="3059113" y="3616325"/>
          <p14:tracePt t="17678" x="3059113" y="3609975"/>
          <p14:tracePt t="17727" x="3059113" y="3603625"/>
          <p14:tracePt t="17734" x="3059113" y="3597275"/>
          <p14:tracePt t="17765" x="3059113" y="3590925"/>
          <p14:tracePt t="17774" x="3059113" y="3584575"/>
          <p14:tracePt t="17797" x="3059113" y="3578225"/>
          <p14:tracePt t="17808" x="3059113" y="3570288"/>
          <p14:tracePt t="17830" x="3059113" y="3563938"/>
          <p14:tracePt t="17862" x="3059113" y="3557588"/>
          <p14:tracePt t="17878" x="3059113" y="3551238"/>
          <p14:tracePt t="17893" x="3059113" y="3544888"/>
          <p14:tracePt t="17901" x="3065463" y="3544888"/>
          <p14:tracePt t="17926" x="3065463" y="3532188"/>
          <p14:tracePt t="17974" x="3065463" y="3525838"/>
          <p14:tracePt t="17998" x="3065463" y="3517900"/>
          <p14:tracePt t="18007" x="3065463" y="3511550"/>
          <p14:tracePt t="18158" x="3071813" y="3498850"/>
          <p14:tracePt t="18174" x="3071813" y="3479800"/>
          <p14:tracePt t="18191" x="3071813" y="3459163"/>
          <p14:tracePt t="18197" x="3071813" y="3452813"/>
          <p14:tracePt t="18207" x="3065463" y="3433763"/>
          <p14:tracePt t="18222" x="3059113" y="3419475"/>
          <p14:tracePt t="18254" x="3059113" y="3406775"/>
          <p14:tracePt t="18270" x="3059113" y="3400425"/>
          <p14:tracePt t="19142" x="3052763" y="3394075"/>
          <p14:tracePt t="19149" x="3046413" y="3394075"/>
          <p14:tracePt t="19239" x="3046413" y="3387725"/>
          <p14:tracePt t="19439" x="3046413" y="3381375"/>
          <p14:tracePt t="19446" x="3006725" y="3335338"/>
          <p14:tracePt t="19454" x="2973388" y="3295650"/>
          <p14:tracePt t="19471" x="2881313" y="3190875"/>
          <p14:tracePt t="19782" x="2895600" y="3190875"/>
          <p14:tracePt t="19789" x="2927350" y="3190875"/>
          <p14:tracePt t="19798" x="2967038" y="3217863"/>
          <p14:tracePt t="19821" x="3046413" y="3295650"/>
          <p14:tracePt t="19837" x="3065463" y="3328988"/>
          <p14:tracePt t="19854" x="3098800" y="3375025"/>
          <p14:tracePt t="19856" x="3111500" y="3394075"/>
          <p14:tracePt t="19871" x="3130550" y="3413125"/>
          <p14:tracePt t="19888" x="3136900" y="3427413"/>
          <p14:tracePt t="19998" x="3092450" y="3427413"/>
          <p14:tracePt t="20005" x="3046413" y="3413125"/>
          <p14:tracePt t="20013" x="3006725" y="3400425"/>
          <p14:tracePt t="20022" x="2973388" y="3387725"/>
          <p14:tracePt t="20038" x="2967038" y="3381375"/>
          <p14:tracePt t="20039" x="2960688" y="3381375"/>
          <p14:tracePt t="20054" x="2954338" y="3381375"/>
          <p14:tracePt t="20071" x="2933700" y="3375025"/>
          <p14:tracePt t="20087" x="2914650" y="3375025"/>
          <p14:tracePt t="20104" x="2889250" y="3367088"/>
          <p14:tracePt t="20121" x="2881313" y="3367088"/>
          <p14:tracePt t="20429" x="2889250" y="3348038"/>
          <p14:tracePt t="20439" x="2947988" y="3335338"/>
          <p14:tracePt t="20445" x="3059113" y="3295650"/>
          <p14:tracePt t="20455" x="3255963" y="3249613"/>
          <p14:tracePt t="20470" x="3549650" y="3230563"/>
          <p14:tracePt t="20471" x="3851275" y="3190875"/>
          <p14:tracePt t="20487" x="4454525" y="3178175"/>
          <p14:tracePt t="20503" x="4794250" y="3178175"/>
          <p14:tracePt t="20521" x="5056188" y="3178175"/>
          <p14:tracePt t="20536" x="5265738" y="3178175"/>
          <p14:tracePt t="20553" x="5416550" y="3203575"/>
          <p14:tracePt t="20570" x="5567363" y="3262313"/>
          <p14:tracePt t="20587" x="5724525" y="3314700"/>
          <p14:tracePt t="20603" x="5829300" y="3360738"/>
          <p14:tracePt t="20621" x="5915025" y="3387725"/>
          <p14:tracePt t="20623" x="5934075" y="3394075"/>
          <p14:tracePt t="20637" x="5954713" y="3394075"/>
          <p14:tracePt t="20639" x="5973763" y="3394075"/>
          <p14:tracePt t="20654" x="5980113" y="3394075"/>
          <p14:tracePt t="20671" x="5986463" y="3400425"/>
          <p14:tracePt t="20687" x="6019800" y="3427413"/>
          <p14:tracePt t="20704" x="6038850" y="3433763"/>
          <p14:tracePt t="20720" x="6051550" y="3433763"/>
          <p14:tracePt t="20750" x="6059488" y="3433763"/>
          <p14:tracePt t="20766" x="6065838" y="3440113"/>
          <p14:tracePt t="20774" x="6078538" y="3452813"/>
          <p14:tracePt t="20788" x="6097588" y="3465513"/>
          <p14:tracePt t="20789" x="6118225" y="3479800"/>
          <p14:tracePt t="20803" x="6143625" y="3486150"/>
          <p14:tracePt t="20819" x="6149975" y="3486150"/>
          <p14:tracePt t="20838" x="6157913" y="3486150"/>
          <p14:tracePt t="20918" x="6164263" y="3486150"/>
          <p14:tracePt t="21263" x="6170613" y="3486150"/>
          <p14:tracePt t="21302" x="6176963" y="3486150"/>
          <p14:tracePt t="21390" x="6189663" y="3486150"/>
          <p14:tracePt t="21414" x="6196013" y="3486150"/>
          <p14:tracePt t="21567" x="6189663" y="3486150"/>
          <p14:tracePt t="21598" x="6183313" y="3486150"/>
          <p14:tracePt t="21605" x="6164263" y="3486150"/>
          <p14:tracePt t="21620" x="6143625" y="3486150"/>
          <p14:tracePt t="21637" x="6118225" y="3486150"/>
          <p14:tracePt t="21654" x="6111875" y="3486150"/>
          <p14:tracePt t="21693" x="6097588" y="3486150"/>
          <p14:tracePt t="21702" x="6091238" y="3486150"/>
          <p14:tracePt t="21710" x="6072188" y="3486150"/>
          <p14:tracePt t="21719" x="6059488" y="3486150"/>
          <p14:tracePt t="21736" x="6045200" y="3486150"/>
          <p14:tracePt t="21766" x="6038850" y="3486150"/>
          <p14:tracePt t="22871" x="6045200" y="3479800"/>
          <p14:tracePt t="22894" x="6051550" y="3479800"/>
          <p14:tracePt t="22910" x="6065838" y="3473450"/>
          <p14:tracePt t="22926" x="6072188" y="3473450"/>
          <p14:tracePt t="22937" x="6084888" y="3473450"/>
          <p14:tracePt t="22941" x="6111875" y="3473450"/>
          <p14:tracePt t="22951" x="6143625" y="3473450"/>
          <p14:tracePt t="22968" x="6223000" y="3479800"/>
          <p14:tracePt t="22985" x="6307138" y="3498850"/>
          <p14:tracePt t="23002" x="6346825" y="3511550"/>
          <p14:tracePt t="23019" x="6367463" y="3511550"/>
          <p14:tracePt t="23034" x="6392863" y="3517900"/>
          <p14:tracePt t="23051" x="6405563" y="3517900"/>
          <p14:tracePt t="23068" x="6419850" y="3517900"/>
          <p14:tracePt t="23166" x="6419850" y="3511550"/>
          <p14:tracePt t="23182" x="6419850" y="3505200"/>
          <p14:tracePt t="23190" x="6419850" y="3492500"/>
          <p14:tracePt t="23201" x="6419850" y="3479800"/>
          <p14:tracePt t="23218" x="6419850" y="3452813"/>
          <p14:tracePt t="23234" x="6411913" y="3427413"/>
          <p14:tracePt t="23251" x="6411913" y="3394075"/>
          <p14:tracePt t="23253" x="6411913" y="3381375"/>
          <p14:tracePt t="23268" x="6411913" y="3354388"/>
          <p14:tracePt t="23270" x="6405563" y="3335338"/>
          <p14:tracePt t="23284" x="6405563" y="3328988"/>
          <p14:tracePt t="23286" x="6405563" y="3308350"/>
          <p14:tracePt t="23301" x="6399213" y="3295650"/>
          <p14:tracePt t="23303" x="6392863" y="3289300"/>
          <p14:tracePt t="23318" x="6386513" y="3282950"/>
          <p14:tracePt t="23430" x="6373813" y="3282950"/>
          <p14:tracePt t="23437" x="6373813" y="3308350"/>
          <p14:tracePt t="23451" x="6367463" y="3354388"/>
          <p14:tracePt t="23467" x="6353175" y="3387725"/>
          <p14:tracePt t="23484" x="6353175" y="3419475"/>
          <p14:tracePt t="23486" x="6353175" y="3433763"/>
          <p14:tracePt t="23500" x="6346825" y="3446463"/>
          <p14:tracePt t="23502" x="6346825" y="3452813"/>
          <p14:tracePt t="23517" x="6346825" y="3459163"/>
          <p14:tracePt t="23534" x="6346825" y="3473450"/>
          <p14:tracePt t="23566" x="6346825" y="3479800"/>
          <p14:tracePt t="23573" x="6346825" y="3486150"/>
          <p14:tracePt t="23598" x="6346825" y="3492500"/>
          <p14:tracePt t="23614" x="6346825" y="3498850"/>
          <p14:tracePt t="23621" x="6340475" y="3511550"/>
          <p14:tracePt t="23637" x="6334125" y="3517900"/>
          <p14:tracePt t="23653" x="6327775" y="3525838"/>
          <p14:tracePt t="23678" x="6327775" y="3532188"/>
          <p14:tracePt t="23685" x="6327775" y="3538538"/>
          <p14:tracePt t="23701" x="6327775" y="3544888"/>
          <p14:tracePt t="23717" x="6327775" y="3551238"/>
          <p14:tracePt t="23719" x="6327775" y="3557588"/>
          <p14:tracePt t="23735" x="6321425" y="3557588"/>
          <p14:tracePt t="23736" x="6315075" y="3563938"/>
          <p14:tracePt t="23751" x="6307138" y="3570288"/>
          <p14:tracePt t="23767" x="6288088" y="3578225"/>
          <p14:tracePt t="23784" x="6275388" y="3578225"/>
          <p14:tracePt t="23801" x="6269038" y="3584575"/>
          <p14:tracePt t="23950" x="6275388" y="3584575"/>
          <p14:tracePt t="23958" x="6281738" y="3584575"/>
          <p14:tracePt t="23974" x="6288088" y="3584575"/>
          <p14:tracePt t="23983" x="6307138" y="3584575"/>
          <p14:tracePt t="24000" x="6315075" y="3557588"/>
          <p14:tracePt t="24017" x="6334125" y="3525838"/>
          <p14:tracePt t="24033" x="6353175" y="3433763"/>
          <p14:tracePt t="24052" x="6353175" y="3314700"/>
          <p14:tracePt t="24054" x="6353175" y="3255963"/>
          <p14:tracePt t="24067" x="6353175" y="3230563"/>
          <p14:tracePt t="24084" x="6353175" y="3224213"/>
          <p14:tracePt t="24102" x="6353175" y="3209925"/>
          <p14:tracePt t="24134" x="6359525" y="3209925"/>
          <p14:tracePt t="24151" x="6367463" y="3203575"/>
          <p14:tracePt t="24165" x="6367463" y="3197225"/>
          <p14:tracePt t="24174" x="6367463" y="3178175"/>
          <p14:tracePt t="24183" x="6359525" y="3151188"/>
          <p14:tracePt t="24200" x="6321425" y="3059113"/>
          <p14:tracePt t="24217" x="6281738" y="2882900"/>
          <p14:tracePt t="24233" x="6229350" y="2698750"/>
          <p14:tracePt t="24250" x="6202363" y="2593975"/>
          <p14:tracePt t="24267" x="6196013" y="2535238"/>
          <p14:tracePt t="24284" x="6196013" y="2482850"/>
          <p14:tracePt t="24286" x="6196013" y="2451100"/>
          <p14:tracePt t="24300" x="6196013" y="2398713"/>
          <p14:tracePt t="24318" x="6196013" y="2149475"/>
          <p14:tracePt t="24334" x="6149975" y="1893888"/>
          <p14:tracePt t="24351" x="6072188" y="1585913"/>
          <p14:tracePt t="24368" x="5954713" y="1265238"/>
          <p14:tracePt t="24383" x="5868988" y="1028700"/>
          <p14:tracePt t="24400" x="5764213" y="825500"/>
          <p14:tracePt t="24416" x="5600700" y="576263"/>
          <p14:tracePt t="24433" x="5416550" y="360363"/>
          <p14:tracePt t="24450" x="5272088" y="215900"/>
          <p14:tracePt t="24466" x="5167313" y="131763"/>
          <p14:tracePt t="24483" x="5083175" y="71438"/>
          <p14:tracePt t="24500" x="5030788" y="33338"/>
          <p14:tracePt t="24502" x="5018088" y="19050"/>
          <p14:tracePt t="24517" x="5018088" y="12700"/>
          <p14:tracePt t="24519" x="5010150" y="6350"/>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mputer screen shot of a circuit board&#10;&#10;Description automatically generated">
            <a:extLst>
              <a:ext uri="{FF2B5EF4-FFF2-40B4-BE49-F238E27FC236}">
                <a16:creationId xmlns:a16="http://schemas.microsoft.com/office/drawing/2014/main" id="{708D5CBF-ECC8-AF67-2964-861C4AB72D69}"/>
              </a:ext>
            </a:extLst>
          </p:cNvPr>
          <p:cNvPicPr>
            <a:picLocks noChangeAspect="1"/>
          </p:cNvPicPr>
          <p:nvPr/>
        </p:nvPicPr>
        <p:blipFill>
          <a:blip r:embed="rId4"/>
          <a:stretch>
            <a:fillRect/>
          </a:stretch>
        </p:blipFill>
        <p:spPr>
          <a:xfrm>
            <a:off x="1522146" y="482600"/>
            <a:ext cx="6099706" cy="4178299"/>
          </a:xfrm>
          <a:prstGeom prst="rect">
            <a:avLst/>
          </a:prstGeom>
        </p:spPr>
      </p:pic>
      <p:sp>
        <p:nvSpPr>
          <p:cNvPr id="2" name="Slide Number Placeholder 1">
            <a:extLst>
              <a:ext uri="{FF2B5EF4-FFF2-40B4-BE49-F238E27FC236}">
                <a16:creationId xmlns:a16="http://schemas.microsoft.com/office/drawing/2014/main" id="{49FF3F88-6825-C5C6-B79E-1FD3440AFCF0}"/>
              </a:ext>
            </a:extLst>
          </p:cNvPr>
          <p:cNvSpPr>
            <a:spLocks noGrp="1"/>
          </p:cNvSpPr>
          <p:nvPr>
            <p:ph type="sldNum" sz="quarter" idx="12"/>
          </p:nvPr>
        </p:nvSpPr>
        <p:spPr/>
        <p:txBody>
          <a:bodyPr/>
          <a:lstStyle/>
          <a:p>
            <a:fld id="{00000000-1234-1234-1234-123412341234}" type="slidenum">
              <a:rPr lang="en" sz="1050" smtClean="0"/>
              <a:t>58</a:t>
            </a:fld>
            <a:endParaRPr lang="en-US" sz="1050"/>
          </a:p>
        </p:txBody>
      </p:sp>
      <p:pic>
        <p:nvPicPr>
          <p:cNvPr id="5" name="Picture 4" descr="A person smiling at the camera&#10;&#10;Description automatically generated">
            <a:extLst>
              <a:ext uri="{FF2B5EF4-FFF2-40B4-BE49-F238E27FC236}">
                <a16:creationId xmlns:a16="http://schemas.microsoft.com/office/drawing/2014/main" id="{8843DEE8-77AE-B4C4-2872-D1C8510DA7BB}"/>
              </a:ext>
            </a:extLst>
          </p:cNvPr>
          <p:cNvPicPr>
            <a:picLocks noChangeAspect="1"/>
          </p:cNvPicPr>
          <p:nvPr/>
        </p:nvPicPr>
        <p:blipFill rotWithShape="1">
          <a:blip r:embed="rId5"/>
          <a:srcRect l="7646" t="17492" r="8662"/>
          <a:stretch/>
        </p:blipFill>
        <p:spPr>
          <a:xfrm>
            <a:off x="7737742" y="293688"/>
            <a:ext cx="1094557" cy="1453336"/>
          </a:xfrm>
          <a:prstGeom prst="rect">
            <a:avLst/>
          </a:prstGeom>
        </p:spPr>
      </p:pic>
      <p:pic>
        <p:nvPicPr>
          <p:cNvPr id="14" name="Audio 13">
            <a:hlinkClick r:id="" action="ppaction://media"/>
            <a:extLst>
              <a:ext uri="{FF2B5EF4-FFF2-40B4-BE49-F238E27FC236}">
                <a16:creationId xmlns:a16="http://schemas.microsoft.com/office/drawing/2014/main" id="{E085882C-2C8C-B51E-8470-4C34D047BA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10" name="TextBox 9">
            <a:extLst>
              <a:ext uri="{FF2B5EF4-FFF2-40B4-BE49-F238E27FC236}">
                <a16:creationId xmlns:a16="http://schemas.microsoft.com/office/drawing/2014/main" id="{B17CA7F6-FC40-5F3A-10BF-8E32F7AFECC8}"/>
              </a:ext>
            </a:extLst>
          </p:cNvPr>
          <p:cNvSpPr txBox="1"/>
          <p:nvPr/>
        </p:nvSpPr>
        <p:spPr>
          <a:xfrm>
            <a:off x="7761401" y="1722951"/>
            <a:ext cx="1003610" cy="276999"/>
          </a:xfrm>
          <a:prstGeom prst="rect">
            <a:avLst/>
          </a:prstGeom>
          <a:noFill/>
        </p:spPr>
        <p:txBody>
          <a:bodyPr wrap="square" rtlCol="0">
            <a:spAutoFit/>
          </a:bodyPr>
          <a:lstStyle/>
          <a:p>
            <a:pPr algn="ctr"/>
            <a:r>
              <a:rPr lang="en-US" sz="1200"/>
              <a:t>Daemy, EE</a:t>
            </a:r>
          </a:p>
        </p:txBody>
      </p:sp>
    </p:spTree>
    <p:extLst>
      <p:ext uri="{BB962C8B-B14F-4D97-AF65-F5344CB8AC3E}">
        <p14:creationId xmlns:p14="http://schemas.microsoft.com/office/powerpoint/2010/main" val="2250638537"/>
      </p:ext>
    </p:extLst>
  </p:cSld>
  <p:clrMapOvr>
    <a:masterClrMapping/>
  </p:clrMapOvr>
  <mc:AlternateContent xmlns:mc="http://schemas.openxmlformats.org/markup-compatibility/2006" xmlns:p14="http://schemas.microsoft.com/office/powerpoint/2010/main">
    <mc:Choice Requires="p14">
      <p:transition spd="slow" p14:dur="2000" advTm="22358"/>
    </mc:Choice>
    <mc:Fallback xmlns="">
      <p:transition spd="slow" advTm="2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669" x="7270750" y="2038350"/>
          <p14:tracePt t="1693" x="7270750" y="2024063"/>
          <p14:tracePt t="1709" x="7270750" y="2017713"/>
          <p14:tracePt t="1717" x="7270750" y="2005013"/>
          <p14:tracePt t="1725" x="7283450" y="1998663"/>
          <p14:tracePt t="1846" x="7283450" y="1992313"/>
          <p14:tracePt t="1853" x="7264400" y="1992313"/>
          <p14:tracePt t="1866" x="7243763" y="1992313"/>
          <p14:tracePt t="1882" x="7218363" y="1992313"/>
          <p14:tracePt t="2181" x="7212013" y="1992313"/>
          <p14:tracePt t="2255" x="7205663" y="1992313"/>
          <p14:tracePt t="2269" x="7205663" y="2017713"/>
          <p14:tracePt t="2277" x="7218363" y="2030413"/>
          <p14:tracePt t="2285" x="7237413" y="2038350"/>
          <p14:tracePt t="2298" x="7264400" y="2057400"/>
          <p14:tracePt t="2315" x="7283450" y="2070100"/>
          <p14:tracePt t="2332" x="7310438" y="2084388"/>
          <p14:tracePt t="2334" x="7310438" y="2090738"/>
          <p14:tracePt t="2494" x="7310438" y="2097088"/>
          <p14:tracePt t="2526" x="7316788" y="2109788"/>
          <p14:tracePt t="2591" x="7329488" y="2109788"/>
          <p14:tracePt t="2597" x="7335838" y="2109788"/>
          <p14:tracePt t="2605" x="7356475" y="2109788"/>
          <p14:tracePt t="2661" x="7369175" y="2109788"/>
          <p14:tracePt t="2669" x="7381875" y="2109788"/>
          <p14:tracePt t="2681" x="7408863" y="2109788"/>
          <p14:tracePt t="2698" x="7440613" y="2109788"/>
          <p14:tracePt t="2715" x="7446963" y="2109788"/>
          <p14:tracePt t="2749" x="7453313" y="2109788"/>
          <p14:tracePt t="2757" x="7461250" y="2109788"/>
          <p14:tracePt t="2766" x="7473950" y="2109788"/>
          <p14:tracePt t="2780" x="7480300" y="2109788"/>
          <p14:tracePt t="2798" x="7499350" y="2109788"/>
          <p14:tracePt t="2814" x="7505700" y="2109788"/>
          <p14:tracePt t="2871" x="7519988" y="2109788"/>
          <p14:tracePt t="2885" x="7526338" y="2109788"/>
          <p14:tracePt t="2958" x="7545388" y="2116138"/>
          <p14:tracePt t="3166" x="7551738" y="2116138"/>
          <p14:tracePt t="3373" x="7566025" y="2116138"/>
          <p14:tracePt t="3381" x="7572375" y="2116138"/>
          <p14:tracePt t="3388" x="7591425" y="2116138"/>
          <p14:tracePt t="3414" x="7631113" y="2116138"/>
          <p14:tracePt t="3430" x="7650163" y="2116138"/>
          <p14:tracePt t="3448" x="7656513" y="2116138"/>
          <p14:tracePt t="3509" x="7670800" y="2122488"/>
          <p14:tracePt t="3518" x="7670800" y="2128838"/>
          <p14:tracePt t="3530" x="7689850" y="2143125"/>
          <p14:tracePt t="3547" x="7708900" y="2162175"/>
          <p14:tracePt t="3563" x="7708900" y="2181225"/>
          <p14:tracePt t="3580" x="7708900" y="2233613"/>
          <p14:tracePt t="3582" x="7708900" y="2286000"/>
          <p14:tracePt t="3598" x="7696200" y="2365375"/>
          <p14:tracePt t="3614" x="7683500" y="2522538"/>
          <p14:tracePt t="3616" x="7683500" y="2601913"/>
          <p14:tracePt t="3630" x="7683500" y="2679700"/>
          <p14:tracePt t="3647" x="7683500" y="2713038"/>
          <p14:tracePt t="3663" x="7683500" y="2725738"/>
          <p14:tracePt t="3681" x="7683500" y="2732088"/>
          <p14:tracePt t="3697" x="7683500" y="2744788"/>
          <p14:tracePt t="3714" x="7683500" y="2759075"/>
          <p14:tracePt t="3730" x="7683500" y="2771775"/>
          <p14:tracePt t="3748" x="7683500" y="2784475"/>
          <p14:tracePt t="3870" x="7683500" y="2771775"/>
          <p14:tracePt t="3877" x="7683500" y="2744788"/>
          <p14:tracePt t="3885" x="7683500" y="2732088"/>
          <p14:tracePt t="3897" x="7670800" y="2719388"/>
          <p14:tracePt t="3914" x="7670800" y="2713038"/>
          <p14:tracePt t="3930" x="7664450" y="2713038"/>
          <p14:tracePt t="3946" x="7637463" y="2725738"/>
          <p14:tracePt t="3964" x="7572375" y="2797175"/>
          <p14:tracePt t="3966" x="7545388" y="2830513"/>
          <p14:tracePt t="3980" x="7513638" y="2876550"/>
          <p14:tracePt t="3996" x="7434263" y="2987675"/>
          <p14:tracePt t="4013" x="7369175" y="3105150"/>
          <p14:tracePt t="4014" x="7342188" y="3157538"/>
          <p14:tracePt t="4030" x="7264400" y="3243263"/>
          <p14:tracePt t="4047" x="7191375" y="3335338"/>
          <p14:tracePt t="4063" x="7185025" y="3427413"/>
          <p14:tracePt t="4080" x="7356475" y="3668713"/>
          <p14:tracePt t="4096" x="7754938" y="4114800"/>
          <p14:tracePt t="4113" x="8142288" y="4554538"/>
          <p14:tracePt t="4130" x="8391525" y="4770438"/>
          <p14:tracePt t="4148" x="8462963" y="4841875"/>
          <p14:tracePt t="4149" x="8469313" y="4848225"/>
          <p14:tracePt t="4182" x="8469313" y="4841875"/>
          <p14:tracePt t="4189" x="8462963" y="4835525"/>
          <p14:tracePt t="4199" x="8462963" y="4816475"/>
          <p14:tracePt t="4213" x="8429625" y="4770438"/>
          <p14:tracePt t="4290" x="7526338" y="3825875"/>
          <p14:tracePt t="4293" x="7446963" y="3781425"/>
          <p14:tracePt t="4300" x="7369175" y="3741738"/>
          <p14:tracePt t="4313" x="7323138" y="3727450"/>
          <p14:tracePt t="4329" x="7218363" y="3695700"/>
          <p14:tracePt t="4346" x="7100888" y="3662363"/>
          <p14:tracePt t="4363" x="7042150" y="3649663"/>
          <p14:tracePt t="4365" x="7034213" y="3649663"/>
          <p14:tracePt t="4380" x="7021513" y="3656013"/>
          <p14:tracePt t="4397" x="7021513" y="3714750"/>
          <p14:tracePt t="4413" x="7021513" y="3735388"/>
          <p14:tracePt t="4415" x="7021513" y="3754438"/>
          <p14:tracePt t="4429" x="7021513" y="3781425"/>
          <p14:tracePt t="4431" x="7021513" y="3787775"/>
          <p14:tracePt t="4446" x="7015163" y="3806825"/>
          <p14:tracePt t="4463" x="7008813" y="3819525"/>
          <p14:tracePt t="4479" x="7008813" y="3865563"/>
          <p14:tracePt t="4495" x="7027863" y="3944938"/>
          <p14:tracePt t="4512" x="7132638" y="4087813"/>
          <p14:tracePt t="4529" x="7243763" y="4179888"/>
          <p14:tracePt t="4546" x="7356475" y="4246563"/>
          <p14:tracePt t="4564" x="7427913" y="4265613"/>
          <p14:tracePt t="4565" x="7440613" y="4265613"/>
          <p14:tracePt t="4579" x="7453313" y="4265613"/>
          <p14:tracePt t="4596" x="7461250" y="4265613"/>
          <p14:tracePt t="4597" x="7467600" y="4259263"/>
          <p14:tracePt t="4613" x="7473950" y="4225925"/>
          <p14:tracePt t="4615" x="7473950" y="4194175"/>
          <p14:tracePt t="4629" x="7486650" y="4141788"/>
          <p14:tracePt t="4631" x="7499350" y="4087813"/>
          <p14:tracePt t="4646" x="7499350" y="3938588"/>
          <p14:tracePt t="4663" x="7467600" y="3767138"/>
          <p14:tracePt t="4679" x="7362825" y="3643313"/>
          <p14:tracePt t="4696" x="7264400" y="3570288"/>
          <p14:tracePt t="4713" x="7094538" y="3498850"/>
          <p14:tracePt t="4729" x="6969125" y="3459163"/>
          <p14:tracePt t="4745" x="6845300" y="3433763"/>
          <p14:tracePt t="4762" x="6713538" y="3433763"/>
          <p14:tracePt t="4779" x="6615113" y="3446463"/>
          <p14:tracePt t="4780" x="6596063" y="3465513"/>
          <p14:tracePt t="4795" x="6589713" y="3498850"/>
          <p14:tracePt t="4797" x="6589713" y="3544888"/>
          <p14:tracePt t="4812" x="6596063" y="3590925"/>
          <p14:tracePt t="4814" x="6615113" y="3622675"/>
          <p14:tracePt t="4829" x="6654800" y="3668713"/>
          <p14:tracePt t="4830" x="6688138" y="3689350"/>
          <p14:tracePt t="4845" x="6778625" y="3748088"/>
          <p14:tracePt t="4862" x="6811963" y="3767138"/>
          <p14:tracePt t="4880" x="6831013" y="3781425"/>
          <p14:tracePt t="4895" x="6838950" y="3781425"/>
          <p14:tracePt t="4912" x="6851650" y="3781425"/>
          <p14:tracePt t="5169" x="6858000" y="3781425"/>
          <p14:tracePt t="5174" x="6858000" y="3773488"/>
          <p14:tracePt t="5181" x="6858000" y="3760788"/>
          <p14:tracePt t="5196" x="6858000" y="3735388"/>
          <p14:tracePt t="5212" x="6858000" y="3721100"/>
          <p14:tracePt t="5214" x="6858000" y="3702050"/>
          <p14:tracePt t="5230" x="6838950" y="3668713"/>
          <p14:tracePt t="5245" x="6799263" y="3630613"/>
          <p14:tracePt t="5247" x="6772275" y="3597275"/>
          <p14:tracePt t="5262" x="6688138" y="3517900"/>
          <p14:tracePt t="5278" x="6596063" y="3465513"/>
          <p14:tracePt t="5295" x="6432550" y="3413125"/>
          <p14:tracePt t="5312" x="6254750" y="3381375"/>
          <p14:tracePt t="5328" x="6143625" y="3381375"/>
          <p14:tracePt t="5345" x="6124575" y="3413125"/>
          <p14:tracePt t="5362" x="6124575" y="3498850"/>
          <p14:tracePt t="5380" x="6210300" y="3714750"/>
          <p14:tracePt t="5395" x="6229350" y="3787775"/>
          <p14:tracePt t="5397" x="6254750" y="3852863"/>
          <p14:tracePt t="5413" x="6262688" y="3944938"/>
          <p14:tracePt t="5429" x="6262688" y="4016375"/>
          <p14:tracePt t="5445" x="6262688" y="4022725"/>
          <p14:tracePt t="5447" x="6262688" y="4043363"/>
          <p14:tracePt t="5462" x="6262688" y="4049713"/>
          <p14:tracePt t="5463" x="6262688" y="4081463"/>
          <p14:tracePt t="5478" x="6340475" y="4206875"/>
          <p14:tracePt t="5495" x="6484938" y="4370388"/>
          <p14:tracePt t="5511" x="6734175" y="4573588"/>
          <p14:tracePt t="5528" x="6975475" y="4724400"/>
          <p14:tracePt t="5545" x="7086600" y="4764088"/>
          <p14:tracePt t="5562" x="7132638" y="4764088"/>
          <p14:tracePt t="5578" x="7146925" y="4711700"/>
          <p14:tracePt t="5595" x="7119938" y="4567238"/>
          <p14:tracePt t="5598" x="7080250" y="4475163"/>
          <p14:tracePt t="5612" x="7034213" y="4376738"/>
          <p14:tracePt t="5613" x="6989763" y="4271963"/>
          <p14:tracePt t="5629" x="6838950" y="4003675"/>
          <p14:tracePt t="5645" x="6734175" y="3865563"/>
          <p14:tracePt t="5647" x="6661150" y="3781425"/>
          <p14:tracePt t="5662" x="6550025" y="3695700"/>
          <p14:tracePt t="5664" x="6457950" y="3636963"/>
          <p14:tracePt t="5678" x="6353175" y="3603625"/>
          <p14:tracePt t="5694" x="6315075" y="3603625"/>
          <p14:tracePt t="5711" x="6269038" y="3609975"/>
          <p14:tracePt t="5728" x="6210300" y="3643313"/>
          <p14:tracePt t="5744" x="6124575" y="3702050"/>
          <p14:tracePt t="5761" x="6059488" y="3787775"/>
          <p14:tracePt t="5778" x="6059488" y="3886200"/>
          <p14:tracePt t="5780" x="6059488" y="3951288"/>
          <p14:tracePt t="5794" x="6059488" y="3990975"/>
          <p14:tracePt t="5812" x="6137275" y="4081463"/>
          <p14:tracePt t="5814" x="6164263" y="4095750"/>
          <p14:tracePt t="5828" x="6189663" y="4114800"/>
          <p14:tracePt t="5830" x="6202363" y="4121150"/>
          <p14:tracePt t="5844" x="6210300" y="4121150"/>
          <p14:tracePt t="5846" x="6223000" y="4121150"/>
          <p14:tracePt t="5861" x="6242050" y="4121150"/>
          <p14:tracePt t="5863" x="6248400" y="4121150"/>
          <p14:tracePt t="5878" x="6262688" y="4121150"/>
          <p14:tracePt t="5894" x="6281738" y="4121150"/>
          <p14:tracePt t="5928" x="6307138" y="4035425"/>
          <p14:tracePt t="5944" x="6340475" y="3976688"/>
          <p14:tracePt t="5961" x="6346825" y="3924300"/>
          <p14:tracePt t="5978" x="6346825" y="3886200"/>
          <p14:tracePt t="5994" x="6327775" y="3840163"/>
          <p14:tracePt t="6011" x="6275388" y="3794125"/>
          <p14:tracePt t="6013" x="6269038" y="3794125"/>
          <p14:tracePt t="6028" x="6248400" y="3787775"/>
          <p14:tracePt t="6029" x="6223000" y="3781425"/>
          <p14:tracePt t="6045" x="6216650" y="3781425"/>
          <p14:tracePt t="6046" x="6210300" y="3781425"/>
          <p14:tracePt t="6061" x="6196013" y="3781425"/>
          <p14:tracePt t="6078" x="6183313" y="3781425"/>
          <p14:tracePt t="6094" x="6157913" y="3787775"/>
          <p14:tracePt t="6181" x="6157913" y="3794125"/>
          <p14:tracePt t="6197" x="6157913" y="3813175"/>
          <p14:tracePt t="6222" x="6164263" y="3813175"/>
          <p14:tracePt t="6228" x="6170613" y="3813175"/>
          <p14:tracePt t="6517" x="6170613" y="3819525"/>
          <p14:tracePt t="6525" x="6170613" y="3833813"/>
          <p14:tracePt t="6549" x="6170613" y="3840163"/>
          <p14:tracePt t="6573" x="6164263" y="3852863"/>
          <p14:tracePt t="6670" x="6149975" y="3852863"/>
          <p14:tracePt t="6679" x="6149975" y="3859213"/>
          <p14:tracePt t="6797" x="6164263" y="3859213"/>
          <p14:tracePt t="6805" x="6176963" y="3852863"/>
          <p14:tracePt t="6813" x="6196013" y="3846513"/>
          <p14:tracePt t="6827" x="6216650" y="3813175"/>
          <p14:tracePt t="6844" x="6223000" y="3813175"/>
          <p14:tracePt t="7117" x="6223000" y="3806825"/>
          <p14:tracePt t="7222" x="6223000" y="3800475"/>
          <p14:tracePt t="7229" x="6229350" y="3787775"/>
          <p14:tracePt t="7244" x="6248400" y="3767138"/>
          <p14:tracePt t="7245" x="6262688" y="3741738"/>
          <p14:tracePt t="7260" x="6294438" y="3668713"/>
          <p14:tracePt t="7278" x="6353175" y="3413125"/>
          <p14:tracePt t="7279" x="6392863" y="3197225"/>
          <p14:tracePt t="7293" x="6419850" y="2947988"/>
          <p14:tracePt t="7295" x="6464300" y="2667000"/>
          <p14:tracePt t="7310" x="6550025" y="2128838"/>
          <p14:tracePt t="7326" x="6621463" y="1657350"/>
          <p14:tracePt t="7343" x="6673850" y="1303338"/>
          <p14:tracePt t="7359" x="6654800" y="1081088"/>
          <p14:tracePt t="7376" x="6543675" y="896938"/>
          <p14:tracePt t="7393" x="6411913" y="792163"/>
          <p14:tracePt t="7410" x="6327775" y="754063"/>
          <p14:tracePt t="7426" x="6294438" y="754063"/>
          <p14:tracePt t="7443" x="6262688" y="754063"/>
          <p14:tracePt t="7461" x="6235700" y="754063"/>
          <p14:tracePt t="7462" x="6210300" y="754063"/>
          <p14:tracePt t="7477" x="6196013" y="754063"/>
          <p14:tracePt t="7479" x="6183313" y="754063"/>
          <p14:tracePt t="7493" x="6164263" y="754063"/>
          <p14:tracePt t="7495" x="6143625" y="754063"/>
          <p14:tracePt t="7510" x="6045200" y="754063"/>
          <p14:tracePt t="7526" x="5946775" y="754063"/>
          <p14:tracePt t="7543" x="5822950" y="766763"/>
          <p14:tracePt t="7559" x="5751513" y="871538"/>
          <p14:tracePt t="7576" x="5653088" y="1035050"/>
          <p14:tracePt t="7593" x="5554663" y="1185863"/>
          <p14:tracePt t="7609" x="5475288" y="1284288"/>
          <p14:tracePt t="7626" x="5449888" y="1309688"/>
          <p14:tracePt t="7643" x="5422900" y="1323975"/>
          <p14:tracePt t="7660" x="5422900" y="1330325"/>
          <p14:tracePt t="7662" x="5422900" y="1355725"/>
          <p14:tracePt t="7677" x="5422900" y="1422400"/>
          <p14:tracePt t="7679" x="5422900" y="1539875"/>
          <p14:tracePt t="7695" x="5443538" y="1749425"/>
          <p14:tracePt t="7710" x="5483225" y="1978025"/>
          <p14:tracePt t="7727" x="5502275" y="2128838"/>
          <p14:tracePt t="7743" x="5521325" y="2220913"/>
          <p14:tracePt t="7760" x="5521325" y="2266950"/>
          <p14:tracePt t="7776" x="5527675" y="2325688"/>
          <p14:tracePt t="7793" x="5548313" y="2489200"/>
          <p14:tracePt t="7809" x="5588000" y="2744788"/>
          <p14:tracePt t="7826" x="5594350" y="2962275"/>
          <p14:tracePt t="7843" x="5640388" y="3144838"/>
          <p14:tracePt t="7844" x="5659438" y="3178175"/>
          <p14:tracePt t="7860" x="5678488" y="3197225"/>
          <p14:tracePt t="7861" x="5699125" y="3217863"/>
          <p14:tracePt t="7876" x="5718175" y="3217863"/>
          <p14:tracePt t="7894" x="5724525" y="3217863"/>
          <p14:tracePt t="7909" x="5737225" y="3217863"/>
          <p14:tracePt t="7926" x="5789613" y="3217863"/>
          <p14:tracePt t="7943" x="5810250" y="3203575"/>
          <p14:tracePt t="7959" x="5835650" y="3178175"/>
          <p14:tracePt t="7976" x="5835650" y="3171825"/>
          <p14:tracePt t="7993" x="5842000" y="3132138"/>
          <p14:tracePt t="8010" x="5842000" y="3098800"/>
          <p14:tracePt t="8026" x="5842000" y="3073400"/>
          <p14:tracePt t="8042" x="5842000" y="3033713"/>
          <p14:tracePt t="8059" x="5822950" y="3006725"/>
          <p14:tracePt t="8076" x="5816600" y="2981325"/>
          <p14:tracePt t="8078" x="5803900" y="2968625"/>
          <p14:tracePt t="8093" x="5803900" y="2962275"/>
          <p14:tracePt t="8109" x="5797550" y="2954338"/>
          <p14:tracePt t="8127" x="5797550" y="2947988"/>
          <p14:tracePt t="8143" x="5789613" y="2935288"/>
          <p14:tracePt t="8159" x="5776913" y="2928938"/>
          <p14:tracePt t="8176" x="5770563" y="2922588"/>
          <p14:tracePt t="8193" x="5751513" y="2922588"/>
          <p14:tracePt t="8210" x="5705475" y="2941638"/>
          <p14:tracePt t="8212" x="5684838" y="2962275"/>
          <p14:tracePt t="8226" x="5672138" y="2974975"/>
          <p14:tracePt t="8228" x="5653088" y="2994025"/>
          <p14:tracePt t="8243" x="5646738" y="3000375"/>
          <p14:tracePt t="8244" x="5640388" y="3014663"/>
          <p14:tracePt t="8260" x="5632450" y="3027363"/>
          <p14:tracePt t="8276" x="5632450" y="3040063"/>
          <p14:tracePt t="8278" x="5646738" y="3067050"/>
          <p14:tracePt t="8293" x="5678488" y="3098800"/>
          <p14:tracePt t="8295" x="5718175" y="3144838"/>
          <p14:tracePt t="8309" x="5757863" y="3178175"/>
          <p14:tracePt t="8311" x="5797550" y="3217863"/>
          <p14:tracePt t="8326" x="5835650" y="3255963"/>
          <p14:tracePt t="8342" x="5992813" y="3335338"/>
          <p14:tracePt t="8359" x="6045200" y="3341688"/>
          <p14:tracePt t="8376" x="6084888" y="3335338"/>
          <p14:tracePt t="8392" x="6143625" y="3302000"/>
          <p14:tracePt t="8409" x="6189663" y="3282950"/>
          <p14:tracePt t="8426" x="6242050" y="3255963"/>
          <p14:tracePt t="8442" x="6254750" y="3243263"/>
          <p14:tracePt t="8459" x="6262688" y="3230563"/>
          <p14:tracePt t="8475" x="6262688" y="3217863"/>
          <p14:tracePt t="8509" x="6254750" y="3209925"/>
          <p14:tracePt t="8517" x="6202363" y="3197225"/>
          <p14:tracePt t="8528" x="6157913" y="3184525"/>
          <p14:tracePt t="8542" x="5999163" y="3157538"/>
          <p14:tracePt t="8559" x="5856288" y="3125788"/>
          <p14:tracePt t="8575" x="5783263" y="3113088"/>
          <p14:tracePt t="8592" x="5770563" y="3113088"/>
          <p14:tracePt t="8645" x="5797550" y="3113088"/>
          <p14:tracePt t="8653" x="5875338" y="3113088"/>
          <p14:tracePt t="8661" x="5954713" y="3119438"/>
          <p14:tracePt t="8677" x="6065838" y="3119438"/>
          <p14:tracePt t="8692" x="6078538" y="3119438"/>
          <p14:tracePt t="8694" x="6105525" y="3119438"/>
          <p14:tracePt t="8709" x="6111875" y="3119438"/>
          <p14:tracePt t="8711" x="6124575" y="3119438"/>
          <p14:tracePt t="8765" x="6105525" y="3119438"/>
          <p14:tracePt t="8773" x="6065838" y="3119438"/>
          <p14:tracePt t="8781" x="6019800" y="3119438"/>
          <p14:tracePt t="8792" x="5954713" y="3119438"/>
          <p14:tracePt t="8809" x="5829300" y="3119438"/>
          <p14:tracePt t="8825" x="5711825" y="3119438"/>
          <p14:tracePt t="8841" x="5653088" y="3119438"/>
          <p14:tracePt t="8859" x="5646738" y="3119438"/>
          <p14:tracePt t="8901" x="5659438" y="3119438"/>
          <p14:tracePt t="8910" x="5665788" y="3119438"/>
          <p14:tracePt t="8917" x="5672138" y="3119438"/>
          <p14:tracePt t="8927" x="5678488" y="3119438"/>
          <p14:tracePt t="9061" x="5684838" y="3119438"/>
          <p14:tracePt t="9470" x="5692775" y="3119438"/>
          <p14:tracePt t="9476" x="5699125" y="3119438"/>
          <p14:tracePt t="9492" x="5724525" y="3098800"/>
          <p14:tracePt t="9508" x="5737225" y="3079750"/>
          <p14:tracePt t="9510" x="5757863" y="3027363"/>
          <p14:tracePt t="9525" x="5789613" y="2968625"/>
          <p14:tracePt t="9527" x="5810250" y="2909888"/>
          <p14:tracePt t="9541" x="5835650" y="2811463"/>
          <p14:tracePt t="9557" x="5902325" y="2509838"/>
          <p14:tracePt t="9574" x="5908675" y="2214563"/>
          <p14:tracePt t="9591" x="5908675" y="1958975"/>
          <p14:tracePt t="9607" x="5908675" y="1716088"/>
          <p14:tracePt t="9624" x="5908675" y="1520825"/>
          <p14:tracePt t="9642" x="5894388" y="1376363"/>
          <p14:tracePt t="9657" x="5862638" y="1336675"/>
          <p14:tracePt t="9674" x="5835650" y="1317625"/>
          <p14:tracePt t="9691" x="5829300" y="1317625"/>
          <p14:tracePt t="9693" x="5822950" y="1317625"/>
          <p14:tracePt t="9709" x="5789613" y="1317625"/>
          <p14:tracePt t="9725" x="5770563" y="1323975"/>
          <p14:tracePt t="9727" x="5730875" y="1330325"/>
          <p14:tracePt t="9742" x="5659438" y="1349375"/>
          <p14:tracePt t="9743" x="5613400" y="1362075"/>
          <p14:tracePt t="9758" x="5502275" y="1389063"/>
          <p14:tracePt t="9775" x="5430838" y="1395413"/>
          <p14:tracePt t="9792" x="5416550" y="1401763"/>
          <p14:tracePt t="9813" x="5410200" y="1401763"/>
          <p14:tracePt t="9824" x="5410200" y="1422400"/>
          <p14:tracePt t="9841" x="5410200" y="1487488"/>
          <p14:tracePt t="9858" x="5443538" y="1552575"/>
          <p14:tracePt t="9874" x="5468938" y="1638300"/>
          <p14:tracePt t="9891" x="5483225" y="1670050"/>
          <p14:tracePt t="9907" x="5508625" y="1703388"/>
          <p14:tracePt t="9909" x="5514975" y="1709738"/>
          <p14:tracePt t="9927" x="5521325" y="1709738"/>
          <p14:tracePt t="9942" x="5527675" y="1716088"/>
          <p14:tracePt t="10341" x="5535613" y="1716088"/>
          <p14:tracePt t="10359" x="5541963" y="1703388"/>
          <p14:tracePt t="10365" x="5541963" y="1690688"/>
          <p14:tracePt t="10373" x="5554663" y="1644650"/>
          <p14:tracePt t="10390" x="5573713" y="1579563"/>
          <p14:tracePt t="10407" x="5607050" y="1552575"/>
          <p14:tracePt t="10424" x="5632450" y="1500188"/>
          <p14:tracePt t="10440" x="5632450" y="1487488"/>
          <p14:tracePt t="10458" x="5632450" y="1481138"/>
          <p14:tracePt t="10474" x="5640388" y="1474788"/>
          <p14:tracePt t="10491" x="5653088" y="1468438"/>
          <p14:tracePt t="10509" x="5665788" y="1468438"/>
          <p14:tracePt t="10510" x="5672138" y="1468438"/>
          <p14:tracePt t="10549" x="5678488" y="1468438"/>
          <p14:tracePt t="10559" x="5692775" y="1468438"/>
          <p14:tracePt t="10565" x="5699125" y="1468438"/>
          <p14:tracePt t="10576" x="5724525" y="1474788"/>
          <p14:tracePt t="10590" x="5737225" y="1487488"/>
          <p14:tracePt t="10607" x="5745163" y="1493838"/>
          <p14:tracePt t="10654" x="5751513" y="1500188"/>
          <p14:tracePt t="10669" x="5751513" y="1506538"/>
          <p14:tracePt t="10677" x="5730875" y="1512888"/>
          <p14:tracePt t="10691" x="5692775" y="1527175"/>
          <p14:tracePt t="10693" x="5659438" y="1527175"/>
          <p14:tracePt t="10709" x="5607050" y="1533525"/>
          <p14:tracePt t="10725" x="5588000" y="1533525"/>
          <p14:tracePt t="10728" x="5561013" y="1533525"/>
          <p14:tracePt t="10741" x="5535613" y="1533525"/>
          <p14:tracePt t="10743" x="5514975" y="1533525"/>
          <p14:tracePt t="10758" x="5495925" y="1527175"/>
          <p14:tracePt t="10759" x="5456238" y="1512888"/>
          <p14:tracePt t="10775" x="5370513" y="1454150"/>
          <p14:tracePt t="10790" x="5345113" y="1441450"/>
          <p14:tracePt t="10807" x="5332413" y="1435100"/>
          <p14:tracePt t="10824" x="5332413" y="1422400"/>
          <p14:tracePt t="10840" x="5430838" y="1389063"/>
          <p14:tracePt t="10857" x="5573713" y="1382713"/>
          <p14:tracePt t="10874" x="5684838" y="1382713"/>
          <p14:tracePt t="10891" x="5737225" y="1389063"/>
          <p14:tracePt t="10907" x="5797550" y="1441450"/>
          <p14:tracePt t="10924" x="5862638" y="1512888"/>
          <p14:tracePt t="10926" x="5915025" y="1565275"/>
          <p14:tracePt t="10940" x="5954713" y="1592263"/>
          <p14:tracePt t="10958" x="6045200" y="1684338"/>
          <p14:tracePt t="10959" x="6084888" y="1724025"/>
          <p14:tracePt t="10974" x="6097588" y="1762125"/>
          <p14:tracePt t="10975" x="6118225" y="1801813"/>
          <p14:tracePt t="10991" x="6124575" y="1847850"/>
          <p14:tracePt t="11008" x="6124575" y="1900238"/>
          <p14:tracePt t="11024" x="6097588" y="1925638"/>
          <p14:tracePt t="11040" x="6065838" y="1952625"/>
          <p14:tracePt t="11056" x="6051550" y="1965325"/>
          <p14:tracePt t="11073" x="6032500" y="1965325"/>
          <p14:tracePt t="11090" x="6019800" y="1965325"/>
          <p14:tracePt t="11108" x="6013450" y="1965325"/>
          <p14:tracePt t="11141" x="6007100" y="1965325"/>
          <p14:tracePt t="11149" x="6007100" y="1958975"/>
          <p14:tracePt t="11159" x="6007100" y="1925638"/>
          <p14:tracePt t="11173" x="6007100" y="1893888"/>
          <p14:tracePt t="11190" x="6007100" y="1768475"/>
          <p14:tracePt t="11207" x="5946775" y="1604963"/>
          <p14:tracePt t="11223" x="5875338" y="1500188"/>
          <p14:tracePt t="11241" x="5835650" y="1435100"/>
          <p14:tracePt t="11257" x="5803900" y="1389063"/>
          <p14:tracePt t="11273" x="5770563" y="1362075"/>
          <p14:tracePt t="11289" x="5737225" y="1355725"/>
          <p14:tracePt t="11306" x="5678488" y="1349375"/>
          <p14:tracePt t="11323" x="5640388" y="1349375"/>
          <p14:tracePt t="11340" x="5600700" y="1362075"/>
          <p14:tracePt t="11357" x="5561013" y="1408113"/>
          <p14:tracePt t="11374" x="5514975" y="1468438"/>
          <p14:tracePt t="11390" x="5502275" y="1500188"/>
          <p14:tracePt t="11406" x="5502275" y="1552575"/>
          <p14:tracePt t="11423" x="5514975" y="1585913"/>
          <p14:tracePt t="11440" x="5594350" y="1625600"/>
          <p14:tracePt t="11457" x="5692775" y="1670050"/>
          <p14:tracePt t="11473" x="5835650" y="1716088"/>
          <p14:tracePt t="11490" x="5940425" y="1724025"/>
          <p14:tracePt t="11506" x="5986463" y="1724025"/>
          <p14:tracePt t="11523" x="6013450" y="1703388"/>
          <p14:tracePt t="11539" x="6019800" y="1657350"/>
          <p14:tracePt t="11556" x="6026150" y="1604963"/>
          <p14:tracePt t="11573" x="6026150" y="1539875"/>
          <p14:tracePt t="11575" x="6007100" y="1481138"/>
          <p14:tracePt t="11589" x="5967413" y="1441450"/>
          <p14:tracePt t="11606" x="5822950" y="1343025"/>
          <p14:tracePt t="11623" x="5770563" y="1336675"/>
          <p14:tracePt t="11639" x="5751513" y="1336675"/>
          <p14:tracePt t="11656" x="5711825" y="1355725"/>
          <p14:tracePt t="11673" x="5659438" y="1422400"/>
          <p14:tracePt t="11690" x="5619750" y="1468438"/>
          <p14:tracePt t="11706" x="5580063" y="1512888"/>
          <p14:tracePt t="11724" x="5580063" y="1546225"/>
          <p14:tracePt t="11741" x="5588000" y="1565275"/>
          <p14:tracePt t="11742" x="5607050" y="1585913"/>
          <p14:tracePt t="11757" x="5619750" y="1592263"/>
          <p14:tracePt t="11759" x="5632450" y="1604963"/>
          <p14:tracePt t="11773" x="5646738" y="1611313"/>
          <p14:tracePt t="11789" x="5659438" y="1631950"/>
          <p14:tracePt t="11806" x="5678488" y="1638300"/>
          <p14:tracePt t="11870" x="5684838" y="1638300"/>
          <p14:tracePt t="11877" x="5684838" y="1625600"/>
          <p14:tracePt t="11889" x="5684838" y="1604963"/>
          <p14:tracePt t="12558" x="5678488" y="1604963"/>
          <p14:tracePt t="12942" x="5672138" y="1604963"/>
          <p14:tracePt t="12973" x="5672138" y="1598613"/>
          <p14:tracePt t="12981" x="5672138" y="1585913"/>
          <p14:tracePt t="12991" x="5672138" y="1579563"/>
          <p14:tracePt t="13005" x="5672138" y="1558925"/>
          <p14:tracePt t="13021" x="5672138" y="1527175"/>
          <p14:tracePt t="13039" x="5659438" y="1447800"/>
          <p14:tracePt t="13055" x="5626100" y="1376363"/>
          <p14:tracePt t="13072" x="5561013" y="1277938"/>
          <p14:tracePt t="13088" x="5475288" y="1152525"/>
          <p14:tracePt t="13105" x="5370513" y="1041400"/>
          <p14:tracePt t="13122" x="5259388" y="969963"/>
          <p14:tracePt t="13138" x="5181600" y="884238"/>
          <p14:tracePt t="13156" x="5049838" y="760413"/>
          <p14:tracePt t="13158" x="4965700" y="701675"/>
          <p14:tracePt t="13172" x="4873625" y="635000"/>
          <p14:tracePt t="13174" x="4735513" y="550863"/>
          <p14:tracePt t="13189" x="4618038" y="511175"/>
          <p14:tracePt t="13206" x="4421188" y="484188"/>
          <p14:tracePt t="13207" x="4335463" y="484188"/>
          <p14:tracePt t="13223" x="4257675" y="484188"/>
          <p14:tracePt t="13224" x="4205288" y="484188"/>
          <p14:tracePt t="13238" x="4041775" y="544513"/>
          <p14:tracePt t="13255" x="3916363" y="603250"/>
          <p14:tracePt t="13271" x="3819525" y="668338"/>
          <p14:tracePt t="13288" x="3687763" y="766763"/>
          <p14:tracePt t="13304" x="3570288" y="917575"/>
          <p14:tracePt t="13321" x="3478213" y="1093788"/>
          <p14:tracePt t="13338" x="3373438" y="1284288"/>
          <p14:tracePt t="13355" x="3222625" y="1546225"/>
          <p14:tracePt t="13371" x="3084513" y="1860550"/>
          <p14:tracePt t="13373" x="3059113" y="1971675"/>
          <p14:tracePt t="13389" x="3038475" y="2090738"/>
          <p14:tracePt t="13390" x="3038475" y="2189163"/>
          <p14:tracePt t="13405" x="3038475" y="2279650"/>
          <p14:tracePt t="13407" x="3059113" y="2359025"/>
          <p14:tracePt t="13422" x="3078163" y="2411413"/>
          <p14:tracePt t="13424" x="3105150" y="2451100"/>
          <p14:tracePt t="13439" x="3124200" y="2463800"/>
          <p14:tracePt t="13440" x="3136900" y="2463800"/>
          <p14:tracePt t="13455" x="3176588" y="2463800"/>
          <p14:tracePt t="13472" x="3235325" y="2463800"/>
          <p14:tracePt t="13488" x="3314700" y="2463800"/>
          <p14:tracePt t="13505" x="3386138" y="2436813"/>
          <p14:tracePt t="13521" x="3444875" y="2417763"/>
          <p14:tracePt t="13538" x="3490913" y="2405063"/>
          <p14:tracePt t="13555" x="3536950" y="2378075"/>
          <p14:tracePt t="13571" x="3549650" y="2365375"/>
          <p14:tracePt t="13589" x="3570288" y="2332038"/>
          <p14:tracePt t="13590" x="3589338" y="2312988"/>
          <p14:tracePt t="13606" x="3595688" y="2312988"/>
          <p14:tracePt t="13607" x="3602038" y="2306638"/>
          <p14:tracePt t="13622" x="3608388" y="2306638"/>
          <p14:tracePt t="13638" x="3629025" y="2286000"/>
          <p14:tracePt t="13661" x="3635375" y="2286000"/>
          <p14:tracePt t="13671" x="3641725" y="2286000"/>
          <p14:tracePt t="13687" x="3687763" y="2286000"/>
          <p14:tracePt t="13704" x="3740150" y="2286000"/>
          <p14:tracePt t="13721" x="3792538" y="2286000"/>
          <p14:tracePt t="13738" x="3798888" y="2286000"/>
          <p14:tracePt t="13754" x="3805238" y="2286000"/>
          <p14:tracePt t="13770" x="3819525" y="2279650"/>
          <p14:tracePt t="13787" x="3851275" y="2260600"/>
          <p14:tracePt t="13790" x="3851275" y="2254250"/>
          <p14:tracePt t="13806" x="3857625" y="2254250"/>
          <p14:tracePt t="13893" x="3851275" y="2241550"/>
          <p14:tracePt t="13901" x="3819525" y="2241550"/>
          <p14:tracePt t="13909" x="3740150" y="2233613"/>
          <p14:tracePt t="13920" x="3660775" y="2220913"/>
          <p14:tracePt t="13938" x="3503613" y="2201863"/>
          <p14:tracePt t="13955" x="3406775" y="2189163"/>
          <p14:tracePt t="13957" x="3392488" y="2189163"/>
          <p14:tracePt t="13971" x="3386138" y="2189163"/>
          <p14:tracePt t="14053" x="3392488" y="2181225"/>
          <p14:tracePt t="14062" x="3413125" y="2168525"/>
          <p14:tracePt t="14070" x="3425825" y="2155825"/>
          <p14:tracePt t="14088" x="3459163" y="2136775"/>
          <p14:tracePt t="14104" x="3503613" y="2122488"/>
          <p14:tracePt t="14122" x="3570288" y="2122488"/>
          <p14:tracePt t="14137" x="3660775" y="2122488"/>
          <p14:tracePt t="14154" x="3727450" y="2122488"/>
          <p14:tracePt t="14156" x="3740150" y="2122488"/>
          <p14:tracePt t="14171" x="3752850" y="2109788"/>
          <p14:tracePt t="14406" x="3746500" y="2109788"/>
          <p14:tracePt t="14413" x="3727450" y="2109788"/>
          <p14:tracePt t="14422" x="3706813" y="2109788"/>
          <p14:tracePt t="14437" x="3700463" y="2109788"/>
          <p14:tracePt t="14454" x="3648075" y="2109788"/>
          <p14:tracePt t="14456" x="3616325" y="2109788"/>
          <p14:tracePt t="14470" x="3536950" y="2109788"/>
          <p14:tracePt t="14487" x="3484563" y="2109788"/>
          <p14:tracePt t="14504" x="3413125" y="2122488"/>
          <p14:tracePt t="14520" x="3354388" y="2143125"/>
          <p14:tracePt t="14537" x="3308350" y="2155825"/>
          <p14:tracePt t="14554" x="3294063" y="2155825"/>
          <p14:tracePt t="14638" x="3308350" y="2155825"/>
          <p14:tracePt t="14645" x="3346450" y="2155825"/>
          <p14:tracePt t="14656" x="3413125" y="2155825"/>
          <p14:tracePt t="14671" x="3478213" y="2155825"/>
          <p14:tracePt t="14687" x="3641725" y="2155825"/>
          <p14:tracePt t="14704" x="3746500" y="2155825"/>
          <p14:tracePt t="14720" x="3811588" y="2168525"/>
          <p14:tracePt t="14737" x="3884613" y="2168525"/>
          <p14:tracePt t="14754" x="3910013" y="2168525"/>
          <p14:tracePt t="14770" x="3916363" y="2168525"/>
          <p14:tracePt t="14821" x="3924300" y="2174875"/>
          <p14:tracePt t="14863" x="3924300" y="2181225"/>
          <p14:tracePt t="14872" x="3916363" y="2181225"/>
          <p14:tracePt t="14877" x="3910013" y="2181225"/>
          <p14:tracePt t="14886" x="3897313" y="2181225"/>
          <p14:tracePt t="14903" x="3890963" y="2181225"/>
          <p14:tracePt t="14920" x="3863975" y="2181225"/>
          <p14:tracePt t="14937" x="3844925" y="2181225"/>
          <p14:tracePt t="14957" x="3832225" y="2181225"/>
          <p14:tracePt t="14970" x="3825875" y="2174875"/>
          <p14:tracePt t="14989" x="3819525" y="2174875"/>
          <p14:tracePt t="15003" x="3811588" y="2174875"/>
          <p14:tracePt t="15094" x="3792538" y="2174875"/>
          <p14:tracePt t="15101" x="3786188" y="2174875"/>
          <p14:tracePt t="15798" x="3773488" y="2174875"/>
          <p14:tracePt t="15805" x="3765550" y="2174875"/>
          <p14:tracePt t="16006" x="3765550" y="2162175"/>
          <p14:tracePt t="16013" x="3746500" y="2128838"/>
          <p14:tracePt t="16021" x="3727450" y="2076450"/>
          <p14:tracePt t="16036" x="3713163" y="2011363"/>
          <p14:tracePt t="16038" x="3694113" y="1952625"/>
          <p14:tracePt t="16053" x="3675063" y="1887538"/>
          <p14:tracePt t="16055" x="3668713" y="1841500"/>
          <p14:tracePt t="16069" x="3622675" y="1762125"/>
          <p14:tracePt t="16086" x="3549650" y="1638300"/>
          <p14:tracePt t="16103" x="3398838" y="1468438"/>
          <p14:tracePt t="16119" x="3360738" y="1428750"/>
          <p14:tracePt t="16136" x="3333750" y="1401763"/>
          <p14:tracePt t="16152" x="3235325" y="1362075"/>
          <p14:tracePt t="16169" x="3111500" y="1309688"/>
          <p14:tracePt t="16185" x="3065463" y="1309688"/>
          <p14:tracePt t="16202" x="3059113" y="1309688"/>
          <p14:tracePt t="16218" x="3111500" y="1441450"/>
          <p14:tracePt t="16236" x="3235325" y="1617663"/>
          <p14:tracePt t="16238" x="3275013" y="1690688"/>
          <p14:tracePt t="16252" x="3294063" y="1736725"/>
          <p14:tracePt t="16270" x="3321050" y="1789113"/>
          <p14:tracePt t="16272" x="3321050" y="1801813"/>
          <p14:tracePt t="16286" x="3321050" y="1808163"/>
          <p14:tracePt t="16288" x="3321050" y="1814513"/>
          <p14:tracePt t="16302" x="3308350" y="1841500"/>
          <p14:tracePt t="16319" x="3281363" y="1866900"/>
          <p14:tracePt t="16335" x="3249613" y="1887538"/>
          <p14:tracePt t="16352" x="3228975" y="1900238"/>
          <p14:tracePt t="16369" x="3157538" y="1919288"/>
          <p14:tracePt t="16386" x="3117850" y="1919288"/>
          <p14:tracePt t="16402" x="3084513" y="1919288"/>
          <p14:tracePt t="16418" x="3071813" y="1919288"/>
          <p14:tracePt t="16435" x="3019425" y="1906588"/>
          <p14:tracePt t="16452" x="2954338" y="1835150"/>
          <p14:tracePt t="16469" x="2862263" y="1743075"/>
          <p14:tracePt t="16485" x="2797175" y="1657350"/>
          <p14:tracePt t="16501" x="2776538" y="1598613"/>
          <p14:tracePt t="16518" x="2763838" y="1539875"/>
          <p14:tracePt t="16535" x="2751138" y="1506538"/>
          <p14:tracePt t="16552" x="2744788" y="1500188"/>
          <p14:tracePt t="16590" x="2738438" y="1493838"/>
          <p14:tracePt t="16597" x="2724150" y="1500188"/>
          <p14:tracePt t="16605" x="2692400" y="1558925"/>
          <p14:tracePt t="16619" x="2659063" y="1598613"/>
          <p14:tracePt t="16635" x="2581275" y="1736725"/>
          <p14:tracePt t="16651" x="2541588" y="1841500"/>
          <p14:tracePt t="16668" x="2514600" y="1900238"/>
          <p14:tracePt t="16685" x="2501900" y="1933575"/>
          <p14:tracePt t="16701" x="2495550" y="1952625"/>
          <p14:tracePt t="16703" x="2489200" y="1952625"/>
          <p14:tracePt t="16719" x="2489200" y="1965325"/>
          <p14:tracePt t="16734" x="2489200" y="1971675"/>
          <p14:tracePt t="17030" x="2482850" y="1971675"/>
          <p14:tracePt t="17045" x="2482850" y="1958975"/>
          <p14:tracePt t="17061" x="2482850" y="1952625"/>
          <p14:tracePt t="17151" x="2482850" y="1946275"/>
          <p14:tracePt t="17238" x="2489200" y="1946275"/>
          <p14:tracePt t="17622" x="2489200" y="1939925"/>
          <p14:tracePt t="17966" x="2495550" y="1939925"/>
          <p14:tracePt t="17973" x="2501900" y="1939925"/>
          <p14:tracePt t="17983" x="2508250" y="1939925"/>
          <p14:tracePt t="18014" x="2522538" y="1933575"/>
          <p14:tracePt t="18030" x="2522538" y="1925638"/>
          <p14:tracePt t="18079" x="2535238" y="1925638"/>
          <p14:tracePt t="18088" x="2560638" y="1925638"/>
          <p14:tracePt t="18100" x="2593975" y="1925638"/>
          <p14:tracePt t="18117" x="2705100" y="1925638"/>
          <p14:tracePt t="18134" x="2803525" y="1939925"/>
          <p14:tracePt t="18150" x="2914650" y="1946275"/>
          <p14:tracePt t="18167" x="2933700" y="1946275"/>
          <p14:tracePt t="18197" x="2941638" y="1946275"/>
          <p14:tracePt t="18205" x="2947988" y="1946275"/>
          <p14:tracePt t="18221" x="2954338" y="1946275"/>
          <p14:tracePt t="18262" x="2960688" y="1946275"/>
          <p14:tracePt t="18294" x="2967038" y="1946275"/>
          <p14:tracePt t="18303" x="2973388" y="1946275"/>
          <p14:tracePt t="18309" x="2994025" y="1933575"/>
          <p14:tracePt t="18319" x="3000375" y="1933575"/>
          <p14:tracePt t="18333" x="3006725" y="1925638"/>
          <p14:tracePt t="18350" x="3032125" y="1919288"/>
          <p14:tracePt t="18366" x="3078163" y="1906588"/>
          <p14:tracePt t="18383" x="3157538" y="1900238"/>
          <p14:tracePt t="18400" x="3321050" y="1900238"/>
          <p14:tracePt t="18417" x="3524250" y="1881188"/>
          <p14:tracePt t="18434" x="3660775" y="1847850"/>
          <p14:tracePt t="18451" x="3706813" y="1828800"/>
          <p14:tracePt t="18452" x="3713163" y="1828800"/>
          <p14:tracePt t="18467" x="3721100" y="1820863"/>
          <p14:tracePt t="18484" x="3752850" y="1808163"/>
          <p14:tracePt t="18501" x="3779838" y="1801813"/>
          <p14:tracePt t="18517" x="3819525" y="1795463"/>
          <p14:tracePt t="18519" x="3838575" y="1789113"/>
          <p14:tracePt t="18533" x="3863975" y="1782763"/>
          <p14:tracePt t="18550" x="3903663" y="1768475"/>
          <p14:tracePt t="18552" x="3910013" y="1768475"/>
          <p14:tracePt t="18566" x="3943350" y="1768475"/>
          <p14:tracePt t="18583" x="3968750" y="1768475"/>
          <p14:tracePt t="18600" x="3995738" y="1768475"/>
          <p14:tracePt t="18621" x="4008438" y="1768475"/>
          <p14:tracePt t="18661" x="4014788" y="1768475"/>
          <p14:tracePt t="18669" x="4014788" y="1776413"/>
          <p14:tracePt t="18677" x="4014788" y="1789113"/>
          <p14:tracePt t="18685" x="4014788" y="1795463"/>
          <p14:tracePt t="18709" x="4014788" y="1808163"/>
          <p14:tracePt t="18717" x="4014788" y="1814513"/>
          <p14:tracePt t="18735" x="4014788" y="1820863"/>
          <p14:tracePt t="18751" x="4014788" y="1835150"/>
          <p14:tracePt t="18767" x="4021138" y="1835150"/>
          <p14:tracePt t="18941" x="4021138" y="1847850"/>
          <p14:tracePt t="18950" x="4008438" y="1860550"/>
          <p14:tracePt t="18957" x="4008438" y="1866900"/>
          <p14:tracePt t="18965" x="3995738" y="1881188"/>
          <p14:tracePt t="18983" x="3976688" y="1900238"/>
          <p14:tracePt t="18999" x="3962400" y="1912938"/>
          <p14:tracePt t="19016" x="3949700" y="1925638"/>
          <p14:tracePt t="19033" x="3903663" y="1965325"/>
          <p14:tracePt t="19049" x="3851275" y="2017713"/>
          <p14:tracePt t="19066" x="3811588" y="2063750"/>
          <p14:tracePt t="19083" x="3786188" y="2116138"/>
          <p14:tracePt t="19085" x="3786188" y="2128838"/>
          <p14:tracePt t="19100" x="3786188" y="2149475"/>
          <p14:tracePt t="19102" x="3786188" y="2155825"/>
          <p14:tracePt t="19117" x="3779838" y="2168525"/>
          <p14:tracePt t="19133" x="3779838" y="2174875"/>
          <p14:tracePt t="19151" x="3779838" y="2195513"/>
          <p14:tracePt t="19167" x="3779838" y="2201863"/>
          <p14:tracePt t="19168" x="3779838" y="2208213"/>
          <p14:tracePt t="19183" x="3779838" y="2233613"/>
          <p14:tracePt t="19200" x="3779838" y="2247900"/>
          <p14:tracePt t="19216" x="3779838" y="2260600"/>
          <p14:tracePt t="19233" x="3765550" y="2300288"/>
          <p14:tracePt t="19250" x="3765550" y="2371725"/>
          <p14:tracePt t="19266" x="3765550" y="2444750"/>
          <p14:tracePt t="19283" x="3798888" y="2528888"/>
          <p14:tracePt t="19299" x="3811588" y="2562225"/>
          <p14:tracePt t="19316" x="3832225" y="2581275"/>
          <p14:tracePt t="19333" x="3832225" y="2587625"/>
          <p14:tracePt t="19350" x="3832225" y="2608263"/>
          <p14:tracePt t="19351" x="3871913" y="2646363"/>
          <p14:tracePt t="19366" x="3897313" y="2667000"/>
          <p14:tracePt t="19368" x="3937000" y="2698750"/>
          <p14:tracePt t="19383" x="4041775" y="2759075"/>
          <p14:tracePt t="19399" x="4146550" y="2784475"/>
          <p14:tracePt t="19416" x="4257675" y="2784475"/>
          <p14:tracePt t="19433" x="4329113" y="2784475"/>
          <p14:tracePt t="19450" x="4362450" y="2784475"/>
          <p14:tracePt t="19467" x="4421188" y="2784475"/>
          <p14:tracePt t="19468" x="4454525" y="2784475"/>
          <p14:tracePt t="19482" x="4486275" y="2784475"/>
          <p14:tracePt t="19500" x="4572000" y="2805113"/>
          <p14:tracePt t="19502" x="4584700" y="2805113"/>
          <p14:tracePt t="19516" x="4618038" y="2805113"/>
          <p14:tracePt t="19532" x="4670425" y="2805113"/>
          <p14:tracePt t="19534" x="4695825" y="2805113"/>
          <p14:tracePt t="19548" x="4722813" y="2805113"/>
          <p14:tracePt t="19550" x="4729163" y="2797175"/>
          <p14:tracePt t="19566" x="4735513" y="2797175"/>
          <p14:tracePt t="19568" x="4741863" y="2784475"/>
          <p14:tracePt t="19583" x="4748213" y="2765425"/>
          <p14:tracePt t="19599" x="4756150" y="2752725"/>
          <p14:tracePt t="19616" x="4762500" y="2732088"/>
          <p14:tracePt t="19632" x="4775200" y="2706688"/>
          <p14:tracePt t="19649" x="4775200" y="2667000"/>
          <p14:tracePt t="19665" x="4775200" y="2608263"/>
          <p14:tracePt t="19683" x="4775200" y="2581275"/>
          <p14:tracePt t="19684" x="4775200" y="2562225"/>
          <p14:tracePt t="19698" x="4775200" y="2549525"/>
          <p14:tracePt t="19700" x="4781550" y="2549525"/>
          <p14:tracePt t="19717" x="4781550" y="2528888"/>
          <p14:tracePt t="19719" x="4787900" y="2516188"/>
          <p14:tracePt t="19733" x="4794250" y="2497138"/>
          <p14:tracePt t="19735" x="4800600" y="2482850"/>
          <p14:tracePt t="19749" x="4800600" y="2457450"/>
          <p14:tracePt t="19751" x="4800600" y="2430463"/>
          <p14:tracePt t="19766" x="4800600" y="2411413"/>
          <p14:tracePt t="19782" x="4800600" y="2371725"/>
          <p14:tracePt t="19798" x="4800600" y="2319338"/>
          <p14:tracePt t="19815" x="4800600" y="2254250"/>
          <p14:tracePt t="19833" x="4800600" y="2143125"/>
          <p14:tracePt t="19849" x="4800600" y="2057400"/>
          <p14:tracePt t="19866" x="4800600" y="1985963"/>
          <p14:tracePt t="19882" x="4800600" y="1919288"/>
          <p14:tracePt t="19899" x="4800600" y="1854200"/>
          <p14:tracePt t="19900" x="4800600" y="1828800"/>
          <p14:tracePt t="19916" x="4800600" y="1749425"/>
          <p14:tracePt t="19932" x="4781550" y="1651000"/>
          <p14:tracePt t="19949" x="4781550" y="1558925"/>
          <p14:tracePt t="19965" x="4781550" y="1533525"/>
          <p14:tracePt t="19981" x="4781550" y="1493838"/>
          <p14:tracePt t="19998" x="4814888" y="1428750"/>
          <p14:tracePt t="20015" x="4852988" y="1362075"/>
          <p14:tracePt t="20031" x="4873625" y="1303338"/>
          <p14:tracePt t="20048" x="4886325" y="1290638"/>
          <p14:tracePt t="20064" x="4905375" y="1277938"/>
          <p14:tracePt t="20082" x="4945063" y="1271588"/>
          <p14:tracePt t="20099" x="4997450" y="1271588"/>
          <p14:tracePt t="20115" x="5043488" y="1271588"/>
          <p14:tracePt t="20116" x="5083175" y="1271588"/>
          <p14:tracePt t="20132" x="5148263" y="1277938"/>
          <p14:tracePt t="20148" x="5187950" y="1296988"/>
          <p14:tracePt t="20150" x="5233988" y="1303338"/>
          <p14:tracePt t="20165" x="5253038" y="1317625"/>
          <p14:tracePt t="20167" x="5286375" y="1330325"/>
          <p14:tracePt t="20182" x="5324475" y="1349375"/>
          <p14:tracePt t="20184" x="5345113" y="1355725"/>
          <p14:tracePt t="20198" x="5370513" y="1376363"/>
          <p14:tracePt t="20215" x="5378450" y="1382713"/>
          <p14:tracePt t="20231" x="5378450" y="1447800"/>
          <p14:tracePt t="20248" x="5378450" y="1592263"/>
          <p14:tracePt t="20265" x="5378450" y="1730375"/>
          <p14:tracePt t="20281" x="5410200" y="1835150"/>
          <p14:tracePt t="20298" x="5416550" y="1847850"/>
          <p14:tracePt t="20317" x="5416550" y="1854200"/>
          <p14:tracePt t="20358" x="5422900" y="1854200"/>
          <p14:tracePt t="20389" x="5430838" y="1854200"/>
          <p14:tracePt t="20401" x="5430838" y="1860550"/>
          <p14:tracePt t="20404" x="5430838" y="1873250"/>
          <p14:tracePt t="20414" x="5430838" y="1887538"/>
          <p14:tracePt t="20432" x="5430838" y="1900238"/>
          <p14:tracePt t="20526" x="5422900" y="1900238"/>
          <p14:tracePt t="20630" x="5416550" y="1900238"/>
          <p14:tracePt t="20638" x="5430838" y="1847850"/>
          <p14:tracePt t="20649" x="5449888" y="1801813"/>
          <p14:tracePt t="20665" x="5468938" y="1697038"/>
          <p14:tracePt t="20681" x="5468938" y="1573213"/>
          <p14:tracePt t="20698" x="5456238" y="1468438"/>
          <p14:tracePt t="20715" x="5416550" y="1395413"/>
          <p14:tracePt t="20717" x="5384800" y="1355725"/>
          <p14:tracePt t="20732" x="5357813" y="1323975"/>
          <p14:tracePt t="20748" x="5305425" y="1317625"/>
          <p14:tracePt t="20764" x="5292725" y="1317625"/>
          <p14:tracePt t="20765" x="5265738" y="1349375"/>
          <p14:tracePt t="20781" x="5253038" y="1395413"/>
          <p14:tracePt t="20783" x="5246688" y="1520825"/>
          <p14:tracePt t="20798" x="5246688" y="1617663"/>
          <p14:tracePt t="20800" x="5246688" y="1709738"/>
          <p14:tracePt t="20814" x="5318125" y="1933575"/>
          <p14:tracePt t="20831" x="5410200" y="2063750"/>
          <p14:tracePt t="20849" x="5468938" y="2097088"/>
          <p14:tracePt t="20865" x="5495925" y="2103438"/>
          <p14:tracePt t="20881" x="5502275" y="2103438"/>
          <p14:tracePt t="20901" x="5508625" y="2103438"/>
          <p14:tracePt t="20966" x="5508625" y="2097088"/>
          <p14:tracePt t="20983" x="5508625" y="2084388"/>
          <p14:tracePt t="20999" x="5508625" y="2076450"/>
          <p14:tracePt t="21005" x="5508625" y="2063750"/>
          <p14:tracePt t="21013" x="5508625" y="2051050"/>
          <p14:tracePt t="21030" x="5502275" y="2024063"/>
          <p14:tracePt t="21048" x="5489575" y="1998663"/>
          <p14:tracePt t="21064" x="5456238" y="1919288"/>
          <p14:tracePt t="21080" x="5391150" y="1820863"/>
          <p14:tracePt t="21098" x="5332413" y="1703388"/>
          <p14:tracePt t="21114" x="5305425" y="1611313"/>
          <p14:tracePt t="21132" x="5299075" y="1598613"/>
          <p14:tracePt t="21133" x="5292725" y="1585913"/>
          <p14:tracePt t="21148" x="5292725" y="1579563"/>
          <p14:tracePt t="21164" x="5280025" y="1558925"/>
          <p14:tracePt t="21183" x="5280025" y="1552575"/>
          <p14:tracePt t="21200" x="5280025" y="1546225"/>
          <p14:tracePt t="21238" x="5280025" y="1533525"/>
          <p14:tracePt t="21286" x="5280025" y="1527175"/>
          <p14:tracePt t="21486" x="5280025" y="1500188"/>
          <p14:tracePt t="21494" x="5280025" y="1460500"/>
          <p14:tracePt t="21501" x="5280025" y="1416050"/>
          <p14:tracePt t="21513" x="5272088" y="1349375"/>
          <p14:tracePt t="21530" x="5259388" y="1173163"/>
          <p14:tracePt t="21547" x="5219700" y="982663"/>
          <p14:tracePt t="21548" x="5187950" y="884238"/>
          <p14:tracePt t="21564" x="5175250" y="785813"/>
          <p14:tracePt t="21567" x="5141913" y="681038"/>
          <p14:tracePt t="21581" x="5122863" y="582613"/>
          <p14:tracePt t="21583" x="5083175" y="484188"/>
          <p14:tracePt t="21598" x="5049838" y="347663"/>
          <p14:tracePt t="21615" x="5030788" y="280988"/>
          <p14:tracePt t="21616" x="5010150" y="222250"/>
          <p14:tracePt t="21631" x="4972050" y="98425"/>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 scheme&#10;&#10;Description automatically generated">
            <a:extLst>
              <a:ext uri="{FF2B5EF4-FFF2-40B4-BE49-F238E27FC236}">
                <a16:creationId xmlns:a16="http://schemas.microsoft.com/office/drawing/2014/main" id="{17BFE5BC-CE25-11EF-1C68-84B8C4684BC6}"/>
              </a:ext>
            </a:extLst>
          </p:cNvPr>
          <p:cNvPicPr>
            <a:picLocks noChangeAspect="1"/>
          </p:cNvPicPr>
          <p:nvPr/>
        </p:nvPicPr>
        <p:blipFill>
          <a:blip r:embed="rId2"/>
          <a:stretch>
            <a:fillRect/>
          </a:stretch>
        </p:blipFill>
        <p:spPr>
          <a:xfrm>
            <a:off x="1362877" y="359606"/>
            <a:ext cx="6347786" cy="4424287"/>
          </a:xfrm>
          <a:prstGeom prst="rect">
            <a:avLst/>
          </a:prstGeom>
        </p:spPr>
      </p:pic>
      <p:pic>
        <p:nvPicPr>
          <p:cNvPr id="5" name="Picture 4" descr="A person smiling at the camera&#10;&#10;Description automatically generated">
            <a:extLst>
              <a:ext uri="{FF2B5EF4-FFF2-40B4-BE49-F238E27FC236}">
                <a16:creationId xmlns:a16="http://schemas.microsoft.com/office/drawing/2014/main" id="{5B71DFCF-87A4-A118-12B1-072C98732CF2}"/>
              </a:ext>
            </a:extLst>
          </p:cNvPr>
          <p:cNvPicPr>
            <a:picLocks noChangeAspect="1"/>
          </p:cNvPicPr>
          <p:nvPr/>
        </p:nvPicPr>
        <p:blipFill>
          <a:blip r:embed="rId3"/>
          <a:stretch>
            <a:fillRect/>
          </a:stretch>
        </p:blipFill>
        <p:spPr>
          <a:xfrm>
            <a:off x="7711899" y="277345"/>
            <a:ext cx="1180746" cy="1233404"/>
          </a:xfrm>
          <a:prstGeom prst="rect">
            <a:avLst/>
          </a:prstGeom>
        </p:spPr>
      </p:pic>
      <p:sp>
        <p:nvSpPr>
          <p:cNvPr id="3" name="Slide Number Placeholder 2">
            <a:extLst>
              <a:ext uri="{FF2B5EF4-FFF2-40B4-BE49-F238E27FC236}">
                <a16:creationId xmlns:a16="http://schemas.microsoft.com/office/drawing/2014/main" id="{BA8CFEB0-EA1B-2B59-0A7B-E1787F0887A5}"/>
              </a:ext>
            </a:extLst>
          </p:cNvPr>
          <p:cNvSpPr>
            <a:spLocks noGrp="1"/>
          </p:cNvSpPr>
          <p:nvPr>
            <p:ph type="sldNum" sz="quarter" idx="12"/>
          </p:nvPr>
        </p:nvSpPr>
        <p:spPr>
          <a:xfrm>
            <a:off x="7954689" y="4851311"/>
            <a:ext cx="1097280" cy="192024"/>
          </a:xfrm>
        </p:spPr>
        <p:txBody>
          <a:bodyPr/>
          <a:lstStyle/>
          <a:p>
            <a:fld id="{00000000-1234-1234-1234-123412341234}" type="slidenum">
              <a:rPr lang="en" sz="1050" smtClean="0"/>
              <a:t>59</a:t>
            </a:fld>
            <a:endParaRPr lang="en-US" sz="1050"/>
          </a:p>
        </p:txBody>
      </p:sp>
      <p:sp>
        <p:nvSpPr>
          <p:cNvPr id="6" name="TextBox 5">
            <a:extLst>
              <a:ext uri="{FF2B5EF4-FFF2-40B4-BE49-F238E27FC236}">
                <a16:creationId xmlns:a16="http://schemas.microsoft.com/office/drawing/2014/main" id="{45E25D88-FB95-BA27-C44E-6B507A490462}"/>
              </a:ext>
            </a:extLst>
          </p:cNvPr>
          <p:cNvSpPr txBox="1"/>
          <p:nvPr/>
        </p:nvSpPr>
        <p:spPr>
          <a:xfrm>
            <a:off x="7800467" y="1510749"/>
            <a:ext cx="1003610" cy="276999"/>
          </a:xfrm>
          <a:prstGeom prst="rect">
            <a:avLst/>
          </a:prstGeom>
          <a:noFill/>
        </p:spPr>
        <p:txBody>
          <a:bodyPr wrap="square" rtlCol="0">
            <a:spAutoFit/>
          </a:bodyPr>
          <a:lstStyle/>
          <a:p>
            <a:pPr algn="ctr"/>
            <a:r>
              <a:rPr lang="en-US" sz="1200">
                <a:solidFill>
                  <a:schemeClr val="bg1"/>
                </a:solidFill>
              </a:rPr>
              <a:t>Ryan, EE</a:t>
            </a:r>
          </a:p>
        </p:txBody>
      </p:sp>
    </p:spTree>
    <p:extLst>
      <p:ext uri="{BB962C8B-B14F-4D97-AF65-F5344CB8AC3E}">
        <p14:creationId xmlns:p14="http://schemas.microsoft.com/office/powerpoint/2010/main" val="12597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155" name="Rectangle 154">
            <a:extLst>
              <a:ext uri="{FF2B5EF4-FFF2-40B4-BE49-F238E27FC236}">
                <a16:creationId xmlns:a16="http://schemas.microsoft.com/office/drawing/2014/main" id="{ADD98D61-0BE8-42A1-965D-A26581BF6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57" name="Rectangle 156">
            <a:extLst>
              <a:ext uri="{FF2B5EF4-FFF2-40B4-BE49-F238E27FC236}">
                <a16:creationId xmlns:a16="http://schemas.microsoft.com/office/drawing/2014/main" id="{94E26516-89B0-481C-BD58-C7203B718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59" name="Rectangle 158">
            <a:extLst>
              <a:ext uri="{FF2B5EF4-FFF2-40B4-BE49-F238E27FC236}">
                <a16:creationId xmlns:a16="http://schemas.microsoft.com/office/drawing/2014/main" id="{026C0509-8068-4BED-B344-2468DFDB8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39460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768990D3-F7C5-49C4-9ECF-2583C173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344" y="482598"/>
            <a:ext cx="2977094" cy="4178304"/>
          </a:xfrm>
          <a:prstGeom prst="rect">
            <a:avLst/>
          </a:prstGeom>
          <a:solidFill>
            <a:schemeClr val="tx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pic>
        <p:nvPicPr>
          <p:cNvPr id="3" name="Picture 2" descr="SLAM Robot – Malcolm's Technical Blog">
            <a:extLst>
              <a:ext uri="{FF2B5EF4-FFF2-40B4-BE49-F238E27FC236}">
                <a16:creationId xmlns:a16="http://schemas.microsoft.com/office/drawing/2014/main" id="{A8FEB250-E1B8-B265-A8EF-A0074CF45974}"/>
              </a:ext>
            </a:extLst>
          </p:cNvPr>
          <p:cNvPicPr>
            <a:picLocks noChangeAspect="1"/>
          </p:cNvPicPr>
          <p:nvPr/>
        </p:nvPicPr>
        <p:blipFill>
          <a:blip r:embed="rId3"/>
          <a:srcRect l="1017" r="11095"/>
          <a:stretch/>
        </p:blipFill>
        <p:spPr>
          <a:xfrm>
            <a:off x="615148" y="606933"/>
            <a:ext cx="2729484" cy="1904491"/>
          </a:xfrm>
          <a:prstGeom prst="rect">
            <a:avLst/>
          </a:prstGeom>
        </p:spPr>
      </p:pic>
      <p:pic>
        <p:nvPicPr>
          <p:cNvPr id="11" name="Picture 10" descr="Fully autonomous robot for solar O&amp;M – pv magazine International">
            <a:extLst>
              <a:ext uri="{FF2B5EF4-FFF2-40B4-BE49-F238E27FC236}">
                <a16:creationId xmlns:a16="http://schemas.microsoft.com/office/drawing/2014/main" id="{E316601A-0787-5A2C-CF48-89AC1407295C}"/>
              </a:ext>
            </a:extLst>
          </p:cNvPr>
          <p:cNvPicPr>
            <a:picLocks noChangeAspect="1"/>
          </p:cNvPicPr>
          <p:nvPr/>
        </p:nvPicPr>
        <p:blipFill>
          <a:blip r:embed="rId4"/>
          <a:srcRect l="-295" t="318" r="-295" b="23964"/>
          <a:stretch/>
        </p:blipFill>
        <p:spPr>
          <a:xfrm>
            <a:off x="615148" y="2632073"/>
            <a:ext cx="2745701" cy="1911809"/>
          </a:xfrm>
          <a:prstGeom prst="rect">
            <a:avLst/>
          </a:prstGeom>
        </p:spPr>
      </p:pic>
      <p:sp>
        <p:nvSpPr>
          <p:cNvPr id="163" name="Rectangle 162">
            <a:extLst>
              <a:ext uri="{FF2B5EF4-FFF2-40B4-BE49-F238E27FC236}">
                <a16:creationId xmlns:a16="http://schemas.microsoft.com/office/drawing/2014/main" id="{CAEA4965-81C7-47A5-995B-578B0D2E6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4668" y="179613"/>
            <a:ext cx="5027882" cy="4785292"/>
          </a:xfrm>
          <a:prstGeom prst="rect">
            <a:avLst/>
          </a:prstGeom>
          <a:solidFill>
            <a:schemeClr val="tx1"/>
          </a:solidFill>
          <a:ln w="6350" cap="flat" cmpd="sng" algn="ctr">
            <a:solidFill>
              <a:schemeClr val="tx1">
                <a:lumMod val="75000"/>
              </a:schemeClr>
            </a:solidFill>
            <a:prstDash val="solid"/>
          </a:ln>
          <a:effectLst>
            <a:softEdge rad="0"/>
          </a:effectLst>
        </p:spPr>
        <p:txBody>
          <a:bodyPr rtlCol="0" anchor="ctr"/>
          <a:lstStyle/>
          <a:p>
            <a:pPr algn="ctr"/>
            <a:endParaRPr lang="en-US">
              <a:solidFill>
                <a:schemeClr val="tx1"/>
              </a:solidFill>
            </a:endParaRPr>
          </a:p>
        </p:txBody>
      </p:sp>
      <p:sp>
        <p:nvSpPr>
          <p:cNvPr id="165" name="Rectangle 164">
            <a:extLst>
              <a:ext uri="{FF2B5EF4-FFF2-40B4-BE49-F238E27FC236}">
                <a16:creationId xmlns:a16="http://schemas.microsoft.com/office/drawing/2014/main" id="{D8910CA9-AB26-4474-A34E-485FD3882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736" y="281687"/>
            <a:ext cx="4821746" cy="4581144"/>
          </a:xfrm>
          <a:prstGeom prst="rect">
            <a:avLst/>
          </a:prstGeom>
          <a:solidFill>
            <a:schemeClr val="bg2"/>
          </a:solidFill>
          <a:ln w="6350" cap="sq" cmpd="sng" algn="ctr">
            <a:noFill/>
            <a:prstDash val="solid"/>
            <a:miter lim="800000"/>
          </a:ln>
          <a:effectLst/>
        </p:spPr>
        <p:txBody>
          <a:bodyPr/>
          <a:lstStyle/>
          <a:p>
            <a:endParaRPr lang="en-US"/>
          </a:p>
        </p:txBody>
      </p:sp>
      <p:sp>
        <p:nvSpPr>
          <p:cNvPr id="66" name="Google Shape;66;p15"/>
          <p:cNvSpPr txBox="1">
            <a:spLocks noGrp="1"/>
          </p:cNvSpPr>
          <p:nvPr>
            <p:ph type="title"/>
          </p:nvPr>
        </p:nvSpPr>
        <p:spPr>
          <a:xfrm>
            <a:off x="4400905" y="669090"/>
            <a:ext cx="4085438" cy="1234440"/>
          </a:xfrm>
          <a:prstGeom prst="rect">
            <a:avLst/>
          </a:prstGeom>
        </p:spPr>
        <p:txBody>
          <a:bodyPr spcFirstLastPara="1" vert="horz" lIns="91440" tIns="45720" rIns="91440" bIns="45720" rtlCol="0" anchor="ctr" anchorCtr="0">
            <a:normAutofit/>
          </a:bodyPr>
          <a:lstStyle/>
          <a:p>
            <a:pPr defTabSz="914400">
              <a:spcBef>
                <a:spcPct val="0"/>
              </a:spcBef>
            </a:pPr>
            <a:r>
              <a:rPr lang="en-US" sz="4100"/>
              <a:t>Robot Specific  Objectives</a:t>
            </a:r>
          </a:p>
          <a:p>
            <a:pPr marL="0" lvl="0" indent="0" defTabSz="914400">
              <a:spcBef>
                <a:spcPct val="0"/>
              </a:spcBef>
              <a:spcAft>
                <a:spcPts val="0"/>
              </a:spcAft>
            </a:pPr>
            <a:endParaRPr lang="en-US" sz="4100"/>
          </a:p>
        </p:txBody>
      </p:sp>
      <p:graphicFrame>
        <p:nvGraphicFramePr>
          <p:cNvPr id="84" name="Google Shape;67;p15">
            <a:extLst>
              <a:ext uri="{FF2B5EF4-FFF2-40B4-BE49-F238E27FC236}">
                <a16:creationId xmlns:a16="http://schemas.microsoft.com/office/drawing/2014/main" id="{78E44194-6645-4541-18C5-9CF67AAE5DB2}"/>
              </a:ext>
            </a:extLst>
          </p:cNvPr>
          <p:cNvGraphicFramePr/>
          <p:nvPr>
            <p:extLst>
              <p:ext uri="{D42A27DB-BD31-4B8C-83A1-F6EECF244321}">
                <p14:modId xmlns:p14="http://schemas.microsoft.com/office/powerpoint/2010/main" val="3143148661"/>
              </p:ext>
            </p:extLst>
          </p:nvPr>
        </p:nvGraphicFramePr>
        <p:xfrm>
          <a:off x="4400904" y="2009394"/>
          <a:ext cx="4085439" cy="2468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0" name="Picture 79" descr="A person smiling at the camera&#10;&#10;Description automatically generated">
            <a:extLst>
              <a:ext uri="{FF2B5EF4-FFF2-40B4-BE49-F238E27FC236}">
                <a16:creationId xmlns:a16="http://schemas.microsoft.com/office/drawing/2014/main" id="{A3EBDFFA-F64F-869B-5790-17C19371AA0C}"/>
              </a:ext>
            </a:extLst>
          </p:cNvPr>
          <p:cNvPicPr>
            <a:picLocks noChangeAspect="1"/>
          </p:cNvPicPr>
          <p:nvPr/>
        </p:nvPicPr>
        <p:blipFill>
          <a:blip r:embed="rId10"/>
          <a:stretch>
            <a:fillRect/>
          </a:stretch>
        </p:blipFill>
        <p:spPr>
          <a:xfrm>
            <a:off x="8195379" y="284139"/>
            <a:ext cx="673746" cy="671313"/>
          </a:xfrm>
          <a:prstGeom prst="rect">
            <a:avLst/>
          </a:prstGeom>
        </p:spPr>
      </p:pic>
      <p:sp>
        <p:nvSpPr>
          <p:cNvPr id="10" name="Slide Number Placeholder 9">
            <a:extLst>
              <a:ext uri="{FF2B5EF4-FFF2-40B4-BE49-F238E27FC236}">
                <a16:creationId xmlns:a16="http://schemas.microsoft.com/office/drawing/2014/main" id="{D8353ED0-B784-2CE4-E3F1-9C5FF006F13F}"/>
              </a:ext>
            </a:extLst>
          </p:cNvPr>
          <p:cNvSpPr>
            <a:spLocks noGrp="1"/>
          </p:cNvSpPr>
          <p:nvPr>
            <p:ph type="sldNum" idx="12"/>
          </p:nvPr>
        </p:nvSpPr>
        <p:spPr/>
        <p:txBody>
          <a:bodyPr>
            <a:normAutofit/>
          </a:bodyPr>
          <a:lstStyle/>
          <a:p>
            <a:fld id="{00000000-1234-1234-1234-123412341234}" type="slidenum">
              <a:rPr lang="en" sz="1050"/>
              <a:t>6</a:t>
            </a:fld>
            <a:endParaRPr lang="en-US" sz="1050"/>
          </a:p>
        </p:txBody>
      </p:sp>
      <p:sp>
        <p:nvSpPr>
          <p:cNvPr id="2" name="TextBox 1">
            <a:extLst>
              <a:ext uri="{FF2B5EF4-FFF2-40B4-BE49-F238E27FC236}">
                <a16:creationId xmlns:a16="http://schemas.microsoft.com/office/drawing/2014/main" id="{EF1F11B8-7BC4-BD70-916A-40894B74DFE2}"/>
              </a:ext>
            </a:extLst>
          </p:cNvPr>
          <p:cNvSpPr txBox="1"/>
          <p:nvPr/>
        </p:nvSpPr>
        <p:spPr>
          <a:xfrm>
            <a:off x="8013616" y="955452"/>
            <a:ext cx="1003610" cy="276999"/>
          </a:xfrm>
          <a:prstGeom prst="rect">
            <a:avLst/>
          </a:prstGeom>
          <a:noFill/>
        </p:spPr>
        <p:txBody>
          <a:bodyPr wrap="square" rtlCol="0">
            <a:spAutoFit/>
          </a:bodyPr>
          <a:lstStyle/>
          <a:p>
            <a:pPr algn="ctr"/>
            <a:r>
              <a:rPr lang="en-US" sz="1200"/>
              <a:t>Ryan, EE</a:t>
            </a:r>
          </a:p>
        </p:txBody>
      </p:sp>
    </p:spTree>
    <p:extLst>
      <p:ext uri="{BB962C8B-B14F-4D97-AF65-F5344CB8AC3E}">
        <p14:creationId xmlns:p14="http://schemas.microsoft.com/office/powerpoint/2010/main" val="39527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mputer screen shot of a circuit board&#10;&#10;Description automatically generated">
            <a:extLst>
              <a:ext uri="{FF2B5EF4-FFF2-40B4-BE49-F238E27FC236}">
                <a16:creationId xmlns:a16="http://schemas.microsoft.com/office/drawing/2014/main" id="{4F4BD606-1532-66AE-500B-12E97E11589E}"/>
              </a:ext>
            </a:extLst>
          </p:cNvPr>
          <p:cNvPicPr>
            <a:picLocks noChangeAspect="1"/>
          </p:cNvPicPr>
          <p:nvPr/>
        </p:nvPicPr>
        <p:blipFill>
          <a:blip r:embed="rId2"/>
          <a:stretch>
            <a:fillRect/>
          </a:stretch>
        </p:blipFill>
        <p:spPr>
          <a:xfrm>
            <a:off x="3281541" y="312125"/>
            <a:ext cx="3919653" cy="4516771"/>
          </a:xfrm>
          <a:prstGeom prst="rect">
            <a:avLst/>
          </a:prstGeom>
        </p:spPr>
      </p:pic>
      <p:sp>
        <p:nvSpPr>
          <p:cNvPr id="2" name="TextBox 1">
            <a:extLst>
              <a:ext uri="{FF2B5EF4-FFF2-40B4-BE49-F238E27FC236}">
                <a16:creationId xmlns:a16="http://schemas.microsoft.com/office/drawing/2014/main" id="{850C3DC4-7BF8-A001-957E-9318811C151C}"/>
              </a:ext>
            </a:extLst>
          </p:cNvPr>
          <p:cNvSpPr txBox="1"/>
          <p:nvPr/>
        </p:nvSpPr>
        <p:spPr>
          <a:xfrm>
            <a:off x="576308" y="865770"/>
            <a:ext cx="221313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Sans-Serif"/>
              <a:buChar char="-"/>
            </a:pPr>
            <a:r>
              <a:rPr lang="en-US"/>
              <a:t>GND planes for heat dissipation</a:t>
            </a:r>
          </a:p>
          <a:p>
            <a:pPr marL="285750" indent="-285750">
              <a:buFont typeface="Calibri,Sans-Serif"/>
              <a:buChar char="-"/>
            </a:pPr>
            <a:endParaRPr lang="en-US"/>
          </a:p>
          <a:p>
            <a:pPr marL="285750" indent="-285750">
              <a:buFont typeface="Calibri,Sans-Serif"/>
              <a:buChar char="-"/>
            </a:pPr>
            <a:r>
              <a:rPr lang="en-US"/>
              <a:t>M5 Mounting holes</a:t>
            </a:r>
          </a:p>
          <a:p>
            <a:pPr marL="285750" indent="-285750">
              <a:buFont typeface="Calibri,Sans-Serif"/>
              <a:buChar char="-"/>
            </a:pPr>
            <a:endParaRPr lang="en-US"/>
          </a:p>
          <a:p>
            <a:pPr marL="285750" indent="-285750">
              <a:buFont typeface="Calibri,Sans-Serif"/>
              <a:buChar char="-"/>
            </a:pPr>
            <a:r>
              <a:rPr lang="en-US"/>
              <a:t>Silkscreen Layer and VIAs used for proper labeling and functionality</a:t>
            </a:r>
          </a:p>
        </p:txBody>
      </p:sp>
      <p:pic>
        <p:nvPicPr>
          <p:cNvPr id="6" name="Picture 5" descr="A person smiling at the camera&#10;&#10;Description automatically generated">
            <a:extLst>
              <a:ext uri="{FF2B5EF4-FFF2-40B4-BE49-F238E27FC236}">
                <a16:creationId xmlns:a16="http://schemas.microsoft.com/office/drawing/2014/main" id="{E5D00D47-3FF4-17D7-7FAC-FB2C5B7E03B4}"/>
              </a:ext>
            </a:extLst>
          </p:cNvPr>
          <p:cNvPicPr>
            <a:picLocks noChangeAspect="1"/>
          </p:cNvPicPr>
          <p:nvPr/>
        </p:nvPicPr>
        <p:blipFill>
          <a:blip r:embed="rId3"/>
          <a:stretch>
            <a:fillRect/>
          </a:stretch>
        </p:blipFill>
        <p:spPr>
          <a:xfrm>
            <a:off x="7205317" y="227795"/>
            <a:ext cx="1655758" cy="1693572"/>
          </a:xfrm>
          <a:prstGeom prst="rect">
            <a:avLst/>
          </a:prstGeom>
        </p:spPr>
      </p:pic>
      <p:sp>
        <p:nvSpPr>
          <p:cNvPr id="4" name="Slide Number Placeholder 3">
            <a:extLst>
              <a:ext uri="{FF2B5EF4-FFF2-40B4-BE49-F238E27FC236}">
                <a16:creationId xmlns:a16="http://schemas.microsoft.com/office/drawing/2014/main" id="{8816FB7C-939F-44A0-F850-3F85CBAF1CC9}"/>
              </a:ext>
            </a:extLst>
          </p:cNvPr>
          <p:cNvSpPr>
            <a:spLocks noGrp="1"/>
          </p:cNvSpPr>
          <p:nvPr>
            <p:ph type="sldNum" sz="quarter" idx="12"/>
          </p:nvPr>
        </p:nvSpPr>
        <p:spPr/>
        <p:txBody>
          <a:bodyPr/>
          <a:lstStyle/>
          <a:p>
            <a:fld id="{00000000-1234-1234-1234-123412341234}" type="slidenum">
              <a:rPr lang="en" sz="1050" smtClean="0"/>
              <a:t>60</a:t>
            </a:fld>
            <a:endParaRPr lang="en-US" sz="1050"/>
          </a:p>
        </p:txBody>
      </p:sp>
      <p:sp>
        <p:nvSpPr>
          <p:cNvPr id="7" name="TextBox 6">
            <a:extLst>
              <a:ext uri="{FF2B5EF4-FFF2-40B4-BE49-F238E27FC236}">
                <a16:creationId xmlns:a16="http://schemas.microsoft.com/office/drawing/2014/main" id="{324713B1-3BEA-00B9-3F43-0DA7F3AE1763}"/>
              </a:ext>
            </a:extLst>
          </p:cNvPr>
          <p:cNvSpPr txBox="1"/>
          <p:nvPr/>
        </p:nvSpPr>
        <p:spPr>
          <a:xfrm>
            <a:off x="7531391" y="1921367"/>
            <a:ext cx="1003610" cy="276999"/>
          </a:xfrm>
          <a:prstGeom prst="rect">
            <a:avLst/>
          </a:prstGeom>
          <a:noFill/>
        </p:spPr>
        <p:txBody>
          <a:bodyPr wrap="square" rtlCol="0">
            <a:spAutoFit/>
          </a:bodyPr>
          <a:lstStyle/>
          <a:p>
            <a:pPr algn="ctr"/>
            <a:r>
              <a:rPr lang="en-US" sz="1200"/>
              <a:t>Ryan, EE</a:t>
            </a:r>
          </a:p>
        </p:txBody>
      </p:sp>
    </p:spTree>
    <p:extLst>
      <p:ext uri="{BB962C8B-B14F-4D97-AF65-F5344CB8AC3E}">
        <p14:creationId xmlns:p14="http://schemas.microsoft.com/office/powerpoint/2010/main" val="2959631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Design</a:t>
            </a:r>
            <a:endParaRPr/>
          </a:p>
        </p:txBody>
      </p:sp>
      <p:sp>
        <p:nvSpPr>
          <p:cNvPr id="4" name="TextBox 3">
            <a:extLst>
              <a:ext uri="{FF2B5EF4-FFF2-40B4-BE49-F238E27FC236}">
                <a16:creationId xmlns:a16="http://schemas.microsoft.com/office/drawing/2014/main" id="{B1CEBAF6-27FC-0B7D-13BB-6B2DADC63438}"/>
              </a:ext>
            </a:extLst>
          </p:cNvPr>
          <p:cNvSpPr txBox="1"/>
          <p:nvPr/>
        </p:nvSpPr>
        <p:spPr>
          <a:xfrm>
            <a:off x="6706751" y="1847169"/>
            <a:ext cx="19665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system will be broken down into required components for readability </a:t>
            </a:r>
          </a:p>
        </p:txBody>
      </p:sp>
      <p:pic>
        <p:nvPicPr>
          <p:cNvPr id="5" name="Picture 4" descr="A diagram of a computer system&#10;&#10;Description automatically generated">
            <a:extLst>
              <a:ext uri="{FF2B5EF4-FFF2-40B4-BE49-F238E27FC236}">
                <a16:creationId xmlns:a16="http://schemas.microsoft.com/office/drawing/2014/main" id="{1ADAF65B-97C5-8231-2115-CC49D13BFE5D}"/>
              </a:ext>
            </a:extLst>
          </p:cNvPr>
          <p:cNvPicPr>
            <a:picLocks noChangeAspect="1"/>
          </p:cNvPicPr>
          <p:nvPr/>
        </p:nvPicPr>
        <p:blipFill>
          <a:blip r:embed="rId3"/>
          <a:stretch>
            <a:fillRect/>
          </a:stretch>
        </p:blipFill>
        <p:spPr>
          <a:xfrm>
            <a:off x="466935" y="1202034"/>
            <a:ext cx="6115050" cy="3352800"/>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662A09E2-8D63-BB12-E5AE-9D404C279CF0}"/>
              </a:ext>
            </a:extLst>
          </p:cNvPr>
          <p:cNvPicPr>
            <a:picLocks noChangeAspect="1"/>
          </p:cNvPicPr>
          <p:nvPr/>
        </p:nvPicPr>
        <p:blipFill>
          <a:blip r:embed="rId4"/>
          <a:stretch>
            <a:fillRect/>
          </a:stretch>
        </p:blipFill>
        <p:spPr>
          <a:xfrm>
            <a:off x="7839850" y="235845"/>
            <a:ext cx="1045372" cy="1094867"/>
          </a:xfrm>
          <a:prstGeom prst="rect">
            <a:avLst/>
          </a:prstGeom>
        </p:spPr>
      </p:pic>
      <p:sp>
        <p:nvSpPr>
          <p:cNvPr id="2" name="Slide Number Placeholder 1">
            <a:extLst>
              <a:ext uri="{FF2B5EF4-FFF2-40B4-BE49-F238E27FC236}">
                <a16:creationId xmlns:a16="http://schemas.microsoft.com/office/drawing/2014/main" id="{407357B5-A835-86BC-6C6B-BA7FB59D8097}"/>
              </a:ext>
            </a:extLst>
          </p:cNvPr>
          <p:cNvSpPr>
            <a:spLocks noGrp="1"/>
          </p:cNvSpPr>
          <p:nvPr>
            <p:ph type="sldNum" idx="12"/>
          </p:nvPr>
        </p:nvSpPr>
        <p:spPr>
          <a:xfrm>
            <a:off x="8559547" y="4749900"/>
            <a:ext cx="548700" cy="393600"/>
          </a:xfrm>
        </p:spPr>
        <p:txBody>
          <a:bodyPr>
            <a:normAutofit/>
          </a:bodyPr>
          <a:lstStyle/>
          <a:p>
            <a:fld id="{00000000-1234-1234-1234-123412341234}" type="slidenum">
              <a:rPr lang="en" sz="1050"/>
              <a:t>61</a:t>
            </a:fld>
            <a:endParaRPr lang="en-US" sz="1050"/>
          </a:p>
        </p:txBody>
      </p:sp>
      <p:sp>
        <p:nvSpPr>
          <p:cNvPr id="7" name="TextBox 6">
            <a:extLst>
              <a:ext uri="{FF2B5EF4-FFF2-40B4-BE49-F238E27FC236}">
                <a16:creationId xmlns:a16="http://schemas.microsoft.com/office/drawing/2014/main" id="{496A339F-1083-0BEE-7B89-7494A2AF11A8}"/>
              </a:ext>
            </a:extLst>
          </p:cNvPr>
          <p:cNvSpPr txBox="1"/>
          <p:nvPr/>
        </p:nvSpPr>
        <p:spPr>
          <a:xfrm>
            <a:off x="7913655" y="1265732"/>
            <a:ext cx="1003610" cy="276999"/>
          </a:xfrm>
          <a:prstGeom prst="rect">
            <a:avLst/>
          </a:prstGeom>
          <a:noFill/>
        </p:spPr>
        <p:txBody>
          <a:bodyPr wrap="square" rtlCol="0">
            <a:spAutoFit/>
          </a:bodyPr>
          <a:lstStyle/>
          <a:p>
            <a:pPr algn="ctr"/>
            <a:r>
              <a:rPr lang="en-US" sz="1200"/>
              <a:t>Ryan, EE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1"/>
        <p:cNvGrpSpPr/>
        <p:nvPr/>
      </p:nvGrpSpPr>
      <p:grpSpPr>
        <a:xfrm>
          <a:off x="0" y="0"/>
          <a:ext cx="0" cy="0"/>
          <a:chOff x="0" y="0"/>
          <a:chExt cx="0" cy="0"/>
        </a:xfrm>
      </p:grpSpPr>
      <p:sp>
        <p:nvSpPr>
          <p:cNvPr id="120" name="Rectangle 119">
            <a:extLst>
              <a:ext uri="{FF2B5EF4-FFF2-40B4-BE49-F238E27FC236}">
                <a16:creationId xmlns:a16="http://schemas.microsoft.com/office/drawing/2014/main" id="{ADD98D61-0BE8-42A1-965D-A26581BF6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22" name="Rectangle 121">
            <a:extLst>
              <a:ext uri="{FF2B5EF4-FFF2-40B4-BE49-F238E27FC236}">
                <a16:creationId xmlns:a16="http://schemas.microsoft.com/office/drawing/2014/main" id="{94E26516-89B0-481C-BD58-C7203B718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24" name="Rectangle 123">
            <a:extLst>
              <a:ext uri="{FF2B5EF4-FFF2-40B4-BE49-F238E27FC236}">
                <a16:creationId xmlns:a16="http://schemas.microsoft.com/office/drawing/2014/main" id="{026C0509-8068-4BED-B344-2468DFDB8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39460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768990D3-F7C5-49C4-9ECF-2583C173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344" y="482598"/>
            <a:ext cx="2977094" cy="4178304"/>
          </a:xfrm>
          <a:prstGeom prst="rect">
            <a:avLst/>
          </a:prstGeom>
          <a:solidFill>
            <a:schemeClr val="tx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pic>
        <p:nvPicPr>
          <p:cNvPr id="5" name="Picture 4" descr="A diagram of a system&#10;&#10;Description automatically generated">
            <a:extLst>
              <a:ext uri="{FF2B5EF4-FFF2-40B4-BE49-F238E27FC236}">
                <a16:creationId xmlns:a16="http://schemas.microsoft.com/office/drawing/2014/main" id="{431A558D-B149-4625-8A8D-412978947D61}"/>
              </a:ext>
            </a:extLst>
          </p:cNvPr>
          <p:cNvPicPr>
            <a:picLocks noChangeAspect="1"/>
          </p:cNvPicPr>
          <p:nvPr/>
        </p:nvPicPr>
        <p:blipFill>
          <a:blip r:embed="rId3"/>
          <a:srcRect l="-491" t="7529" r="-17468" b="7550"/>
          <a:stretch/>
        </p:blipFill>
        <p:spPr>
          <a:xfrm>
            <a:off x="-884" y="480953"/>
            <a:ext cx="4633813" cy="4185164"/>
          </a:xfrm>
          <a:prstGeom prst="rect">
            <a:avLst/>
          </a:prstGeom>
        </p:spPr>
      </p:pic>
      <p:sp>
        <p:nvSpPr>
          <p:cNvPr id="128" name="Rectangle 127">
            <a:extLst>
              <a:ext uri="{FF2B5EF4-FFF2-40B4-BE49-F238E27FC236}">
                <a16:creationId xmlns:a16="http://schemas.microsoft.com/office/drawing/2014/main" id="{CAEA4965-81C7-47A5-995B-578B0D2E6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4668" y="179613"/>
            <a:ext cx="5027882" cy="4785292"/>
          </a:xfrm>
          <a:prstGeom prst="rect">
            <a:avLst/>
          </a:prstGeom>
          <a:solidFill>
            <a:schemeClr val="tx1"/>
          </a:solidFill>
          <a:ln w="6350" cap="flat" cmpd="sng" algn="ctr">
            <a:solidFill>
              <a:schemeClr val="tx1">
                <a:lumMod val="75000"/>
              </a:schemeClr>
            </a:solidFill>
            <a:prstDash val="solid"/>
          </a:ln>
          <a:effectLst>
            <a:softEdge rad="0"/>
          </a:effectLst>
        </p:spPr>
        <p:txBody>
          <a:bodyPr rtlCol="0" anchor="ctr"/>
          <a:lstStyle/>
          <a:p>
            <a:pPr algn="ctr"/>
            <a:endParaRPr lang="en-US">
              <a:solidFill>
                <a:schemeClr val="tx1"/>
              </a:solidFill>
            </a:endParaRPr>
          </a:p>
        </p:txBody>
      </p:sp>
      <p:sp>
        <p:nvSpPr>
          <p:cNvPr id="130" name="Rectangle 129">
            <a:extLst>
              <a:ext uri="{FF2B5EF4-FFF2-40B4-BE49-F238E27FC236}">
                <a16:creationId xmlns:a16="http://schemas.microsoft.com/office/drawing/2014/main" id="{D8910CA9-AB26-4474-A34E-485FD3882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736" y="281687"/>
            <a:ext cx="4821746" cy="4581144"/>
          </a:xfrm>
          <a:prstGeom prst="rect">
            <a:avLst/>
          </a:prstGeom>
          <a:solidFill>
            <a:schemeClr val="bg2"/>
          </a:solidFill>
          <a:ln w="6350" cap="sq" cmpd="sng" algn="ctr">
            <a:noFill/>
            <a:prstDash val="solid"/>
            <a:miter lim="800000"/>
          </a:ln>
          <a:effectLst/>
        </p:spPr>
        <p:txBody>
          <a:bodyPr/>
          <a:lstStyle/>
          <a:p>
            <a:endParaRPr lang="en-US"/>
          </a:p>
        </p:txBody>
      </p:sp>
      <p:sp>
        <p:nvSpPr>
          <p:cNvPr id="102" name="Google Shape;102;p21"/>
          <p:cNvSpPr txBox="1">
            <a:spLocks noGrp="1"/>
          </p:cNvSpPr>
          <p:nvPr>
            <p:ph type="title"/>
          </p:nvPr>
        </p:nvSpPr>
        <p:spPr>
          <a:xfrm>
            <a:off x="4400904" y="669090"/>
            <a:ext cx="4272195" cy="1234440"/>
          </a:xfrm>
          <a:prstGeom prst="rect">
            <a:avLst/>
          </a:prstGeom>
        </p:spPr>
        <p:txBody>
          <a:bodyPr spcFirstLastPara="1" vert="horz" lIns="91440" tIns="45720" rIns="91440" bIns="45720" rtlCol="0" anchor="ctr" anchorCtr="0">
            <a:normAutofit/>
          </a:bodyPr>
          <a:lstStyle/>
          <a:p>
            <a:pPr defTabSz="914400">
              <a:spcBef>
                <a:spcPct val="0"/>
              </a:spcBef>
            </a:pPr>
            <a:r>
              <a:rPr lang="en-US" sz="4100" dirty="0"/>
              <a:t>Lidar</a:t>
            </a:r>
          </a:p>
        </p:txBody>
      </p:sp>
      <p:sp>
        <p:nvSpPr>
          <p:cNvPr id="6" name="TextBox 5">
            <a:extLst>
              <a:ext uri="{FF2B5EF4-FFF2-40B4-BE49-F238E27FC236}">
                <a16:creationId xmlns:a16="http://schemas.microsoft.com/office/drawing/2014/main" id="{9D4AF679-6DA8-D453-B3CC-E9071171EF9E}"/>
              </a:ext>
            </a:extLst>
          </p:cNvPr>
          <p:cNvSpPr txBox="1"/>
          <p:nvPr/>
        </p:nvSpPr>
        <p:spPr>
          <a:xfrm>
            <a:off x="4400904" y="2009394"/>
            <a:ext cx="4272195" cy="24688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defTabSz="914400">
              <a:lnSpc>
                <a:spcPct val="90000"/>
              </a:lnSpc>
              <a:spcAft>
                <a:spcPts val="600"/>
              </a:spcAft>
              <a:buClr>
                <a:schemeClr val="tx2">
                  <a:lumMod val="60000"/>
                  <a:lumOff val="40000"/>
                </a:schemeClr>
              </a:buClr>
              <a:buFont typeface="Arial" pitchFamily="34" charset="0"/>
              <a:buChar char="•"/>
            </a:pPr>
            <a:r>
              <a:rPr lang="en-US" sz="1300" dirty="0"/>
              <a:t>While the system is active, the Lidar is tasked with continually determining if and how much the robot has moved at any given time</a:t>
            </a:r>
          </a:p>
          <a:p>
            <a:pPr indent="-182880" defTabSz="914400">
              <a:lnSpc>
                <a:spcPct val="90000"/>
              </a:lnSpc>
              <a:spcAft>
                <a:spcPts val="600"/>
              </a:spcAft>
              <a:buClr>
                <a:schemeClr val="tx2">
                  <a:lumMod val="60000"/>
                  <a:lumOff val="40000"/>
                </a:schemeClr>
              </a:buClr>
              <a:buFont typeface="Arial" pitchFamily="34" charset="0"/>
              <a:buChar char="•"/>
            </a:pPr>
            <a:endParaRPr lang="en-US" sz="1300"/>
          </a:p>
          <a:p>
            <a:pPr indent="-182880" defTabSz="914400">
              <a:lnSpc>
                <a:spcPct val="90000"/>
              </a:lnSpc>
              <a:spcAft>
                <a:spcPts val="600"/>
              </a:spcAft>
              <a:buClr>
                <a:schemeClr val="tx2">
                  <a:lumMod val="60000"/>
                  <a:lumOff val="40000"/>
                </a:schemeClr>
              </a:buClr>
              <a:buFont typeface="Arial" pitchFamily="34" charset="0"/>
              <a:buChar char="•"/>
            </a:pPr>
            <a:r>
              <a:rPr lang="en-US" sz="1300" dirty="0"/>
              <a:t>The Lidar is then tasked with storing the location data, and instructing the motors to move if necessary </a:t>
            </a:r>
          </a:p>
          <a:p>
            <a:pPr indent="-182880" defTabSz="914400">
              <a:lnSpc>
                <a:spcPct val="90000"/>
              </a:lnSpc>
              <a:spcAft>
                <a:spcPts val="600"/>
              </a:spcAft>
              <a:buClr>
                <a:schemeClr val="tx2">
                  <a:lumMod val="60000"/>
                  <a:lumOff val="40000"/>
                </a:schemeClr>
              </a:buClr>
              <a:buFont typeface="Arial" pitchFamily="34" charset="0"/>
              <a:buChar char="•"/>
            </a:pPr>
            <a:endParaRPr lang="en-US" sz="1300"/>
          </a:p>
          <a:p>
            <a:pPr indent="-182880" defTabSz="914400">
              <a:lnSpc>
                <a:spcPct val="90000"/>
              </a:lnSpc>
              <a:spcAft>
                <a:spcPts val="600"/>
              </a:spcAft>
              <a:buClr>
                <a:schemeClr val="tx2">
                  <a:lumMod val="60000"/>
                  <a:lumOff val="40000"/>
                </a:schemeClr>
              </a:buClr>
              <a:buFont typeface="Arial" pitchFamily="34" charset="0"/>
              <a:buChar char="•"/>
            </a:pPr>
            <a:r>
              <a:rPr lang="en-US" sz="1300" dirty="0"/>
              <a:t>The Lidar uses the location data to continue to map out the area, using feedback loops to continuously iterate the process  </a:t>
            </a:r>
          </a:p>
        </p:txBody>
      </p:sp>
      <p:pic>
        <p:nvPicPr>
          <p:cNvPr id="3" name="Picture 2" descr="A person smiling at the camera&#10;&#10;Description automatically generated">
            <a:extLst>
              <a:ext uri="{FF2B5EF4-FFF2-40B4-BE49-F238E27FC236}">
                <a16:creationId xmlns:a16="http://schemas.microsoft.com/office/drawing/2014/main" id="{2217FBA6-071A-C868-CF7D-172C8F261926}"/>
              </a:ext>
            </a:extLst>
          </p:cNvPr>
          <p:cNvPicPr>
            <a:picLocks noChangeAspect="1"/>
          </p:cNvPicPr>
          <p:nvPr/>
        </p:nvPicPr>
        <p:blipFill>
          <a:blip r:embed="rId4"/>
          <a:stretch>
            <a:fillRect/>
          </a:stretch>
        </p:blipFill>
        <p:spPr>
          <a:xfrm>
            <a:off x="8094175" y="378366"/>
            <a:ext cx="681794" cy="719607"/>
          </a:xfrm>
          <a:prstGeom prst="rect">
            <a:avLst/>
          </a:prstGeom>
        </p:spPr>
      </p:pic>
      <p:sp>
        <p:nvSpPr>
          <p:cNvPr id="2" name="Slide Number Placeholder 1">
            <a:extLst>
              <a:ext uri="{FF2B5EF4-FFF2-40B4-BE49-F238E27FC236}">
                <a16:creationId xmlns:a16="http://schemas.microsoft.com/office/drawing/2014/main" id="{DE388428-399E-DE15-A033-F6062E49AB8C}"/>
              </a:ext>
            </a:extLst>
          </p:cNvPr>
          <p:cNvSpPr>
            <a:spLocks noGrp="1"/>
          </p:cNvSpPr>
          <p:nvPr>
            <p:ph type="sldNum" idx="12"/>
          </p:nvPr>
        </p:nvSpPr>
        <p:spPr>
          <a:xfrm>
            <a:off x="8564594" y="4745749"/>
            <a:ext cx="548700" cy="393600"/>
          </a:xfrm>
        </p:spPr>
        <p:txBody>
          <a:bodyPr>
            <a:normAutofit/>
          </a:bodyPr>
          <a:lstStyle/>
          <a:p>
            <a:fld id="{00000000-1234-1234-1234-123412341234}" type="slidenum">
              <a:rPr lang="en" sz="1050"/>
              <a:t>62</a:t>
            </a:fld>
            <a:endParaRPr lang="en-US" sz="1050"/>
          </a:p>
        </p:txBody>
      </p:sp>
      <p:sp>
        <p:nvSpPr>
          <p:cNvPr id="7" name="TextBox 6">
            <a:extLst>
              <a:ext uri="{FF2B5EF4-FFF2-40B4-BE49-F238E27FC236}">
                <a16:creationId xmlns:a16="http://schemas.microsoft.com/office/drawing/2014/main" id="{547E4AD0-D8A5-3728-D28E-A5FA75DC1B03}"/>
              </a:ext>
            </a:extLst>
          </p:cNvPr>
          <p:cNvSpPr txBox="1"/>
          <p:nvPr/>
        </p:nvSpPr>
        <p:spPr>
          <a:xfrm>
            <a:off x="7910746" y="1093211"/>
            <a:ext cx="1003610" cy="276999"/>
          </a:xfrm>
          <a:prstGeom prst="rect">
            <a:avLst/>
          </a:prstGeom>
          <a:noFill/>
        </p:spPr>
        <p:txBody>
          <a:bodyPr wrap="square" rtlCol="0">
            <a:spAutoFit/>
          </a:bodyPr>
          <a:lstStyle/>
          <a:p>
            <a:pPr algn="ctr"/>
            <a:r>
              <a:rPr lang="en-US" sz="1200" dirty="0"/>
              <a:t>Ryan, EE</a:t>
            </a:r>
          </a:p>
        </p:txBody>
      </p:sp>
    </p:spTree>
    <p:extLst>
      <p:ext uri="{BB962C8B-B14F-4D97-AF65-F5344CB8AC3E}">
        <p14:creationId xmlns:p14="http://schemas.microsoft.com/office/powerpoint/2010/main" val="1124827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sp>
        <p:nvSpPr>
          <p:cNvPr id="129" name="Rectangle 128">
            <a:extLst>
              <a:ext uri="{FF2B5EF4-FFF2-40B4-BE49-F238E27FC236}">
                <a16:creationId xmlns:a16="http://schemas.microsoft.com/office/drawing/2014/main" id="{ADD98D61-0BE8-42A1-965D-A26581BF6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31" name="Rectangle 130">
            <a:extLst>
              <a:ext uri="{FF2B5EF4-FFF2-40B4-BE49-F238E27FC236}">
                <a16:creationId xmlns:a16="http://schemas.microsoft.com/office/drawing/2014/main" id="{94E26516-89B0-481C-BD58-C7203B718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33" name="Rectangle 132">
            <a:extLst>
              <a:ext uri="{FF2B5EF4-FFF2-40B4-BE49-F238E27FC236}">
                <a16:creationId xmlns:a16="http://schemas.microsoft.com/office/drawing/2014/main" id="{D6C29703-E88B-4977-9180-79D4126051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08" name="Google Shape;108;p22"/>
          <p:cNvSpPr txBox="1">
            <a:spLocks noGrp="1"/>
          </p:cNvSpPr>
          <p:nvPr>
            <p:ph type="title"/>
          </p:nvPr>
        </p:nvSpPr>
        <p:spPr>
          <a:xfrm>
            <a:off x="651510" y="481944"/>
            <a:ext cx="4952653" cy="1308138"/>
          </a:xfrm>
          <a:prstGeom prst="rect">
            <a:avLst/>
          </a:prstGeom>
        </p:spPr>
        <p:txBody>
          <a:bodyPr spcFirstLastPara="1" vert="horz" lIns="91440" tIns="45720" rIns="91440" bIns="45720" rtlCol="0" anchor="ctr" anchorCtr="0">
            <a:normAutofit/>
          </a:bodyPr>
          <a:lstStyle/>
          <a:p>
            <a:pPr defTabSz="914400">
              <a:spcBef>
                <a:spcPct val="0"/>
              </a:spcBef>
            </a:pPr>
            <a:r>
              <a:rPr lang="en-US" sz="3700" dirty="0"/>
              <a:t>Software Design – Laser Control System</a:t>
            </a:r>
          </a:p>
        </p:txBody>
      </p:sp>
      <p:sp>
        <p:nvSpPr>
          <p:cNvPr id="109" name="Google Shape;109;p22"/>
          <p:cNvSpPr txBox="1">
            <a:spLocks noGrp="1"/>
          </p:cNvSpPr>
          <p:nvPr>
            <p:ph type="body" idx="1"/>
          </p:nvPr>
        </p:nvSpPr>
        <p:spPr>
          <a:xfrm>
            <a:off x="651510" y="1789938"/>
            <a:ext cx="4952653" cy="1536192"/>
          </a:xfrm>
          <a:prstGeom prst="rect">
            <a:avLst/>
          </a:prstGeom>
        </p:spPr>
        <p:txBody>
          <a:bodyPr spcFirstLastPara="1" vert="horz" lIns="91440" tIns="45720" rIns="91440" bIns="45720" rtlCol="0" anchorCtr="0">
            <a:normAutofit fontScale="85000" lnSpcReduction="20000"/>
          </a:bodyPr>
          <a:lstStyle/>
          <a:p>
            <a:pPr indent="-182880" defTabSz="914400">
              <a:lnSpc>
                <a:spcPct val="90000"/>
              </a:lnSpc>
              <a:buFont typeface="Arial" pitchFamily="34" charset="0"/>
              <a:buChar char="•"/>
            </a:pPr>
            <a:r>
              <a:rPr lang="en-US" dirty="0"/>
              <a:t>A camera feed from the Raspberry Pi will be constantly supplied to the ESP-32-WROOM </a:t>
            </a:r>
          </a:p>
          <a:p>
            <a:pPr lvl="0" indent="-182880" defTabSz="914400">
              <a:lnSpc>
                <a:spcPct val="90000"/>
              </a:lnSpc>
              <a:spcAft>
                <a:spcPts val="0"/>
              </a:spcAft>
              <a:buFont typeface="Arial" pitchFamily="34" charset="0"/>
              <a:buChar char="•"/>
            </a:pPr>
            <a:endParaRPr lang="en-US"/>
          </a:p>
          <a:p>
            <a:pPr indent="-182880" defTabSz="914400">
              <a:lnSpc>
                <a:spcPct val="90000"/>
              </a:lnSpc>
              <a:buFont typeface="Arial" pitchFamily="34" charset="0"/>
              <a:buChar char="•"/>
            </a:pPr>
            <a:r>
              <a:rPr lang="en-US" dirty="0"/>
              <a:t>The ESP-32 will move the laser control system's stepper motors to the correct determined location of the weed</a:t>
            </a:r>
          </a:p>
          <a:p>
            <a:pPr indent="-182880" defTabSz="914400">
              <a:lnSpc>
                <a:spcPct val="90000"/>
              </a:lnSpc>
              <a:buFont typeface="Arial" pitchFamily="34" charset="0"/>
              <a:buChar char="•"/>
            </a:pPr>
            <a:endParaRPr lang="en-US"/>
          </a:p>
          <a:p>
            <a:pPr indent="-182880" defTabSz="914400">
              <a:lnSpc>
                <a:spcPct val="90000"/>
              </a:lnSpc>
              <a:buFont typeface="Arial" pitchFamily="34" charset="0"/>
              <a:buChar char="•"/>
            </a:pPr>
            <a:r>
              <a:rPr lang="en-US" dirty="0"/>
              <a:t>The robot will stop to adjust the laser, then which a shield enclosed laser module will lower to designated area and activate. </a:t>
            </a:r>
          </a:p>
          <a:p>
            <a:pPr indent="-182880" defTabSz="914400">
              <a:lnSpc>
                <a:spcPct val="90000"/>
              </a:lnSpc>
              <a:buFont typeface="Arial" pitchFamily="34" charset="0"/>
              <a:buChar char="•"/>
            </a:pPr>
            <a:endParaRPr lang="en-US"/>
          </a:p>
          <a:p>
            <a:pPr indent="-182880" defTabSz="914400">
              <a:lnSpc>
                <a:spcPct val="90000"/>
              </a:lnSpc>
              <a:buFont typeface="Arial" pitchFamily="34" charset="0"/>
              <a:buChar char="•"/>
            </a:pPr>
            <a:r>
              <a:rPr lang="en-US" dirty="0"/>
              <a:t>This process is ran continuously until there are no more weeds detectable by the raspberry pi </a:t>
            </a:r>
          </a:p>
          <a:p>
            <a:pPr marL="0" indent="-182880" defTabSz="914400">
              <a:lnSpc>
                <a:spcPct val="90000"/>
              </a:lnSpc>
              <a:spcBef>
                <a:spcPts val="1200"/>
              </a:spcBef>
              <a:buSzPts val="1100"/>
              <a:buFont typeface="Arial" pitchFamily="34" charset="0"/>
              <a:buChar char="•"/>
            </a:pPr>
            <a:endParaRPr lang="en-US"/>
          </a:p>
          <a:p>
            <a:pPr marL="0" indent="-182880" defTabSz="914400">
              <a:lnSpc>
                <a:spcPct val="90000"/>
              </a:lnSpc>
              <a:spcBef>
                <a:spcPts val="1200"/>
              </a:spcBef>
              <a:spcAft>
                <a:spcPts val="1200"/>
              </a:spcAft>
              <a:buFont typeface="Arial" pitchFamily="34" charset="0"/>
              <a:buChar char="•"/>
            </a:pPr>
            <a:endParaRPr lang="en-US"/>
          </a:p>
        </p:txBody>
      </p:sp>
      <p:pic>
        <p:nvPicPr>
          <p:cNvPr id="4" name="Picture 3" descr="Custom Laser Cutting Services ...">
            <a:extLst>
              <a:ext uri="{FF2B5EF4-FFF2-40B4-BE49-F238E27FC236}">
                <a16:creationId xmlns:a16="http://schemas.microsoft.com/office/drawing/2014/main" id="{DB54BB8B-28F2-188F-8EE0-88734508A897}"/>
              </a:ext>
            </a:extLst>
          </p:cNvPr>
          <p:cNvPicPr>
            <a:picLocks noChangeAspect="1"/>
          </p:cNvPicPr>
          <p:nvPr/>
        </p:nvPicPr>
        <p:blipFill>
          <a:blip r:embed="rId3"/>
          <a:srcRect l="21357" r="1687" b="-1"/>
          <a:stretch/>
        </p:blipFill>
        <p:spPr>
          <a:xfrm>
            <a:off x="5927271" y="2571751"/>
            <a:ext cx="2937836" cy="2290570"/>
          </a:xfrm>
          <a:prstGeom prst="rect">
            <a:avLst/>
          </a:prstGeom>
        </p:spPr>
      </p:pic>
      <p:pic>
        <p:nvPicPr>
          <p:cNvPr id="6" name="Picture 5" descr="A diagram of a system&#10;&#10;Description automatically generated">
            <a:extLst>
              <a:ext uri="{FF2B5EF4-FFF2-40B4-BE49-F238E27FC236}">
                <a16:creationId xmlns:a16="http://schemas.microsoft.com/office/drawing/2014/main" id="{332F672E-DF2D-D5C4-3B47-FDFE63CCDBAD}"/>
              </a:ext>
            </a:extLst>
          </p:cNvPr>
          <p:cNvPicPr>
            <a:picLocks noChangeAspect="1"/>
          </p:cNvPicPr>
          <p:nvPr/>
        </p:nvPicPr>
        <p:blipFill>
          <a:blip r:embed="rId4"/>
          <a:srcRect t="594" r="979" b="2295"/>
          <a:stretch/>
        </p:blipFill>
        <p:spPr>
          <a:xfrm>
            <a:off x="911678" y="3523570"/>
            <a:ext cx="4234577" cy="989560"/>
          </a:xfrm>
          <a:prstGeom prst="rect">
            <a:avLst/>
          </a:prstGeom>
        </p:spPr>
      </p:pic>
      <p:pic>
        <p:nvPicPr>
          <p:cNvPr id="5" name="Picture 4" descr="A person smiling at the camera&#10;&#10;Description automatically generated">
            <a:extLst>
              <a:ext uri="{FF2B5EF4-FFF2-40B4-BE49-F238E27FC236}">
                <a16:creationId xmlns:a16="http://schemas.microsoft.com/office/drawing/2014/main" id="{3003150C-A43C-3AD3-5B2A-CAFC3E7D5FDA}"/>
              </a:ext>
            </a:extLst>
          </p:cNvPr>
          <p:cNvPicPr>
            <a:picLocks noChangeAspect="1"/>
          </p:cNvPicPr>
          <p:nvPr/>
        </p:nvPicPr>
        <p:blipFill>
          <a:blip r:embed="rId5"/>
          <a:stretch>
            <a:fillRect/>
          </a:stretch>
        </p:blipFill>
        <p:spPr>
          <a:xfrm>
            <a:off x="7420915" y="292189"/>
            <a:ext cx="1464307" cy="1497749"/>
          </a:xfrm>
          <a:prstGeom prst="rect">
            <a:avLst/>
          </a:prstGeom>
        </p:spPr>
      </p:pic>
      <p:sp>
        <p:nvSpPr>
          <p:cNvPr id="2" name="Slide Number Placeholder 1">
            <a:extLst>
              <a:ext uri="{FF2B5EF4-FFF2-40B4-BE49-F238E27FC236}">
                <a16:creationId xmlns:a16="http://schemas.microsoft.com/office/drawing/2014/main" id="{9D1B16F5-51C4-4862-B0FB-6F92397FD9EE}"/>
              </a:ext>
            </a:extLst>
          </p:cNvPr>
          <p:cNvSpPr>
            <a:spLocks noGrp="1"/>
          </p:cNvSpPr>
          <p:nvPr>
            <p:ph type="sldNum" idx="12"/>
          </p:nvPr>
        </p:nvSpPr>
        <p:spPr>
          <a:xfrm>
            <a:off x="8522148" y="4768392"/>
            <a:ext cx="548700" cy="393600"/>
          </a:xfrm>
        </p:spPr>
        <p:txBody>
          <a:bodyPr/>
          <a:lstStyle/>
          <a:p>
            <a:fld id="{00000000-1234-1234-1234-123412341234}" type="slidenum">
              <a:rPr lang="en" sz="1050"/>
              <a:t>63</a:t>
            </a:fld>
            <a:endParaRPr lang="en-US"/>
          </a:p>
        </p:txBody>
      </p:sp>
      <p:sp>
        <p:nvSpPr>
          <p:cNvPr id="7" name="TextBox 6">
            <a:extLst>
              <a:ext uri="{FF2B5EF4-FFF2-40B4-BE49-F238E27FC236}">
                <a16:creationId xmlns:a16="http://schemas.microsoft.com/office/drawing/2014/main" id="{85E68094-ACC8-B1C2-3BB6-1808DA10D247}"/>
              </a:ext>
            </a:extLst>
          </p:cNvPr>
          <p:cNvSpPr txBox="1"/>
          <p:nvPr/>
        </p:nvSpPr>
        <p:spPr>
          <a:xfrm>
            <a:off x="7663799" y="1765346"/>
            <a:ext cx="1003610" cy="276999"/>
          </a:xfrm>
          <a:prstGeom prst="rect">
            <a:avLst/>
          </a:prstGeom>
          <a:noFill/>
        </p:spPr>
        <p:txBody>
          <a:bodyPr wrap="square" rtlCol="0">
            <a:spAutoFit/>
          </a:bodyPr>
          <a:lstStyle/>
          <a:p>
            <a:pPr algn="ctr"/>
            <a:r>
              <a:rPr lang="en-US" sz="1200" dirty="0"/>
              <a:t>Ryan, EE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sp>
        <p:nvSpPr>
          <p:cNvPr id="138" name="Rectangle 137">
            <a:extLst>
              <a:ext uri="{FF2B5EF4-FFF2-40B4-BE49-F238E27FC236}">
                <a16:creationId xmlns:a16="http://schemas.microsoft.com/office/drawing/2014/main" id="{181F7ADB-5077-4756-8B7B-F1A75E420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40" name="Rectangle 139">
            <a:extLst>
              <a:ext uri="{FF2B5EF4-FFF2-40B4-BE49-F238E27FC236}">
                <a16:creationId xmlns:a16="http://schemas.microsoft.com/office/drawing/2014/main" id="{08E149DB-2E80-458B-ABB0-369D799A0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42" name="Rectangle 141">
            <a:extLst>
              <a:ext uri="{FF2B5EF4-FFF2-40B4-BE49-F238E27FC236}">
                <a16:creationId xmlns:a16="http://schemas.microsoft.com/office/drawing/2014/main" id="{94D19B60-714D-49B3-9325-1115EE6F4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39460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C039525-D699-4284-992A-B6A673E9B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4668" y="178308"/>
            <a:ext cx="5023310"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46" name="Rectangle 145">
            <a:extLst>
              <a:ext uri="{FF2B5EF4-FFF2-40B4-BE49-F238E27FC236}">
                <a16:creationId xmlns:a16="http://schemas.microsoft.com/office/drawing/2014/main" id="{3BFD2976-CCD9-4738-973C-67D6F76A7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3362" y="281178"/>
            <a:ext cx="4821745" cy="4581144"/>
          </a:xfrm>
          <a:prstGeom prst="rect">
            <a:avLst/>
          </a:prstGeom>
          <a:solidFill>
            <a:schemeClr val="bg2"/>
          </a:solidFill>
          <a:ln w="6350" cap="sq" cmpd="sng" algn="ctr">
            <a:solidFill>
              <a:schemeClr val="tx1">
                <a:lumMod val="75000"/>
                <a:lumOff val="25000"/>
              </a:schemeClr>
            </a:solidFill>
            <a:prstDash val="solid"/>
            <a:miter lim="800000"/>
          </a:ln>
          <a:effectLst/>
        </p:spPr>
        <p:txBody>
          <a:bodyPr/>
          <a:lstStyle/>
          <a:p>
            <a:endParaRPr lang="en-US"/>
          </a:p>
        </p:txBody>
      </p:sp>
      <p:sp>
        <p:nvSpPr>
          <p:cNvPr id="108" name="Google Shape;108;p22"/>
          <p:cNvSpPr txBox="1">
            <a:spLocks noGrp="1"/>
          </p:cNvSpPr>
          <p:nvPr>
            <p:ph type="title"/>
          </p:nvPr>
        </p:nvSpPr>
        <p:spPr>
          <a:xfrm>
            <a:off x="4400905" y="669090"/>
            <a:ext cx="4085438" cy="1234440"/>
          </a:xfrm>
          <a:prstGeom prst="rect">
            <a:avLst/>
          </a:prstGeom>
        </p:spPr>
        <p:txBody>
          <a:bodyPr spcFirstLastPara="1" vert="horz" lIns="91440" tIns="45720" rIns="91440" bIns="45720" rtlCol="0" anchor="ctr" anchorCtr="0">
            <a:normAutofit/>
          </a:bodyPr>
          <a:lstStyle/>
          <a:p>
            <a:pPr defTabSz="914400">
              <a:spcBef>
                <a:spcPct val="0"/>
              </a:spcBef>
            </a:pPr>
            <a:r>
              <a:rPr lang="en-US" sz="4100" dirty="0"/>
              <a:t>Software Design – MCU</a:t>
            </a:r>
          </a:p>
        </p:txBody>
      </p:sp>
      <p:sp>
        <p:nvSpPr>
          <p:cNvPr id="148" name="Rectangle 147">
            <a:extLst>
              <a:ext uri="{FF2B5EF4-FFF2-40B4-BE49-F238E27FC236}">
                <a16:creationId xmlns:a16="http://schemas.microsoft.com/office/drawing/2014/main" id="{E588AB10-3BAC-41AA-8CBF-50A46CE8C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344" y="482598"/>
            <a:ext cx="2977094" cy="417830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pic>
        <p:nvPicPr>
          <p:cNvPr id="3" name="Picture 2" descr="7 Ways to Quickly Judge the Quality of Your Printed Circuit Board (PCB)  Design">
            <a:extLst>
              <a:ext uri="{FF2B5EF4-FFF2-40B4-BE49-F238E27FC236}">
                <a16:creationId xmlns:a16="http://schemas.microsoft.com/office/drawing/2014/main" id="{C1EC23A3-73EF-4578-1F41-91B7789FA109}"/>
              </a:ext>
            </a:extLst>
          </p:cNvPr>
          <p:cNvPicPr>
            <a:picLocks noChangeAspect="1"/>
          </p:cNvPicPr>
          <p:nvPr/>
        </p:nvPicPr>
        <p:blipFill>
          <a:blip r:embed="rId3"/>
          <a:srcRect l="3706" r="43897" b="-5"/>
          <a:stretch/>
        </p:blipFill>
        <p:spPr>
          <a:xfrm>
            <a:off x="1317420" y="567789"/>
            <a:ext cx="1330452" cy="1904491"/>
          </a:xfrm>
          <a:prstGeom prst="rect">
            <a:avLst/>
          </a:prstGeom>
        </p:spPr>
      </p:pic>
      <p:pic>
        <p:nvPicPr>
          <p:cNvPr id="5" name="Picture 4" descr="A diagram of a computer&#10;&#10;Description automatically generated">
            <a:extLst>
              <a:ext uri="{FF2B5EF4-FFF2-40B4-BE49-F238E27FC236}">
                <a16:creationId xmlns:a16="http://schemas.microsoft.com/office/drawing/2014/main" id="{DF4F95D3-6A0C-4702-76F5-115CB9BBCC0E}"/>
              </a:ext>
            </a:extLst>
          </p:cNvPr>
          <p:cNvPicPr>
            <a:picLocks noChangeAspect="1"/>
          </p:cNvPicPr>
          <p:nvPr/>
        </p:nvPicPr>
        <p:blipFill>
          <a:blip r:embed="rId4"/>
          <a:srcRect l="4001" t="2497" r="7608" b="-2916"/>
          <a:stretch/>
        </p:blipFill>
        <p:spPr>
          <a:xfrm>
            <a:off x="615148" y="2580638"/>
            <a:ext cx="2732717" cy="1964251"/>
          </a:xfrm>
          <a:prstGeom prst="rect">
            <a:avLst/>
          </a:prstGeom>
        </p:spPr>
      </p:pic>
      <p:sp>
        <p:nvSpPr>
          <p:cNvPr id="109" name="Google Shape;109;p22"/>
          <p:cNvSpPr txBox="1">
            <a:spLocks noGrp="1"/>
          </p:cNvSpPr>
          <p:nvPr>
            <p:ph type="body" idx="1"/>
          </p:nvPr>
        </p:nvSpPr>
        <p:spPr>
          <a:xfrm>
            <a:off x="4400904" y="2009394"/>
            <a:ext cx="4085439" cy="2468880"/>
          </a:xfrm>
          <a:prstGeom prst="rect">
            <a:avLst/>
          </a:prstGeom>
        </p:spPr>
        <p:txBody>
          <a:bodyPr spcFirstLastPara="1" vert="horz" lIns="91440" tIns="45720" rIns="91440" bIns="45720" rtlCol="0" anchorCtr="0">
            <a:normAutofit/>
          </a:bodyPr>
          <a:lstStyle/>
          <a:p>
            <a:pPr indent="-182880" defTabSz="914400">
              <a:lnSpc>
                <a:spcPct val="90000"/>
              </a:lnSpc>
              <a:spcAft>
                <a:spcPts val="600"/>
              </a:spcAft>
              <a:buFont typeface="Arial" pitchFamily="34" charset="0"/>
              <a:buChar char="•"/>
            </a:pPr>
            <a:r>
              <a:rPr lang="en-US" sz="1200" dirty="0"/>
              <a:t>The MCU (Consisting of an ESP-32 and Raspberry Pi 4) is the middle man and bridge for the entirety of the robot's systems </a:t>
            </a:r>
          </a:p>
          <a:p>
            <a:pPr indent="-182880" defTabSz="914400">
              <a:lnSpc>
                <a:spcPct val="90000"/>
              </a:lnSpc>
              <a:spcAft>
                <a:spcPts val="600"/>
              </a:spcAft>
              <a:buFont typeface="Arial" pitchFamily="34" charset="0"/>
              <a:buChar char="•"/>
            </a:pPr>
            <a:endParaRPr lang="en-US" sz="1200"/>
          </a:p>
          <a:p>
            <a:pPr indent="-182880" defTabSz="914400">
              <a:lnSpc>
                <a:spcPct val="90000"/>
              </a:lnSpc>
              <a:spcAft>
                <a:spcPts val="600"/>
              </a:spcAft>
              <a:buFont typeface="Arial" pitchFamily="34" charset="0"/>
              <a:buChar char="•"/>
            </a:pPr>
            <a:r>
              <a:rPr lang="en-US" sz="1200" dirty="0"/>
              <a:t>The MCU is required to keep track of the battery, as well as the solar charging system to keep itself powered </a:t>
            </a:r>
          </a:p>
          <a:p>
            <a:pPr indent="-182880" defTabSz="914400">
              <a:lnSpc>
                <a:spcPct val="90000"/>
              </a:lnSpc>
              <a:spcAft>
                <a:spcPts val="600"/>
              </a:spcAft>
              <a:buFont typeface="Arial" pitchFamily="34" charset="0"/>
              <a:buChar char="•"/>
            </a:pPr>
            <a:endParaRPr lang="en-US" sz="1200"/>
          </a:p>
          <a:p>
            <a:pPr indent="-182880" defTabSz="914400">
              <a:lnSpc>
                <a:spcPct val="90000"/>
              </a:lnSpc>
              <a:spcAft>
                <a:spcPts val="600"/>
              </a:spcAft>
              <a:buFont typeface="Arial" pitchFamily="34" charset="0"/>
              <a:buChar char="•"/>
            </a:pPr>
            <a:r>
              <a:rPr lang="en-US" sz="1200" dirty="0"/>
              <a:t>The MCU is responsible for tracking storage and sensor data, as well as returning that info to the application</a:t>
            </a:r>
          </a:p>
        </p:txBody>
      </p:sp>
      <p:pic>
        <p:nvPicPr>
          <p:cNvPr id="6" name="Picture 5" descr="A person smiling at the camera&#10;&#10;Description automatically generated">
            <a:extLst>
              <a:ext uri="{FF2B5EF4-FFF2-40B4-BE49-F238E27FC236}">
                <a16:creationId xmlns:a16="http://schemas.microsoft.com/office/drawing/2014/main" id="{D10ACDD2-F0A7-DC1C-0A06-A426AFB155AE}"/>
              </a:ext>
            </a:extLst>
          </p:cNvPr>
          <p:cNvPicPr>
            <a:picLocks noChangeAspect="1"/>
          </p:cNvPicPr>
          <p:nvPr/>
        </p:nvPicPr>
        <p:blipFill>
          <a:blip r:embed="rId5"/>
          <a:stretch>
            <a:fillRect/>
          </a:stretch>
        </p:blipFill>
        <p:spPr>
          <a:xfrm>
            <a:off x="7889507" y="284140"/>
            <a:ext cx="971569" cy="993283"/>
          </a:xfrm>
          <a:prstGeom prst="rect">
            <a:avLst/>
          </a:prstGeom>
        </p:spPr>
      </p:pic>
      <p:sp>
        <p:nvSpPr>
          <p:cNvPr id="2" name="Slide Number Placeholder 1">
            <a:extLst>
              <a:ext uri="{FF2B5EF4-FFF2-40B4-BE49-F238E27FC236}">
                <a16:creationId xmlns:a16="http://schemas.microsoft.com/office/drawing/2014/main" id="{43D965B6-C499-AD19-7BA9-77A158EA3E32}"/>
              </a:ext>
            </a:extLst>
          </p:cNvPr>
          <p:cNvSpPr>
            <a:spLocks noGrp="1"/>
          </p:cNvSpPr>
          <p:nvPr>
            <p:ph type="sldNum" idx="12"/>
          </p:nvPr>
        </p:nvSpPr>
        <p:spPr>
          <a:xfrm>
            <a:off x="8562440" y="4749592"/>
            <a:ext cx="548700" cy="393600"/>
          </a:xfrm>
        </p:spPr>
        <p:txBody>
          <a:bodyPr>
            <a:normAutofit/>
          </a:bodyPr>
          <a:lstStyle/>
          <a:p>
            <a:fld id="{00000000-1234-1234-1234-123412341234}" type="slidenum">
              <a:rPr lang="en" sz="1050"/>
              <a:t>64</a:t>
            </a:fld>
            <a:endParaRPr lang="en-US" sz="1050"/>
          </a:p>
        </p:txBody>
      </p:sp>
      <p:sp>
        <p:nvSpPr>
          <p:cNvPr id="7" name="TextBox 6">
            <a:extLst>
              <a:ext uri="{FF2B5EF4-FFF2-40B4-BE49-F238E27FC236}">
                <a16:creationId xmlns:a16="http://schemas.microsoft.com/office/drawing/2014/main" id="{6430B571-8FB7-1798-122F-7FDC51F2A82F}"/>
              </a:ext>
            </a:extLst>
          </p:cNvPr>
          <p:cNvSpPr txBox="1"/>
          <p:nvPr/>
        </p:nvSpPr>
        <p:spPr>
          <a:xfrm>
            <a:off x="7894458" y="1227910"/>
            <a:ext cx="1003610" cy="276999"/>
          </a:xfrm>
          <a:prstGeom prst="rect">
            <a:avLst/>
          </a:prstGeom>
          <a:noFill/>
        </p:spPr>
        <p:txBody>
          <a:bodyPr wrap="square" rtlCol="0">
            <a:spAutoFit/>
          </a:bodyPr>
          <a:lstStyle/>
          <a:p>
            <a:pPr algn="ctr"/>
            <a:r>
              <a:rPr lang="en-US" sz="1200" dirty="0"/>
              <a:t>Ryan, EE</a:t>
            </a:r>
          </a:p>
        </p:txBody>
      </p:sp>
    </p:spTree>
    <p:extLst>
      <p:ext uri="{BB962C8B-B14F-4D97-AF65-F5344CB8AC3E}">
        <p14:creationId xmlns:p14="http://schemas.microsoft.com/office/powerpoint/2010/main" val="2069950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sp>
        <p:nvSpPr>
          <p:cNvPr id="131" name="Rectangle 130">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33" name="Rectangle 132">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35" name="Rectangle 134">
            <a:extLst>
              <a:ext uri="{FF2B5EF4-FFF2-40B4-BE49-F238E27FC236}">
                <a16:creationId xmlns:a16="http://schemas.microsoft.com/office/drawing/2014/main" id="{E9603FDC-97A3-4133-8BBA-FBF76F8D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94" y="178308"/>
            <a:ext cx="5739733"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37" name="Rectangle 136">
            <a:extLst>
              <a:ext uri="{FF2B5EF4-FFF2-40B4-BE49-F238E27FC236}">
                <a16:creationId xmlns:a16="http://schemas.microsoft.com/office/drawing/2014/main" id="{6DBDB63B-9A0A-47CB-A777-1781C6FD3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64" y="281178"/>
            <a:ext cx="5505117" cy="458114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8" name="Google Shape;108;p22"/>
          <p:cNvSpPr txBox="1">
            <a:spLocks noGrp="1"/>
          </p:cNvSpPr>
          <p:nvPr>
            <p:ph type="title"/>
          </p:nvPr>
        </p:nvSpPr>
        <p:spPr>
          <a:xfrm>
            <a:off x="651510" y="481944"/>
            <a:ext cx="4711446" cy="1308138"/>
          </a:xfrm>
          <a:prstGeom prst="rect">
            <a:avLst/>
          </a:prstGeom>
        </p:spPr>
        <p:txBody>
          <a:bodyPr spcFirstLastPara="1" vert="horz" lIns="91440" tIns="45720" rIns="91440" bIns="45720" rtlCol="0" anchor="ctr" anchorCtr="0">
            <a:normAutofit/>
          </a:bodyPr>
          <a:lstStyle/>
          <a:p>
            <a:pPr defTabSz="914400">
              <a:spcBef>
                <a:spcPct val="0"/>
              </a:spcBef>
            </a:pPr>
            <a:r>
              <a:rPr lang="en-US" sz="4400" dirty="0"/>
              <a:t>Software Design – Stretch Goals</a:t>
            </a:r>
          </a:p>
        </p:txBody>
      </p:sp>
      <p:sp>
        <p:nvSpPr>
          <p:cNvPr id="109" name="Google Shape;109;p22"/>
          <p:cNvSpPr txBox="1">
            <a:spLocks noGrp="1"/>
          </p:cNvSpPr>
          <p:nvPr>
            <p:ph type="body" idx="1"/>
          </p:nvPr>
        </p:nvSpPr>
        <p:spPr>
          <a:xfrm>
            <a:off x="651510" y="1789938"/>
            <a:ext cx="4711446" cy="2736342"/>
          </a:xfrm>
          <a:prstGeom prst="rect">
            <a:avLst/>
          </a:prstGeom>
        </p:spPr>
        <p:txBody>
          <a:bodyPr spcFirstLastPara="1" vert="horz" lIns="91440" tIns="45720" rIns="91440" bIns="45720" rtlCol="0" anchorCtr="0">
            <a:normAutofit/>
          </a:bodyPr>
          <a:lstStyle/>
          <a:p>
            <a:pPr indent="-182880" defTabSz="914400">
              <a:lnSpc>
                <a:spcPct val="90000"/>
              </a:lnSpc>
              <a:buFont typeface="Arial" pitchFamily="34" charset="0"/>
              <a:buChar char="•"/>
            </a:pPr>
            <a:r>
              <a:rPr lang="en-US" dirty="0"/>
              <a:t>Ideally as a stretch goal we wanted to give the application much more attention.</a:t>
            </a:r>
          </a:p>
          <a:p>
            <a:pPr lvl="0" indent="-182880" defTabSz="914400">
              <a:lnSpc>
                <a:spcPct val="90000"/>
              </a:lnSpc>
              <a:spcAft>
                <a:spcPts val="0"/>
              </a:spcAft>
              <a:buFont typeface="Arial" pitchFamily="34" charset="0"/>
              <a:buChar char="•"/>
            </a:pPr>
            <a:endParaRPr lang="en-US"/>
          </a:p>
          <a:p>
            <a:pPr indent="-182880" defTabSz="914400">
              <a:lnSpc>
                <a:spcPct val="90000"/>
              </a:lnSpc>
              <a:buFont typeface="Arial" pitchFamily="34" charset="0"/>
              <a:buChar char="•"/>
            </a:pPr>
            <a:r>
              <a:rPr lang="en-US" dirty="0"/>
              <a:t>The application would be able to not only monitor the robots current weeding process, but take remote control and or call back the robot if needed. </a:t>
            </a:r>
          </a:p>
          <a:p>
            <a:pPr indent="-182880" defTabSz="914400">
              <a:lnSpc>
                <a:spcPct val="90000"/>
              </a:lnSpc>
              <a:buFont typeface="Arial" pitchFamily="34" charset="0"/>
              <a:buChar char="•"/>
            </a:pPr>
            <a:endParaRPr lang="en-US"/>
          </a:p>
          <a:p>
            <a:pPr indent="-182880" defTabSz="914400">
              <a:lnSpc>
                <a:spcPct val="90000"/>
              </a:lnSpc>
              <a:buFont typeface="Arial" pitchFamily="34" charset="0"/>
              <a:buChar char="•"/>
            </a:pPr>
            <a:r>
              <a:rPr lang="en-US" dirty="0"/>
              <a:t>The application would be connected to an external server, allowing for fast and secure data uploading and integration after every session, giving the most accurate and helpful data in a way that is easy to understand</a:t>
            </a:r>
          </a:p>
          <a:p>
            <a:pPr marL="0" indent="-182880" defTabSz="914400">
              <a:lnSpc>
                <a:spcPct val="90000"/>
              </a:lnSpc>
              <a:spcBef>
                <a:spcPts val="1200"/>
              </a:spcBef>
              <a:buSzPts val="1100"/>
              <a:buFont typeface="Arial" pitchFamily="34" charset="0"/>
              <a:buChar char="•"/>
            </a:pPr>
            <a:endParaRPr lang="en-US"/>
          </a:p>
          <a:p>
            <a:pPr marL="0" indent="-182880" defTabSz="914400">
              <a:lnSpc>
                <a:spcPct val="90000"/>
              </a:lnSpc>
              <a:spcBef>
                <a:spcPts val="1200"/>
              </a:spcBef>
              <a:spcAft>
                <a:spcPts val="1200"/>
              </a:spcAft>
              <a:buFont typeface="Arial" pitchFamily="34" charset="0"/>
              <a:buChar char="•"/>
            </a:pPr>
            <a:endParaRPr lang="en-US"/>
          </a:p>
        </p:txBody>
      </p:sp>
      <p:pic>
        <p:nvPicPr>
          <p:cNvPr id="3" name="Picture 2" descr="A diagram of a computer program&#10;&#10;Description automatically generated">
            <a:extLst>
              <a:ext uri="{FF2B5EF4-FFF2-40B4-BE49-F238E27FC236}">
                <a16:creationId xmlns:a16="http://schemas.microsoft.com/office/drawing/2014/main" id="{72E8BC49-72E4-BB4B-B5A9-C41B17F0E203}"/>
              </a:ext>
            </a:extLst>
          </p:cNvPr>
          <p:cNvPicPr>
            <a:picLocks noChangeAspect="1"/>
          </p:cNvPicPr>
          <p:nvPr/>
        </p:nvPicPr>
        <p:blipFill>
          <a:blip r:embed="rId3"/>
          <a:srcRect l="17506" t="3286" r="276" b="4571"/>
          <a:stretch/>
        </p:blipFill>
        <p:spPr>
          <a:xfrm>
            <a:off x="5878028" y="74399"/>
            <a:ext cx="2981058" cy="4788283"/>
          </a:xfrm>
          <a:prstGeom prst="rect">
            <a:avLst/>
          </a:prstGeom>
        </p:spPr>
      </p:pic>
      <p:sp>
        <p:nvSpPr>
          <p:cNvPr id="4" name="Slide Number Placeholder 3">
            <a:extLst>
              <a:ext uri="{FF2B5EF4-FFF2-40B4-BE49-F238E27FC236}">
                <a16:creationId xmlns:a16="http://schemas.microsoft.com/office/drawing/2014/main" id="{01CBA303-FF8F-43B3-18F2-DECE375AE4A0}"/>
              </a:ext>
            </a:extLst>
          </p:cNvPr>
          <p:cNvSpPr>
            <a:spLocks noGrp="1"/>
          </p:cNvSpPr>
          <p:nvPr>
            <p:ph type="sldNum" idx="12"/>
          </p:nvPr>
        </p:nvSpPr>
        <p:spPr/>
        <p:txBody>
          <a:bodyPr/>
          <a:lstStyle/>
          <a:p>
            <a:fld id="{00000000-1234-1234-1234-123412341234}" type="slidenum">
              <a:rPr lang="en" sz="1050"/>
              <a:t>65</a:t>
            </a:fld>
            <a:endParaRPr lang="en-US"/>
          </a:p>
        </p:txBody>
      </p:sp>
      <p:pic>
        <p:nvPicPr>
          <p:cNvPr id="6" name="Picture 5" descr="A person smiling at the camera&#10;&#10;Description automatically generated">
            <a:extLst>
              <a:ext uri="{FF2B5EF4-FFF2-40B4-BE49-F238E27FC236}">
                <a16:creationId xmlns:a16="http://schemas.microsoft.com/office/drawing/2014/main" id="{DE83E8AC-F28D-BF28-83C3-314002295DFD}"/>
              </a:ext>
            </a:extLst>
          </p:cNvPr>
          <p:cNvPicPr>
            <a:picLocks noChangeAspect="1"/>
          </p:cNvPicPr>
          <p:nvPr/>
        </p:nvPicPr>
        <p:blipFill>
          <a:blip r:embed="rId4"/>
          <a:stretch>
            <a:fillRect/>
          </a:stretch>
        </p:blipFill>
        <p:spPr>
          <a:xfrm>
            <a:off x="8332218" y="74858"/>
            <a:ext cx="633499" cy="639114"/>
          </a:xfrm>
          <a:prstGeom prst="rect">
            <a:avLst/>
          </a:prstGeom>
        </p:spPr>
      </p:pic>
      <p:sp>
        <p:nvSpPr>
          <p:cNvPr id="5" name="TextBox 4">
            <a:extLst>
              <a:ext uri="{FF2B5EF4-FFF2-40B4-BE49-F238E27FC236}">
                <a16:creationId xmlns:a16="http://schemas.microsoft.com/office/drawing/2014/main" id="{7F9B26A3-A71C-D3F6-D662-05E97EE7882C}"/>
              </a:ext>
            </a:extLst>
          </p:cNvPr>
          <p:cNvSpPr txBox="1"/>
          <p:nvPr/>
        </p:nvSpPr>
        <p:spPr>
          <a:xfrm>
            <a:off x="8239015" y="713972"/>
            <a:ext cx="817756" cy="276999"/>
          </a:xfrm>
          <a:prstGeom prst="rect">
            <a:avLst/>
          </a:prstGeom>
          <a:solidFill>
            <a:schemeClr val="tx1"/>
          </a:solidFill>
        </p:spPr>
        <p:txBody>
          <a:bodyPr wrap="square" rtlCol="0">
            <a:spAutoFit/>
          </a:bodyPr>
          <a:lstStyle/>
          <a:p>
            <a:pPr algn="ctr"/>
            <a:r>
              <a:rPr lang="en-US" sz="1200" dirty="0">
                <a:solidFill>
                  <a:schemeClr val="bg1"/>
                </a:solidFill>
              </a:rPr>
              <a:t>Ryan, EE</a:t>
            </a:r>
          </a:p>
        </p:txBody>
      </p:sp>
    </p:spTree>
    <p:extLst>
      <p:ext uri="{BB962C8B-B14F-4D97-AF65-F5344CB8AC3E}">
        <p14:creationId xmlns:p14="http://schemas.microsoft.com/office/powerpoint/2010/main" val="3065309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Software Design</a:t>
            </a:r>
            <a:endParaRPr dirty="0"/>
          </a:p>
        </p:txBody>
      </p:sp>
      <p:pic>
        <p:nvPicPr>
          <p:cNvPr id="5" name="Picture 4" descr="A diagram of a computer system&#10;&#10;Description automatically generated">
            <a:extLst>
              <a:ext uri="{FF2B5EF4-FFF2-40B4-BE49-F238E27FC236}">
                <a16:creationId xmlns:a16="http://schemas.microsoft.com/office/drawing/2014/main" id="{1ADAF65B-97C5-8231-2115-CC49D13BFE5D}"/>
              </a:ext>
            </a:extLst>
          </p:cNvPr>
          <p:cNvPicPr>
            <a:picLocks noChangeAspect="1"/>
          </p:cNvPicPr>
          <p:nvPr/>
        </p:nvPicPr>
        <p:blipFill>
          <a:blip r:embed="rId3"/>
          <a:stretch>
            <a:fillRect/>
          </a:stretch>
        </p:blipFill>
        <p:spPr>
          <a:xfrm>
            <a:off x="184896" y="170365"/>
            <a:ext cx="8772153" cy="4800105"/>
          </a:xfrm>
          <a:prstGeom prst="rect">
            <a:avLst/>
          </a:prstGeom>
        </p:spPr>
      </p:pic>
      <p:sp>
        <p:nvSpPr>
          <p:cNvPr id="2" name="Slide Number Placeholder 1">
            <a:extLst>
              <a:ext uri="{FF2B5EF4-FFF2-40B4-BE49-F238E27FC236}">
                <a16:creationId xmlns:a16="http://schemas.microsoft.com/office/drawing/2014/main" id="{53819380-523A-0AB8-D1B6-483768D8BA28}"/>
              </a:ext>
            </a:extLst>
          </p:cNvPr>
          <p:cNvSpPr>
            <a:spLocks noGrp="1"/>
          </p:cNvSpPr>
          <p:nvPr>
            <p:ph type="sldNum" idx="12"/>
          </p:nvPr>
        </p:nvSpPr>
        <p:spPr/>
        <p:txBody>
          <a:bodyPr>
            <a:normAutofit/>
          </a:bodyPr>
          <a:lstStyle/>
          <a:p>
            <a:fld id="{00000000-1234-1234-1234-123412341234}" type="slidenum">
              <a:rPr lang="en" sz="1050"/>
              <a:t>66</a:t>
            </a:fld>
            <a:endParaRPr lang="en-US" sz="1050"/>
          </a:p>
        </p:txBody>
      </p:sp>
      <p:pic>
        <p:nvPicPr>
          <p:cNvPr id="6" name="Picture 5" descr="A person smiling at the camera&#10;&#10;Description automatically generated">
            <a:extLst>
              <a:ext uri="{FF2B5EF4-FFF2-40B4-BE49-F238E27FC236}">
                <a16:creationId xmlns:a16="http://schemas.microsoft.com/office/drawing/2014/main" id="{A7A087A8-7113-888F-3FB8-2006C9517D44}"/>
              </a:ext>
            </a:extLst>
          </p:cNvPr>
          <p:cNvPicPr>
            <a:picLocks noChangeAspect="1"/>
          </p:cNvPicPr>
          <p:nvPr/>
        </p:nvPicPr>
        <p:blipFill>
          <a:blip r:embed="rId4"/>
          <a:stretch>
            <a:fillRect/>
          </a:stretch>
        </p:blipFill>
        <p:spPr>
          <a:xfrm>
            <a:off x="8259774" y="58760"/>
            <a:ext cx="754239" cy="767903"/>
          </a:xfrm>
          <a:prstGeom prst="rect">
            <a:avLst/>
          </a:prstGeom>
        </p:spPr>
      </p:pic>
      <p:sp>
        <p:nvSpPr>
          <p:cNvPr id="4" name="TextBox 3">
            <a:extLst>
              <a:ext uri="{FF2B5EF4-FFF2-40B4-BE49-F238E27FC236}">
                <a16:creationId xmlns:a16="http://schemas.microsoft.com/office/drawing/2014/main" id="{3F03513E-478C-7F1C-1707-631A7B483775}"/>
              </a:ext>
            </a:extLst>
          </p:cNvPr>
          <p:cNvSpPr txBox="1"/>
          <p:nvPr/>
        </p:nvSpPr>
        <p:spPr>
          <a:xfrm>
            <a:off x="8224853" y="783899"/>
            <a:ext cx="824079" cy="276999"/>
          </a:xfrm>
          <a:prstGeom prst="rect">
            <a:avLst/>
          </a:prstGeom>
          <a:solidFill>
            <a:schemeClr val="tx1"/>
          </a:solidFill>
        </p:spPr>
        <p:txBody>
          <a:bodyPr wrap="square" rtlCol="0">
            <a:spAutoFit/>
          </a:bodyPr>
          <a:lstStyle/>
          <a:p>
            <a:pPr algn="ctr"/>
            <a:r>
              <a:rPr lang="en-US" sz="1200" dirty="0">
                <a:solidFill>
                  <a:schemeClr val="bg1"/>
                </a:solidFill>
              </a:rPr>
              <a:t>Ryan, EE</a:t>
            </a:r>
          </a:p>
        </p:txBody>
      </p:sp>
    </p:spTree>
    <p:extLst>
      <p:ext uri="{BB962C8B-B14F-4D97-AF65-F5344CB8AC3E}">
        <p14:creationId xmlns:p14="http://schemas.microsoft.com/office/powerpoint/2010/main" val="2740903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r>
              <a:rPr lang="en" dirty="0">
                <a:ea typeface="+mj-lt"/>
                <a:cs typeface="+mj-lt"/>
              </a:rPr>
              <a:t>Hardware &amp; Software Testing </a:t>
            </a:r>
            <a:endParaRPr lang="en-US" dirty="0">
              <a:ea typeface="+mj-lt"/>
              <a:cs typeface="+mj-lt"/>
            </a:endParaRPr>
          </a:p>
        </p:txBody>
      </p:sp>
      <p:pic>
        <p:nvPicPr>
          <p:cNvPr id="3" name="Picture 2" descr="A person smiling at the camera&#10;&#10;Description automatically generated">
            <a:extLst>
              <a:ext uri="{FF2B5EF4-FFF2-40B4-BE49-F238E27FC236}">
                <a16:creationId xmlns:a16="http://schemas.microsoft.com/office/drawing/2014/main" id="{C2FE9652-009A-EB74-1160-BE6DA3694491}"/>
              </a:ext>
            </a:extLst>
          </p:cNvPr>
          <p:cNvPicPr>
            <a:picLocks noChangeAspect="1"/>
          </p:cNvPicPr>
          <p:nvPr/>
        </p:nvPicPr>
        <p:blipFill>
          <a:blip r:embed="rId3"/>
          <a:stretch>
            <a:fillRect/>
          </a:stretch>
        </p:blipFill>
        <p:spPr>
          <a:xfrm>
            <a:off x="7989053" y="270486"/>
            <a:ext cx="845532" cy="876110"/>
          </a:xfrm>
          <a:prstGeom prst="rect">
            <a:avLst/>
          </a:prstGeom>
        </p:spPr>
      </p:pic>
      <p:sp>
        <p:nvSpPr>
          <p:cNvPr id="2" name="Slide Number Placeholder 1">
            <a:extLst>
              <a:ext uri="{FF2B5EF4-FFF2-40B4-BE49-F238E27FC236}">
                <a16:creationId xmlns:a16="http://schemas.microsoft.com/office/drawing/2014/main" id="{A6722F32-6198-0FCE-971E-BA764CA6891E}"/>
              </a:ext>
            </a:extLst>
          </p:cNvPr>
          <p:cNvSpPr>
            <a:spLocks noGrp="1"/>
          </p:cNvSpPr>
          <p:nvPr>
            <p:ph type="sldNum" idx="12"/>
          </p:nvPr>
        </p:nvSpPr>
        <p:spPr>
          <a:xfrm>
            <a:off x="8595300" y="4749900"/>
            <a:ext cx="548700" cy="393600"/>
          </a:xfrm>
        </p:spPr>
        <p:txBody>
          <a:bodyPr/>
          <a:lstStyle/>
          <a:p>
            <a:fld id="{00000000-1234-1234-1234-123412341234}" type="slidenum">
              <a:rPr lang="en" sz="1050"/>
              <a:t>67</a:t>
            </a:fld>
            <a:endParaRPr lang="en-US"/>
          </a:p>
        </p:txBody>
      </p:sp>
      <p:pic>
        <p:nvPicPr>
          <p:cNvPr id="4" name="Picture 3" descr="Embedded Testing - NOVELIC">
            <a:extLst>
              <a:ext uri="{FF2B5EF4-FFF2-40B4-BE49-F238E27FC236}">
                <a16:creationId xmlns:a16="http://schemas.microsoft.com/office/drawing/2014/main" id="{7B2781C7-47AB-6BFC-6087-D403EB64688D}"/>
              </a:ext>
            </a:extLst>
          </p:cNvPr>
          <p:cNvPicPr>
            <a:picLocks noChangeAspect="1"/>
          </p:cNvPicPr>
          <p:nvPr/>
        </p:nvPicPr>
        <p:blipFill>
          <a:blip r:embed="rId4"/>
          <a:stretch>
            <a:fillRect/>
          </a:stretch>
        </p:blipFill>
        <p:spPr>
          <a:xfrm>
            <a:off x="4643993" y="1404338"/>
            <a:ext cx="3951307" cy="3101975"/>
          </a:xfrm>
          <a:prstGeom prst="rect">
            <a:avLst/>
          </a:prstGeom>
        </p:spPr>
      </p:pic>
      <p:graphicFrame>
        <p:nvGraphicFramePr>
          <p:cNvPr id="111" name="Google Shape;109;p22">
            <a:extLst>
              <a:ext uri="{FF2B5EF4-FFF2-40B4-BE49-F238E27FC236}">
                <a16:creationId xmlns:a16="http://schemas.microsoft.com/office/drawing/2014/main" id="{BDCE07BA-E401-A708-259F-EC84906BF862}"/>
              </a:ext>
            </a:extLst>
          </p:cNvPr>
          <p:cNvGraphicFramePr/>
          <p:nvPr>
            <p:extLst>
              <p:ext uri="{D42A27DB-BD31-4B8C-83A1-F6EECF244321}">
                <p14:modId xmlns:p14="http://schemas.microsoft.com/office/powerpoint/2010/main" val="392321312"/>
              </p:ext>
            </p:extLst>
          </p:nvPr>
        </p:nvGraphicFramePr>
        <p:xfrm>
          <a:off x="477187" y="1404338"/>
          <a:ext cx="4022821" cy="30052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4B25B0A3-2D51-6416-7487-08CCD9CBE00E}"/>
              </a:ext>
            </a:extLst>
          </p:cNvPr>
          <p:cNvSpPr txBox="1"/>
          <p:nvPr/>
        </p:nvSpPr>
        <p:spPr>
          <a:xfrm>
            <a:off x="7910014" y="1113184"/>
            <a:ext cx="1003610" cy="276999"/>
          </a:xfrm>
          <a:prstGeom prst="rect">
            <a:avLst/>
          </a:prstGeom>
          <a:noFill/>
        </p:spPr>
        <p:txBody>
          <a:bodyPr wrap="square" rtlCol="0">
            <a:spAutoFit/>
          </a:bodyPr>
          <a:lstStyle/>
          <a:p>
            <a:pPr algn="ctr"/>
            <a:r>
              <a:rPr lang="en-US" sz="1200" dirty="0"/>
              <a:t>Ryan, EE</a:t>
            </a:r>
          </a:p>
        </p:txBody>
      </p:sp>
    </p:spTree>
    <p:extLst>
      <p:ext uri="{BB962C8B-B14F-4D97-AF65-F5344CB8AC3E}">
        <p14:creationId xmlns:p14="http://schemas.microsoft.com/office/powerpoint/2010/main" val="772374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sp>
        <p:nvSpPr>
          <p:cNvPr id="114" name="Rectangle 113">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16" name="Rectangle 115">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08" name="Google Shape;108;p22"/>
          <p:cNvSpPr txBox="1">
            <a:spLocks noGrp="1"/>
          </p:cNvSpPr>
          <p:nvPr>
            <p:ph type="title"/>
          </p:nvPr>
        </p:nvSpPr>
        <p:spPr>
          <a:xfrm>
            <a:off x="4735788" y="481945"/>
            <a:ext cx="3608111" cy="1028700"/>
          </a:xfrm>
          <a:prstGeom prst="rect">
            <a:avLst/>
          </a:prstGeom>
        </p:spPr>
        <p:txBody>
          <a:bodyPr spcFirstLastPara="1" vert="horz" lIns="91440" tIns="45720" rIns="91440" bIns="45720" rtlCol="0" anchor="ctr" anchorCtr="0">
            <a:normAutofit/>
          </a:bodyPr>
          <a:lstStyle/>
          <a:p>
            <a:pPr defTabSz="914400">
              <a:spcBef>
                <a:spcPct val="0"/>
              </a:spcBef>
            </a:pPr>
            <a:r>
              <a:rPr lang="en-US" sz="3400" dirty="0"/>
              <a:t>Performance Evaluation</a:t>
            </a:r>
          </a:p>
        </p:txBody>
      </p:sp>
      <p:sp>
        <p:nvSpPr>
          <p:cNvPr id="118" name="Rectangle 117">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912" y="669165"/>
            <a:ext cx="3790888" cy="3822813"/>
          </a:xfrm>
          <a:prstGeom prst="rect">
            <a:avLst/>
          </a:prstGeom>
          <a:solidFill>
            <a:schemeClr val="tx2"/>
          </a:solidFill>
          <a:ln w="6350" cap="sq" cmpd="sng" algn="ctr">
            <a:noFill/>
            <a:prstDash val="solid"/>
            <a:miter lim="800000"/>
          </a:ln>
          <a:effectLst/>
        </p:spPr>
        <p:txBody>
          <a:bodyPr/>
          <a:lstStyle/>
          <a:p>
            <a:endParaRPr lang="en-US"/>
          </a:p>
        </p:txBody>
      </p:sp>
      <p:sp>
        <p:nvSpPr>
          <p:cNvPr id="120" name="Rectangle 119">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131" y="754256"/>
            <a:ext cx="3600451" cy="3652630"/>
          </a:xfrm>
          <a:prstGeom prst="rect">
            <a:avLst/>
          </a:prstGeom>
          <a:solidFill>
            <a:schemeClr val="tx1"/>
          </a:solidFill>
          <a:ln w="6350" cap="sq" cmpd="sng" algn="ctr">
            <a:noFill/>
            <a:prstDash val="solid"/>
            <a:miter lim="800000"/>
          </a:ln>
          <a:effectLst/>
        </p:spPr>
        <p:txBody>
          <a:bodyPr/>
          <a:lstStyle/>
          <a:p>
            <a:endParaRPr lang="en-US"/>
          </a:p>
        </p:txBody>
      </p:sp>
      <p:pic>
        <p:nvPicPr>
          <p:cNvPr id="5" name="Picture 4" descr="International Women in Engineering Day - Compunetix">
            <a:extLst>
              <a:ext uri="{FF2B5EF4-FFF2-40B4-BE49-F238E27FC236}">
                <a16:creationId xmlns:a16="http://schemas.microsoft.com/office/drawing/2014/main" id="{BB55A244-6314-73F4-0DC3-845B44AC8F19}"/>
              </a:ext>
            </a:extLst>
          </p:cNvPr>
          <p:cNvPicPr>
            <a:picLocks noChangeAspect="1"/>
          </p:cNvPicPr>
          <p:nvPr/>
        </p:nvPicPr>
        <p:blipFill>
          <a:blip r:embed="rId3"/>
          <a:srcRect l="18984" r="25286" b="-3"/>
          <a:stretch/>
        </p:blipFill>
        <p:spPr>
          <a:xfrm>
            <a:off x="978386" y="996295"/>
            <a:ext cx="3141166" cy="3170561"/>
          </a:xfrm>
          <a:prstGeom prst="rect">
            <a:avLst/>
          </a:prstGeom>
        </p:spPr>
      </p:pic>
      <p:sp>
        <p:nvSpPr>
          <p:cNvPr id="109" name="Google Shape;109;p22"/>
          <p:cNvSpPr txBox="1">
            <a:spLocks noGrp="1"/>
          </p:cNvSpPr>
          <p:nvPr>
            <p:ph type="body" idx="1"/>
          </p:nvPr>
        </p:nvSpPr>
        <p:spPr>
          <a:xfrm>
            <a:off x="4735788" y="1577340"/>
            <a:ext cx="3608112" cy="2948940"/>
          </a:xfrm>
          <a:prstGeom prst="rect">
            <a:avLst/>
          </a:prstGeom>
        </p:spPr>
        <p:txBody>
          <a:bodyPr spcFirstLastPara="1" vert="horz" lIns="91440" tIns="45720" rIns="91440" bIns="45720" rtlCol="0" anchorCtr="0">
            <a:normAutofit/>
          </a:bodyPr>
          <a:lstStyle/>
          <a:p>
            <a:pPr indent="-182880" defTabSz="914400">
              <a:lnSpc>
                <a:spcPct val="90000"/>
              </a:lnSpc>
              <a:buFont typeface="Arial" pitchFamily="34" charset="0"/>
              <a:buChar char="•"/>
            </a:pPr>
            <a:r>
              <a:rPr lang="en-US" sz="1200" dirty="0"/>
              <a:t>We take careful consideration in evaluating each of our parts are the correct choice for its purpose and that it will function as we intend it to</a:t>
            </a:r>
          </a:p>
          <a:p>
            <a:pPr lvl="0" indent="-182880" defTabSz="914400">
              <a:lnSpc>
                <a:spcPct val="90000"/>
              </a:lnSpc>
              <a:buFont typeface="Arial" pitchFamily="34" charset="0"/>
              <a:buChar char="•"/>
            </a:pPr>
            <a:endParaRPr lang="en-US" sz="1200"/>
          </a:p>
          <a:p>
            <a:pPr indent="-182880" defTabSz="914400">
              <a:lnSpc>
                <a:spcPct val="90000"/>
              </a:lnSpc>
              <a:buFont typeface="Arial" pitchFamily="34" charset="0"/>
              <a:buChar char="•"/>
            </a:pPr>
            <a:r>
              <a:rPr lang="en-US" sz="1200" dirty="0"/>
              <a:t>Our PCB designs were cleared by our advisors, so we are confident once everything is wired, tested, and revised for needed issues, the robot should perform as we intend</a:t>
            </a:r>
          </a:p>
          <a:p>
            <a:pPr indent="-182880" defTabSz="914400">
              <a:lnSpc>
                <a:spcPct val="90000"/>
              </a:lnSpc>
              <a:buFont typeface="Arial" pitchFamily="34" charset="0"/>
              <a:buChar char="•"/>
            </a:pPr>
            <a:endParaRPr lang="en-US" sz="1200"/>
          </a:p>
          <a:p>
            <a:pPr indent="-182880" defTabSz="914400">
              <a:lnSpc>
                <a:spcPct val="90000"/>
              </a:lnSpc>
              <a:buFont typeface="Arial" pitchFamily="34" charset="0"/>
              <a:buChar char="•"/>
            </a:pPr>
            <a:r>
              <a:rPr lang="en-US" sz="1200" dirty="0"/>
              <a:t>Additionally tests will be done to confirm the performance of the laser driver circuit and laser diode by our PSE member to ensure the proper functionality within the context of our goals and objectives</a:t>
            </a:r>
          </a:p>
          <a:p>
            <a:pPr marL="0" indent="-182880" defTabSz="914400">
              <a:lnSpc>
                <a:spcPct val="90000"/>
              </a:lnSpc>
              <a:spcBef>
                <a:spcPts val="1200"/>
              </a:spcBef>
              <a:spcAft>
                <a:spcPts val="1200"/>
              </a:spcAft>
              <a:buFont typeface="Arial" pitchFamily="34" charset="0"/>
              <a:buChar char="•"/>
            </a:pPr>
            <a:endParaRPr lang="en-US" sz="1200"/>
          </a:p>
        </p:txBody>
      </p:sp>
      <p:sp>
        <p:nvSpPr>
          <p:cNvPr id="2" name="Slide Number Placeholder 1">
            <a:extLst>
              <a:ext uri="{FF2B5EF4-FFF2-40B4-BE49-F238E27FC236}">
                <a16:creationId xmlns:a16="http://schemas.microsoft.com/office/drawing/2014/main" id="{F2F25939-3375-4E90-6680-A35903468CAE}"/>
              </a:ext>
            </a:extLst>
          </p:cNvPr>
          <p:cNvSpPr>
            <a:spLocks noGrp="1"/>
          </p:cNvSpPr>
          <p:nvPr>
            <p:ph type="sldNum" idx="12"/>
          </p:nvPr>
        </p:nvSpPr>
        <p:spPr>
          <a:xfrm>
            <a:off x="7761401" y="4660901"/>
            <a:ext cx="1097280" cy="192024"/>
          </a:xfrm>
        </p:spPr>
        <p:txBody>
          <a:bodyPr vert="horz" lIns="91440" tIns="45720" rIns="91440" bIns="45720" rtlCol="0" anchor="b">
            <a:normAutofit fontScale="77500" lnSpcReduction="20000"/>
          </a:bodyPr>
          <a:lstStyle/>
          <a:p>
            <a:pPr defTabSz="914400">
              <a:lnSpc>
                <a:spcPct val="90000"/>
              </a:lnSpc>
              <a:spcAft>
                <a:spcPts val="600"/>
              </a:spcAft>
            </a:pPr>
            <a:fld id="{00000000-1234-1234-1234-123412341234}" type="slidenum">
              <a:rPr lang="en-US" sz="300">
                <a:solidFill>
                  <a:schemeClr val="tx2"/>
                </a:solidFill>
              </a:rPr>
              <a:pPr defTabSz="914400">
                <a:lnSpc>
                  <a:spcPct val="90000"/>
                </a:lnSpc>
                <a:spcAft>
                  <a:spcPts val="600"/>
                </a:spcAft>
              </a:pPr>
              <a:t>68</a:t>
            </a:fld>
            <a:endParaRPr lang="en-US" sz="300">
              <a:solidFill>
                <a:schemeClr val="tx2"/>
              </a:solidFill>
            </a:endParaRPr>
          </a:p>
        </p:txBody>
      </p:sp>
      <p:pic>
        <p:nvPicPr>
          <p:cNvPr id="4" name="Picture 3" descr="A person smiling at the camera&#10;&#10;Description automatically generated">
            <a:extLst>
              <a:ext uri="{FF2B5EF4-FFF2-40B4-BE49-F238E27FC236}">
                <a16:creationId xmlns:a16="http://schemas.microsoft.com/office/drawing/2014/main" id="{EAE3A529-80E1-2A75-B2B6-BE25ADD0927F}"/>
              </a:ext>
            </a:extLst>
          </p:cNvPr>
          <p:cNvPicPr>
            <a:picLocks noChangeAspect="1"/>
          </p:cNvPicPr>
          <p:nvPr/>
        </p:nvPicPr>
        <p:blipFill>
          <a:blip r:embed="rId4"/>
          <a:stretch>
            <a:fillRect/>
          </a:stretch>
        </p:blipFill>
        <p:spPr>
          <a:xfrm>
            <a:off x="7924801" y="292189"/>
            <a:ext cx="904078" cy="981325"/>
          </a:xfrm>
          <a:prstGeom prst="rect">
            <a:avLst/>
          </a:prstGeom>
        </p:spPr>
      </p:pic>
      <p:sp>
        <p:nvSpPr>
          <p:cNvPr id="6" name="TextBox 5">
            <a:extLst>
              <a:ext uri="{FF2B5EF4-FFF2-40B4-BE49-F238E27FC236}">
                <a16:creationId xmlns:a16="http://schemas.microsoft.com/office/drawing/2014/main" id="{52CCE9FB-E096-C93E-CAE7-FCF79D1DE37F}"/>
              </a:ext>
            </a:extLst>
          </p:cNvPr>
          <p:cNvSpPr txBox="1"/>
          <p:nvPr/>
        </p:nvSpPr>
        <p:spPr>
          <a:xfrm>
            <a:off x="7883064" y="1234944"/>
            <a:ext cx="1003610" cy="276999"/>
          </a:xfrm>
          <a:prstGeom prst="rect">
            <a:avLst/>
          </a:prstGeom>
          <a:noFill/>
        </p:spPr>
        <p:txBody>
          <a:bodyPr wrap="square" rtlCol="0">
            <a:spAutoFit/>
          </a:bodyPr>
          <a:lstStyle/>
          <a:p>
            <a:pPr algn="ctr"/>
            <a:r>
              <a:rPr lang="en-US" sz="1200" dirty="0"/>
              <a:t>Ryan, EE</a:t>
            </a:r>
          </a:p>
        </p:txBody>
      </p:sp>
    </p:spTree>
    <p:extLst>
      <p:ext uri="{BB962C8B-B14F-4D97-AF65-F5344CB8AC3E}">
        <p14:creationId xmlns:p14="http://schemas.microsoft.com/office/powerpoint/2010/main" val="184687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311700" y="445025"/>
            <a:ext cx="6781952" cy="572700"/>
          </a:xfrm>
          <a:prstGeom prst="rect">
            <a:avLst/>
          </a:prstGeom>
        </p:spPr>
        <p:txBody>
          <a:bodyPr spcFirstLastPara="1" wrap="square" lIns="91425" tIns="91425" rIns="91425" bIns="91425" anchor="t" anchorCtr="0">
            <a:normAutofit fontScale="90000"/>
          </a:bodyPr>
          <a:lstStyle/>
          <a:p>
            <a:r>
              <a:rPr lang="en" dirty="0">
                <a:ea typeface="+mj-lt"/>
                <a:cs typeface="+mj-lt"/>
              </a:rPr>
              <a:t>Problems and proposed solutions</a:t>
            </a:r>
            <a:endParaRPr dirty="0"/>
          </a:p>
        </p:txBody>
      </p:sp>
      <p:pic>
        <p:nvPicPr>
          <p:cNvPr id="6" name="Picture 5" descr="A person smiling at the camera&#10;&#10;Description automatically generated">
            <a:extLst>
              <a:ext uri="{FF2B5EF4-FFF2-40B4-BE49-F238E27FC236}">
                <a16:creationId xmlns:a16="http://schemas.microsoft.com/office/drawing/2014/main" id="{C8BD34E7-A8C5-4F5A-86B4-E77FD886E30F}"/>
              </a:ext>
            </a:extLst>
          </p:cNvPr>
          <p:cNvPicPr>
            <a:picLocks noChangeAspect="1"/>
          </p:cNvPicPr>
          <p:nvPr/>
        </p:nvPicPr>
        <p:blipFill>
          <a:blip r:embed="rId3"/>
          <a:stretch>
            <a:fillRect/>
          </a:stretch>
        </p:blipFill>
        <p:spPr>
          <a:xfrm>
            <a:off x="7913655" y="292189"/>
            <a:ext cx="955470" cy="985234"/>
          </a:xfrm>
          <a:prstGeom prst="rect">
            <a:avLst/>
          </a:prstGeom>
        </p:spPr>
      </p:pic>
      <p:sp>
        <p:nvSpPr>
          <p:cNvPr id="2" name="Slide Number Placeholder 1">
            <a:extLst>
              <a:ext uri="{FF2B5EF4-FFF2-40B4-BE49-F238E27FC236}">
                <a16:creationId xmlns:a16="http://schemas.microsoft.com/office/drawing/2014/main" id="{81D5B28E-D932-3C29-CFEA-DD3D0501D146}"/>
              </a:ext>
            </a:extLst>
          </p:cNvPr>
          <p:cNvSpPr>
            <a:spLocks noGrp="1"/>
          </p:cNvSpPr>
          <p:nvPr>
            <p:ph type="sldNum" idx="12"/>
          </p:nvPr>
        </p:nvSpPr>
        <p:spPr>
          <a:xfrm>
            <a:off x="8595300" y="4749900"/>
            <a:ext cx="548700" cy="393600"/>
          </a:xfrm>
        </p:spPr>
        <p:txBody>
          <a:bodyPr/>
          <a:lstStyle/>
          <a:p>
            <a:fld id="{00000000-1234-1234-1234-123412341234}" type="slidenum">
              <a:rPr lang="en" sz="1050"/>
              <a:t>69</a:t>
            </a:fld>
            <a:endParaRPr lang="en-US"/>
          </a:p>
        </p:txBody>
      </p:sp>
      <p:graphicFrame>
        <p:nvGraphicFramePr>
          <p:cNvPr id="3" name="Table 2">
            <a:extLst>
              <a:ext uri="{FF2B5EF4-FFF2-40B4-BE49-F238E27FC236}">
                <a16:creationId xmlns:a16="http://schemas.microsoft.com/office/drawing/2014/main" id="{6B4F9AE1-A67B-381E-9A6F-BA5257068711}"/>
              </a:ext>
            </a:extLst>
          </p:cNvPr>
          <p:cNvGraphicFramePr>
            <a:graphicFrameLocks noGrp="1"/>
          </p:cNvGraphicFramePr>
          <p:nvPr>
            <p:extLst>
              <p:ext uri="{D42A27DB-BD31-4B8C-83A1-F6EECF244321}">
                <p14:modId xmlns:p14="http://schemas.microsoft.com/office/powerpoint/2010/main" val="838484167"/>
              </p:ext>
            </p:extLst>
          </p:nvPr>
        </p:nvGraphicFramePr>
        <p:xfrm>
          <a:off x="397655" y="1214255"/>
          <a:ext cx="5418464" cy="3421329"/>
        </p:xfrm>
        <a:graphic>
          <a:graphicData uri="http://schemas.openxmlformats.org/drawingml/2006/table">
            <a:tbl>
              <a:tblPr firstRow="1" bandRow="1">
                <a:tableStyleId>{5C22544A-7EE6-4342-B048-85BDC9FD1C3A}</a:tableStyleId>
              </a:tblPr>
              <a:tblGrid>
                <a:gridCol w="2709232">
                  <a:extLst>
                    <a:ext uri="{9D8B030D-6E8A-4147-A177-3AD203B41FA5}">
                      <a16:colId xmlns:a16="http://schemas.microsoft.com/office/drawing/2014/main" val="1460024179"/>
                    </a:ext>
                  </a:extLst>
                </a:gridCol>
                <a:gridCol w="2709232">
                  <a:extLst>
                    <a:ext uri="{9D8B030D-6E8A-4147-A177-3AD203B41FA5}">
                      <a16:colId xmlns:a16="http://schemas.microsoft.com/office/drawing/2014/main" val="2583714377"/>
                    </a:ext>
                  </a:extLst>
                </a:gridCol>
              </a:tblGrid>
              <a:tr h="573899">
                <a:tc>
                  <a:txBody>
                    <a:bodyPr/>
                    <a:lstStyle/>
                    <a:p>
                      <a:pPr lvl="0">
                        <a:buNone/>
                      </a:pPr>
                      <a:r>
                        <a:rPr lang="en-US" dirty="0"/>
                        <a:t>Problem</a:t>
                      </a:r>
                    </a:p>
                  </a:txBody>
                  <a:tcPr/>
                </a:tc>
                <a:tc>
                  <a:txBody>
                    <a:bodyPr/>
                    <a:lstStyle/>
                    <a:p>
                      <a:pPr lvl="0">
                        <a:buNone/>
                      </a:pPr>
                      <a:r>
                        <a:rPr lang="en-US" dirty="0"/>
                        <a:t>Solution</a:t>
                      </a:r>
                    </a:p>
                  </a:txBody>
                  <a:tcPr/>
                </a:tc>
                <a:extLst>
                  <a:ext uri="{0D108BD9-81ED-4DB2-BD59-A6C34878D82A}">
                    <a16:rowId xmlns:a16="http://schemas.microsoft.com/office/drawing/2014/main" val="1965980890"/>
                  </a:ext>
                </a:extLst>
              </a:tr>
              <a:tr h="1103655">
                <a:tc>
                  <a:txBody>
                    <a:bodyPr/>
                    <a:lstStyle/>
                    <a:p>
                      <a:pPr lvl="0">
                        <a:buNone/>
                      </a:pPr>
                      <a:r>
                        <a:rPr lang="en-US" sz="1350" b="0" i="0" u="none" strike="noStrike" noProof="0" dirty="0">
                          <a:latin typeface="Century Gothic"/>
                        </a:rPr>
                        <a:t>Issues with hardware while testing designs.</a:t>
                      </a:r>
                      <a:endParaRPr lang="en-US" dirty="0"/>
                    </a:p>
                  </a:txBody>
                  <a:tcPr/>
                </a:tc>
                <a:tc>
                  <a:txBody>
                    <a:bodyPr/>
                    <a:lstStyle/>
                    <a:p>
                      <a:pPr lvl="0">
                        <a:buNone/>
                      </a:pPr>
                      <a:r>
                        <a:rPr lang="en-US" sz="1350" b="0" i="0" u="none" strike="noStrike" noProof="0" dirty="0">
                          <a:latin typeface="Century Gothic"/>
                        </a:rPr>
                        <a:t>Continue testing and troubleshooting hardware to resolve issues.</a:t>
                      </a:r>
                      <a:endParaRPr lang="en-US" dirty="0"/>
                    </a:p>
                  </a:txBody>
                  <a:tcPr/>
                </a:tc>
                <a:extLst>
                  <a:ext uri="{0D108BD9-81ED-4DB2-BD59-A6C34878D82A}">
                    <a16:rowId xmlns:a16="http://schemas.microsoft.com/office/drawing/2014/main" val="549114613"/>
                  </a:ext>
                </a:extLst>
              </a:tr>
              <a:tr h="1743775">
                <a:tc>
                  <a:txBody>
                    <a:bodyPr/>
                    <a:lstStyle/>
                    <a:p>
                      <a:pPr lvl="0">
                        <a:buNone/>
                      </a:pPr>
                      <a:r>
                        <a:rPr lang="en-US" sz="1350" b="0" i="0" u="none" strike="noStrike" noProof="0" dirty="0">
                          <a:latin typeface="Century Gothic"/>
                        </a:rPr>
                        <a:t>Difficulty with software and coding due to lack of formal coding training and a dedicated coder, slowing progress.</a:t>
                      </a:r>
                      <a:endParaRPr lang="en-US" dirty="0"/>
                    </a:p>
                  </a:txBody>
                  <a:tcPr/>
                </a:tc>
                <a:tc>
                  <a:txBody>
                    <a:bodyPr/>
                    <a:lstStyle/>
                    <a:p>
                      <a:pPr lvl="0">
                        <a:buNone/>
                      </a:pPr>
                      <a:r>
                        <a:rPr lang="en-US" sz="1350" b="0" i="0" u="none" strike="noStrike" noProof="0" dirty="0">
                          <a:latin typeface="Century Gothic"/>
                        </a:rPr>
                        <a:t>Work diligently as a team to develop programs and use all available resources to improve software progress.</a:t>
                      </a:r>
                      <a:endParaRPr lang="en-US" dirty="0"/>
                    </a:p>
                  </a:txBody>
                  <a:tcPr/>
                </a:tc>
                <a:extLst>
                  <a:ext uri="{0D108BD9-81ED-4DB2-BD59-A6C34878D82A}">
                    <a16:rowId xmlns:a16="http://schemas.microsoft.com/office/drawing/2014/main" val="531045710"/>
                  </a:ext>
                </a:extLst>
              </a:tr>
            </a:tbl>
          </a:graphicData>
        </a:graphic>
      </p:graphicFrame>
      <p:pic>
        <p:nvPicPr>
          <p:cNvPr id="7" name="Picture 6" descr="What is Electrical Engineering Technology? | Tompkins Cortland Community  College">
            <a:extLst>
              <a:ext uri="{FF2B5EF4-FFF2-40B4-BE49-F238E27FC236}">
                <a16:creationId xmlns:a16="http://schemas.microsoft.com/office/drawing/2014/main" id="{3EB75D0C-6FC6-9B9D-8E46-5934555DB49B}"/>
              </a:ext>
            </a:extLst>
          </p:cNvPr>
          <p:cNvPicPr>
            <a:picLocks noChangeAspect="1"/>
          </p:cNvPicPr>
          <p:nvPr/>
        </p:nvPicPr>
        <p:blipFill>
          <a:blip r:embed="rId4"/>
          <a:stretch>
            <a:fillRect/>
          </a:stretch>
        </p:blipFill>
        <p:spPr>
          <a:xfrm>
            <a:off x="6071877" y="1979344"/>
            <a:ext cx="2648446" cy="1897331"/>
          </a:xfrm>
          <a:prstGeom prst="rect">
            <a:avLst/>
          </a:prstGeom>
        </p:spPr>
      </p:pic>
      <p:sp>
        <p:nvSpPr>
          <p:cNvPr id="5" name="TextBox 4">
            <a:extLst>
              <a:ext uri="{FF2B5EF4-FFF2-40B4-BE49-F238E27FC236}">
                <a16:creationId xmlns:a16="http://schemas.microsoft.com/office/drawing/2014/main" id="{4EC2C823-F590-3876-088B-DCE90948EB7D}"/>
              </a:ext>
            </a:extLst>
          </p:cNvPr>
          <p:cNvSpPr txBox="1"/>
          <p:nvPr/>
        </p:nvSpPr>
        <p:spPr>
          <a:xfrm>
            <a:off x="7924878" y="1221535"/>
            <a:ext cx="1003610" cy="276999"/>
          </a:xfrm>
          <a:prstGeom prst="rect">
            <a:avLst/>
          </a:prstGeom>
          <a:noFill/>
        </p:spPr>
        <p:txBody>
          <a:bodyPr wrap="square" rtlCol="0">
            <a:spAutoFit/>
          </a:bodyPr>
          <a:lstStyle/>
          <a:p>
            <a:pPr algn="ctr"/>
            <a:r>
              <a:rPr lang="en-US" sz="1200" dirty="0"/>
              <a:t>Ryan, EE</a:t>
            </a:r>
          </a:p>
        </p:txBody>
      </p:sp>
    </p:spTree>
    <p:extLst>
      <p:ext uri="{BB962C8B-B14F-4D97-AF65-F5344CB8AC3E}">
        <p14:creationId xmlns:p14="http://schemas.microsoft.com/office/powerpoint/2010/main" val="3796986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114" name="Rectangle 113">
            <a:extLst>
              <a:ext uri="{FF2B5EF4-FFF2-40B4-BE49-F238E27FC236}">
                <a16:creationId xmlns:a16="http://schemas.microsoft.com/office/drawing/2014/main" id="{3EF47018-9B0B-4236-8C18-977BF3749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15" name="Rectangle 114">
            <a:extLst>
              <a:ext uri="{FF2B5EF4-FFF2-40B4-BE49-F238E27FC236}">
                <a16:creationId xmlns:a16="http://schemas.microsoft.com/office/drawing/2014/main" id="{E126B874-1DDD-4ED0-9FD8-3A82E24B4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116" name="Round Diagonal Corner Rectangle 19">
            <a:extLst>
              <a:ext uri="{FF2B5EF4-FFF2-40B4-BE49-F238E27FC236}">
                <a16:creationId xmlns:a16="http://schemas.microsoft.com/office/drawing/2014/main" id="{703BA7D1-6049-45ED-B95A-847F2EC06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ound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3124A3B-33B5-4B87-90F1-8BC79CB7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5506347" cy="4786884"/>
          </a:xfrm>
          <a:prstGeom prst="rect">
            <a:avLst/>
          </a:prstGeom>
          <a:solidFill>
            <a:schemeClr val="bg2"/>
          </a:solidFill>
          <a:ln w="6350" cap="flat" cmpd="sng" algn="ctr">
            <a:solidFill>
              <a:schemeClr val="tx1">
                <a:lumMod val="65000"/>
                <a:lumOff val="35000"/>
              </a:schemeClr>
            </a:solidFill>
            <a:prstDash val="solid"/>
          </a:ln>
          <a:effectLst>
            <a:softEdge rad="0"/>
          </a:effectLst>
        </p:spPr>
        <p:txBody>
          <a:bodyPr/>
          <a:lstStyle/>
          <a:p>
            <a:endParaRPr lang="en-US"/>
          </a:p>
        </p:txBody>
      </p:sp>
      <p:sp>
        <p:nvSpPr>
          <p:cNvPr id="66" name="Google Shape;66;p15"/>
          <p:cNvSpPr txBox="1">
            <a:spLocks noGrp="1"/>
          </p:cNvSpPr>
          <p:nvPr>
            <p:ph type="title"/>
          </p:nvPr>
        </p:nvSpPr>
        <p:spPr>
          <a:xfrm>
            <a:off x="651510" y="481944"/>
            <a:ext cx="4774082" cy="1308138"/>
          </a:xfrm>
          <a:prstGeom prst="rect">
            <a:avLst/>
          </a:prstGeom>
        </p:spPr>
        <p:txBody>
          <a:bodyPr spcFirstLastPara="1" vert="horz" lIns="91440" tIns="45720" rIns="91440" bIns="45720" rtlCol="0" anchor="ctr" anchorCtr="0">
            <a:normAutofit/>
          </a:bodyPr>
          <a:lstStyle/>
          <a:p>
            <a:pPr defTabSz="914400">
              <a:spcBef>
                <a:spcPct val="0"/>
              </a:spcBef>
            </a:pPr>
            <a:r>
              <a:rPr lang="en-US" sz="4400"/>
              <a:t>Laser System Objectives</a:t>
            </a:r>
          </a:p>
        </p:txBody>
      </p:sp>
      <p:sp>
        <p:nvSpPr>
          <p:cNvPr id="67" name="Google Shape;67;p15"/>
          <p:cNvSpPr txBox="1">
            <a:spLocks noGrp="1"/>
          </p:cNvSpPr>
          <p:nvPr>
            <p:ph type="body" idx="1"/>
          </p:nvPr>
        </p:nvSpPr>
        <p:spPr>
          <a:xfrm>
            <a:off x="651510" y="1789938"/>
            <a:ext cx="4500154" cy="2736342"/>
          </a:xfrm>
          <a:prstGeom prst="rect">
            <a:avLst/>
          </a:prstGeom>
        </p:spPr>
        <p:txBody>
          <a:bodyPr spcFirstLastPara="1" vert="horz" lIns="91440" tIns="45720" rIns="91440" bIns="45720" rtlCol="0" anchorCtr="0">
            <a:normAutofit fontScale="92500"/>
          </a:bodyPr>
          <a:lstStyle/>
          <a:p>
            <a:pPr marL="0" indent="-182880" defTabSz="914400">
              <a:spcAft>
                <a:spcPts val="1200"/>
              </a:spcAft>
              <a:buFont typeface="Arial" pitchFamily="34" charset="0"/>
              <a:buChar char="•"/>
            </a:pPr>
            <a:endParaRPr lang="en-US"/>
          </a:p>
          <a:p>
            <a:pPr marL="0" indent="-182880" defTabSz="914400">
              <a:spcAft>
                <a:spcPts val="1200"/>
              </a:spcAft>
              <a:buClr>
                <a:srgbClr val="EEEBE3"/>
              </a:buClr>
              <a:buFont typeface="Arial" pitchFamily="34" charset="0"/>
              <a:buChar char="•"/>
            </a:pPr>
            <a:r>
              <a:rPr lang="en-US"/>
              <a:t>Design a lightweight and compact laser control system for the robot, allowing for greater portability.</a:t>
            </a:r>
          </a:p>
          <a:p>
            <a:pPr marL="0" indent="-182880" defTabSz="914400">
              <a:spcAft>
                <a:spcPts val="1200"/>
              </a:spcAft>
              <a:buFont typeface="Arial" pitchFamily="34" charset="0"/>
              <a:buChar char="•"/>
            </a:pPr>
            <a:endParaRPr lang="en-US"/>
          </a:p>
          <a:p>
            <a:pPr marL="0" indent="-182880" defTabSz="914400">
              <a:spcAft>
                <a:spcPts val="1200"/>
              </a:spcAft>
              <a:buClr>
                <a:srgbClr val="EEEBE3"/>
              </a:buClr>
              <a:buFont typeface="Arial" pitchFamily="34" charset="0"/>
              <a:buChar char="•"/>
            </a:pPr>
            <a:r>
              <a:rPr lang="en-US"/>
              <a:t>Achieve a high-power output from the laser diode, ensuring efficient moisture evaporation. </a:t>
            </a:r>
          </a:p>
          <a:p>
            <a:pPr marL="0" indent="-182880" defTabSz="914400">
              <a:spcAft>
                <a:spcPts val="1200"/>
              </a:spcAft>
              <a:buFont typeface="Arial" pitchFamily="34" charset="0"/>
              <a:buChar char="•"/>
            </a:pPr>
            <a:endParaRPr lang="en-US"/>
          </a:p>
          <a:p>
            <a:pPr marL="0" indent="-182880" defTabSz="914400">
              <a:spcAft>
                <a:spcPts val="1200"/>
              </a:spcAft>
              <a:buClr>
                <a:srgbClr val="EEEBE3"/>
              </a:buClr>
              <a:buFont typeface="Arial" pitchFamily="34" charset="0"/>
              <a:buChar char="•"/>
            </a:pPr>
            <a:r>
              <a:rPr lang="en-US"/>
              <a:t>Integrate proper safety features to ensure safe operation around humans and other fragile objects. </a:t>
            </a:r>
          </a:p>
        </p:txBody>
      </p:sp>
      <p:sp>
        <p:nvSpPr>
          <p:cNvPr id="118" name="Rectangle 117">
            <a:extLst>
              <a:ext uri="{FF2B5EF4-FFF2-40B4-BE49-F238E27FC236}">
                <a16:creationId xmlns:a16="http://schemas.microsoft.com/office/drawing/2014/main" id="{F5C062A3-1380-4075-B534-D8EC11924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8027" y="0"/>
            <a:ext cx="326597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G_5592">
            <a:hlinkClick r:id="" action="ppaction://media"/>
            <a:extLst>
              <a:ext uri="{FF2B5EF4-FFF2-40B4-BE49-F238E27FC236}">
                <a16:creationId xmlns:a16="http://schemas.microsoft.com/office/drawing/2014/main" id="{E94F1EC0-0500-8A73-13B7-D79FA3616B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9812" y="454651"/>
            <a:ext cx="1272923" cy="2262974"/>
          </a:xfrm>
          <a:prstGeom prst="rect">
            <a:avLst/>
          </a:prstGeom>
        </p:spPr>
      </p:pic>
      <p:sp>
        <p:nvSpPr>
          <p:cNvPr id="119" name="Rectangle 118">
            <a:extLst>
              <a:ext uri="{FF2B5EF4-FFF2-40B4-BE49-F238E27FC236}">
                <a16:creationId xmlns:a16="http://schemas.microsoft.com/office/drawing/2014/main" id="{CB4443C8-0FF8-4679-8F75-BC4586A61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3092694"/>
            <a:ext cx="3477006" cy="68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4EED7B6E-8C1E-4E96-8953-527E7BA38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393" y="0"/>
            <a:ext cx="68580" cy="315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1E8E2E69-CE0A-45C5-A2C6-0A321885D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393" y="1543050"/>
            <a:ext cx="1783080" cy="68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orking on a model of an egg carton&#10;&#10;Description automatically generated">
            <a:extLst>
              <a:ext uri="{FF2B5EF4-FFF2-40B4-BE49-F238E27FC236}">
                <a16:creationId xmlns:a16="http://schemas.microsoft.com/office/drawing/2014/main" id="{84A6E687-4032-93A4-BA63-219B41E8245F}"/>
              </a:ext>
            </a:extLst>
          </p:cNvPr>
          <p:cNvPicPr>
            <a:picLocks noChangeAspect="1"/>
          </p:cNvPicPr>
          <p:nvPr/>
        </p:nvPicPr>
        <p:blipFill>
          <a:blip r:embed="rId6"/>
          <a:stretch>
            <a:fillRect/>
          </a:stretch>
        </p:blipFill>
        <p:spPr>
          <a:xfrm>
            <a:off x="7602908" y="1690628"/>
            <a:ext cx="1362970" cy="1297500"/>
          </a:xfrm>
          <a:prstGeom prst="rect">
            <a:avLst/>
          </a:prstGeom>
        </p:spPr>
      </p:pic>
      <p:pic>
        <p:nvPicPr>
          <p:cNvPr id="4" name="Picture 3" descr="LaserWeeder Implement — Carbon Robotics">
            <a:extLst>
              <a:ext uri="{FF2B5EF4-FFF2-40B4-BE49-F238E27FC236}">
                <a16:creationId xmlns:a16="http://schemas.microsoft.com/office/drawing/2014/main" id="{33F139DC-F4F6-C27E-3396-D30148DD9319}"/>
              </a:ext>
            </a:extLst>
          </p:cNvPr>
          <p:cNvPicPr>
            <a:picLocks noChangeAspect="1"/>
          </p:cNvPicPr>
          <p:nvPr/>
        </p:nvPicPr>
        <p:blipFill>
          <a:blip r:embed="rId7"/>
          <a:srcRect t="805" r="4" b="4"/>
          <a:stretch/>
        </p:blipFill>
        <p:spPr>
          <a:xfrm>
            <a:off x="6364248" y="3339192"/>
            <a:ext cx="2110811" cy="1568343"/>
          </a:xfrm>
          <a:prstGeom prst="rect">
            <a:avLst/>
          </a:prstGeom>
        </p:spPr>
      </p:pic>
      <p:pic>
        <p:nvPicPr>
          <p:cNvPr id="5" name="Picture 4" descr="A person smiling at the camera&#10;&#10;Description automatically generated">
            <a:extLst>
              <a:ext uri="{FF2B5EF4-FFF2-40B4-BE49-F238E27FC236}">
                <a16:creationId xmlns:a16="http://schemas.microsoft.com/office/drawing/2014/main" id="{3CB5CC64-07D8-0CF9-A9D9-D5E17F8A61A4}"/>
              </a:ext>
            </a:extLst>
          </p:cNvPr>
          <p:cNvPicPr>
            <a:picLocks noChangeAspect="1"/>
          </p:cNvPicPr>
          <p:nvPr/>
        </p:nvPicPr>
        <p:blipFill>
          <a:blip r:embed="rId8"/>
          <a:stretch>
            <a:fillRect/>
          </a:stretch>
        </p:blipFill>
        <p:spPr>
          <a:xfrm>
            <a:off x="7664127" y="115104"/>
            <a:ext cx="1293540" cy="1266960"/>
          </a:xfrm>
          <a:prstGeom prst="rect">
            <a:avLst/>
          </a:prstGeom>
        </p:spPr>
      </p:pic>
      <p:sp>
        <p:nvSpPr>
          <p:cNvPr id="2" name="Slide Number Placeholder 1">
            <a:extLst>
              <a:ext uri="{FF2B5EF4-FFF2-40B4-BE49-F238E27FC236}">
                <a16:creationId xmlns:a16="http://schemas.microsoft.com/office/drawing/2014/main" id="{840DF39C-4E77-B08A-1361-4984E8A3F701}"/>
              </a:ext>
            </a:extLst>
          </p:cNvPr>
          <p:cNvSpPr>
            <a:spLocks noGrp="1"/>
          </p:cNvSpPr>
          <p:nvPr>
            <p:ph type="sldNum" idx="12"/>
          </p:nvPr>
        </p:nvSpPr>
        <p:spPr/>
        <p:txBody>
          <a:bodyPr>
            <a:normAutofit/>
          </a:bodyPr>
          <a:lstStyle/>
          <a:p>
            <a:fld id="{00000000-1234-1234-1234-123412341234}" type="slidenum">
              <a:rPr lang="en" sz="1050"/>
              <a:t>7</a:t>
            </a:fld>
            <a:endParaRPr lang="en-US" sz="1050"/>
          </a:p>
        </p:txBody>
      </p:sp>
      <p:sp>
        <p:nvSpPr>
          <p:cNvPr id="3" name="TextBox 2">
            <a:extLst>
              <a:ext uri="{FF2B5EF4-FFF2-40B4-BE49-F238E27FC236}">
                <a16:creationId xmlns:a16="http://schemas.microsoft.com/office/drawing/2014/main" id="{2C08342C-4071-74C6-DEB6-E62964804C84}"/>
              </a:ext>
            </a:extLst>
          </p:cNvPr>
          <p:cNvSpPr txBox="1"/>
          <p:nvPr/>
        </p:nvSpPr>
        <p:spPr>
          <a:xfrm>
            <a:off x="7809092" y="1317867"/>
            <a:ext cx="1003610" cy="276999"/>
          </a:xfrm>
          <a:prstGeom prst="rect">
            <a:avLst/>
          </a:prstGeom>
          <a:noFill/>
        </p:spPr>
        <p:txBody>
          <a:bodyPr wrap="square" lIns="91440" tIns="45720" rIns="91440" bIns="45720" rtlCol="0" anchor="t">
            <a:spAutoFit/>
          </a:bodyPr>
          <a:lstStyle/>
          <a:p>
            <a:pPr algn="ctr"/>
            <a:r>
              <a:rPr lang="en-US" sz="1200" b="1">
                <a:solidFill>
                  <a:schemeClr val="bg1"/>
                </a:solidFill>
              </a:rPr>
              <a:t>Ryan, EE</a:t>
            </a:r>
          </a:p>
        </p:txBody>
      </p:sp>
    </p:spTree>
    <p:extLst>
      <p:ext uri="{BB962C8B-B14F-4D97-AF65-F5344CB8AC3E}">
        <p14:creationId xmlns:p14="http://schemas.microsoft.com/office/powerpoint/2010/main" val="360791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Prototyping &amp; Testing</a:t>
            </a:r>
            <a:endParaRPr dirty="0"/>
          </a:p>
        </p:txBody>
      </p:sp>
      <p:sp>
        <p:nvSpPr>
          <p:cNvPr id="109" name="Google Shape;109;p22"/>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Hardware &amp; Software Testing </a:t>
            </a:r>
            <a:endParaRPr lang="en-US" dirty="0"/>
          </a:p>
          <a:p>
            <a:pPr marL="457200" lvl="0" indent="-342900" algn="l" rtl="0">
              <a:spcBef>
                <a:spcPts val="0"/>
              </a:spcBef>
              <a:spcAft>
                <a:spcPts val="0"/>
              </a:spcAft>
              <a:buSzPts val="1800"/>
              <a:buChar char="●"/>
            </a:pPr>
            <a:r>
              <a:rPr lang="en" dirty="0"/>
              <a:t>Performance Evaluation</a:t>
            </a:r>
            <a:endParaRPr lang="en-US" dirty="0"/>
          </a:p>
          <a:p>
            <a:pPr marL="457200" lvl="0" indent="-342900" algn="l" rtl="0">
              <a:spcBef>
                <a:spcPts val="0"/>
              </a:spcBef>
              <a:spcAft>
                <a:spcPts val="0"/>
              </a:spcAft>
              <a:buSzPts val="1800"/>
              <a:buChar char="●"/>
            </a:pPr>
            <a:r>
              <a:rPr lang="en" dirty="0"/>
              <a:t>Success</a:t>
            </a:r>
            <a:endParaRPr lang="en-US" dirty="0"/>
          </a:p>
          <a:p>
            <a:pPr marL="457200" lvl="0" indent="-342900" algn="l" rtl="0">
              <a:spcBef>
                <a:spcPts val="0"/>
              </a:spcBef>
              <a:spcAft>
                <a:spcPts val="0"/>
              </a:spcAft>
              <a:buSzPts val="1800"/>
              <a:buChar char="●"/>
            </a:pPr>
            <a:r>
              <a:rPr lang="en" dirty="0"/>
              <a:t>Difficulty, problem and proposed solution</a:t>
            </a:r>
            <a:endParaRPr lang="en-US" dirty="0"/>
          </a:p>
          <a:p>
            <a:pPr marL="0" lvl="0" indent="0" algn="l" rtl="0">
              <a:spcBef>
                <a:spcPts val="1200"/>
              </a:spcBef>
              <a:spcAft>
                <a:spcPts val="0"/>
              </a:spcAft>
              <a:buClr>
                <a:schemeClr val="dk1"/>
              </a:buClr>
              <a:buSzPts val="1100"/>
              <a:buFont typeface="Arial"/>
              <a:buNone/>
            </a:pPr>
            <a:endParaRPr lang="en-US"/>
          </a:p>
          <a:p>
            <a:pPr marL="0" lvl="0" indent="0" algn="l" rtl="0">
              <a:spcBef>
                <a:spcPts val="1200"/>
              </a:spcBef>
              <a:spcAft>
                <a:spcPts val="1200"/>
              </a:spcAft>
              <a:buNone/>
            </a:pPr>
            <a:endParaRPr/>
          </a:p>
        </p:txBody>
      </p:sp>
      <p:pic>
        <p:nvPicPr>
          <p:cNvPr id="4" name="Picture 3" descr="A person smiling at the camera&#10;&#10;Description automatically generated">
            <a:extLst>
              <a:ext uri="{FF2B5EF4-FFF2-40B4-BE49-F238E27FC236}">
                <a16:creationId xmlns:a16="http://schemas.microsoft.com/office/drawing/2014/main" id="{2B65F696-4D1A-324D-6DCA-E33DF272779D}"/>
              </a:ext>
            </a:extLst>
          </p:cNvPr>
          <p:cNvPicPr>
            <a:picLocks noChangeAspect="1"/>
          </p:cNvPicPr>
          <p:nvPr/>
        </p:nvPicPr>
        <p:blipFill>
          <a:blip r:embed="rId3"/>
          <a:stretch>
            <a:fillRect/>
          </a:stretch>
        </p:blipFill>
        <p:spPr>
          <a:xfrm>
            <a:off x="7229465" y="292189"/>
            <a:ext cx="1655758" cy="1693572"/>
          </a:xfrm>
          <a:prstGeom prst="rect">
            <a:avLst/>
          </a:prstGeom>
        </p:spPr>
      </p:pic>
      <p:sp>
        <p:nvSpPr>
          <p:cNvPr id="2" name="Slide Number Placeholder 1">
            <a:extLst>
              <a:ext uri="{FF2B5EF4-FFF2-40B4-BE49-F238E27FC236}">
                <a16:creationId xmlns:a16="http://schemas.microsoft.com/office/drawing/2014/main" id="{5BB583C4-CC00-2247-5CA4-89FB0C797CDA}"/>
              </a:ext>
            </a:extLst>
          </p:cNvPr>
          <p:cNvSpPr>
            <a:spLocks noGrp="1"/>
          </p:cNvSpPr>
          <p:nvPr>
            <p:ph type="sldNum" idx="12"/>
          </p:nvPr>
        </p:nvSpPr>
        <p:spPr>
          <a:xfrm>
            <a:off x="8544679" y="4749900"/>
            <a:ext cx="548700" cy="393600"/>
          </a:xfrm>
        </p:spPr>
        <p:txBody>
          <a:bodyPr>
            <a:normAutofit/>
          </a:bodyPr>
          <a:lstStyle/>
          <a:p>
            <a:fld id="{00000000-1234-1234-1234-123412341234}" type="slidenum">
              <a:rPr lang="en" sz="1000"/>
              <a:t>70</a:t>
            </a:fld>
            <a:endParaRPr lang="en-US" sz="1000"/>
          </a:p>
        </p:txBody>
      </p:sp>
    </p:spTree>
    <p:extLst>
      <p:ext uri="{BB962C8B-B14F-4D97-AF65-F5344CB8AC3E}">
        <p14:creationId xmlns:p14="http://schemas.microsoft.com/office/powerpoint/2010/main" val="2495433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5"/>
        <p:cNvGrpSpPr/>
        <p:nvPr/>
      </p:nvGrpSpPr>
      <p:grpSpPr>
        <a:xfrm>
          <a:off x="0" y="0"/>
          <a:ext cx="0" cy="0"/>
          <a:chOff x="0" y="0"/>
          <a:chExt cx="0" cy="0"/>
        </a:xfrm>
      </p:grpSpPr>
      <p:sp>
        <p:nvSpPr>
          <p:cNvPr id="103" name="Rectangle 102">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 name="Rectangle 104">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07" name="Rectangle 106">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grpSp>
        <p:nvGrpSpPr>
          <p:cNvPr id="109" name="Group 108">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1279" y="950797"/>
            <a:ext cx="1670811" cy="548640"/>
            <a:chOff x="4828372" y="1267730"/>
            <a:chExt cx="2227748" cy="731520"/>
          </a:xfrm>
        </p:grpSpPr>
        <p:sp>
          <p:nvSpPr>
            <p:cNvPr id="110" name="Rectangle 109">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11" name="Group 110">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12" name="Straight Connector 111">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116" name="Rectangle 115">
            <a:extLst>
              <a:ext uri="{FF2B5EF4-FFF2-40B4-BE49-F238E27FC236}">
                <a16:creationId xmlns:a16="http://schemas.microsoft.com/office/drawing/2014/main" id="{6F2A811B-2722-4E88-B695-9B9458A71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8" name="Picture 97" descr="Vector art of a circuit board">
            <a:extLst>
              <a:ext uri="{FF2B5EF4-FFF2-40B4-BE49-F238E27FC236}">
                <a16:creationId xmlns:a16="http://schemas.microsoft.com/office/drawing/2014/main" id="{58DA6AF2-4BA7-1204-EC32-C277E65B6FF0}"/>
              </a:ext>
            </a:extLst>
          </p:cNvPr>
          <p:cNvPicPr>
            <a:picLocks noChangeAspect="1"/>
          </p:cNvPicPr>
          <p:nvPr/>
        </p:nvPicPr>
        <p:blipFill>
          <a:blip r:embed="rId4">
            <a:duotone>
              <a:schemeClr val="accent1">
                <a:shade val="45000"/>
                <a:satMod val="135000"/>
              </a:schemeClr>
              <a:prstClr val="white"/>
            </a:duotone>
            <a:alphaModFix amt="85000"/>
            <a:extLst>
              <a:ext uri="{BEBA8EAE-BF5A-486C-A8C5-ECC9F3942E4B}">
                <a14:imgProps xmlns:a14="http://schemas.microsoft.com/office/drawing/2010/main">
                  <a14:imgLayer r:embed="rId5">
                    <a14:imgEffect>
                      <a14:saturation sat="0"/>
                    </a14:imgEffect>
                    <a14:imgEffect>
                      <a14:brightnessContrast bright="-2000" contrast="-6000"/>
                    </a14:imgEffect>
                  </a14:imgLayer>
                </a14:imgProps>
              </a:ext>
            </a:extLst>
          </a:blip>
          <a:srcRect t="22212" r="4" b="21540"/>
          <a:stretch/>
        </p:blipFill>
        <p:spPr>
          <a:xfrm>
            <a:off x="20" y="10"/>
            <a:ext cx="9143980" cy="5143490"/>
          </a:xfrm>
          <a:prstGeom prst="rect">
            <a:avLst/>
          </a:prstGeom>
        </p:spPr>
      </p:pic>
      <p:sp>
        <p:nvSpPr>
          <p:cNvPr id="118" name="Rectangle 117">
            <a:extLst>
              <a:ext uri="{FF2B5EF4-FFF2-40B4-BE49-F238E27FC236}">
                <a16:creationId xmlns:a16="http://schemas.microsoft.com/office/drawing/2014/main" id="{6E710504-B252-41B4-B6AC-60832639A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bg1"/>
          </a:solidFill>
          <a:ln w="6350" cap="flat" cmpd="sng" algn="ctr">
            <a:solidFill>
              <a:schemeClr val="bg1"/>
            </a:solidFill>
            <a:prstDash val="solid"/>
          </a:ln>
          <a:effectLst>
            <a:outerShdw blurRad="63500" algn="ctr" rotWithShape="0">
              <a:prstClr val="black">
                <a:alpha val="40000"/>
              </a:prstClr>
            </a:outerShdw>
            <a:softEdge rad="0"/>
          </a:effectLst>
        </p:spPr>
        <p:txBody>
          <a:bodyPr/>
          <a:lstStyle/>
          <a:p>
            <a:endParaRPr lang="en-US"/>
          </a:p>
        </p:txBody>
      </p:sp>
      <p:sp>
        <p:nvSpPr>
          <p:cNvPr id="120" name="Rectangle 119">
            <a:extLst>
              <a:ext uri="{FF2B5EF4-FFF2-40B4-BE49-F238E27FC236}">
                <a16:creationId xmlns:a16="http://schemas.microsoft.com/office/drawing/2014/main" id="{8A578831-9D03-442B-B09A-EFD290D57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tx2"/>
          </a:solidFill>
          <a:ln w="6350" cap="sq" cmpd="sng" algn="ctr">
            <a:noFill/>
            <a:prstDash val="solid"/>
            <a:miter lim="800000"/>
          </a:ln>
          <a:effectLst/>
        </p:spPr>
        <p:txBody>
          <a:bodyPr/>
          <a:lstStyle/>
          <a:p>
            <a:endParaRPr lang="en-US"/>
          </a:p>
        </p:txBody>
      </p:sp>
      <p:sp>
        <p:nvSpPr>
          <p:cNvPr id="96" name="Google Shape;96;p20"/>
          <p:cNvSpPr txBox="1">
            <a:spLocks noGrp="1"/>
          </p:cNvSpPr>
          <p:nvPr>
            <p:ph type="title"/>
          </p:nvPr>
        </p:nvSpPr>
        <p:spPr>
          <a:xfrm>
            <a:off x="1171281" y="1568447"/>
            <a:ext cx="6801439" cy="1943100"/>
          </a:xfrm>
          <a:prstGeom prst="rect">
            <a:avLst/>
          </a:prstGeom>
        </p:spPr>
        <p:txBody>
          <a:bodyPr spcFirstLastPara="1" vert="horz" lIns="91440" tIns="45720" rIns="91440" bIns="45720" rtlCol="0" anchor="ctr" anchorCtr="0">
            <a:normAutofit/>
          </a:bodyPr>
          <a:lstStyle/>
          <a:p>
            <a:pPr algn="ctr" defTabSz="914400">
              <a:lnSpc>
                <a:spcPct val="83000"/>
              </a:lnSpc>
              <a:spcBef>
                <a:spcPct val="0"/>
              </a:spcBef>
            </a:pPr>
            <a:r>
              <a:rPr lang="en-US" sz="6000" cap="all" spc="-100" dirty="0">
                <a:solidFill>
                  <a:schemeClr val="bg1"/>
                </a:solidFill>
                <a:effectLst>
                  <a:outerShdw blurRad="38100" dist="12700" dir="2700000" algn="tl" rotWithShape="0">
                    <a:prstClr val="black">
                      <a:alpha val="40000"/>
                    </a:prstClr>
                  </a:outerShdw>
                </a:effectLst>
              </a:rPr>
              <a:t>Administrative Content</a:t>
            </a:r>
          </a:p>
        </p:txBody>
      </p:sp>
      <p:sp>
        <p:nvSpPr>
          <p:cNvPr id="122" name="Rectangle 121">
            <a:extLst>
              <a:ext uri="{FF2B5EF4-FFF2-40B4-BE49-F238E27FC236}">
                <a16:creationId xmlns:a16="http://schemas.microsoft.com/office/drawing/2014/main" id="{2EA8F454-736F-4057-A0F0-720553B71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0" name="Straight Connector 99">
            <a:extLst>
              <a:ext uri="{FF2B5EF4-FFF2-40B4-BE49-F238E27FC236}">
                <a16:creationId xmlns:a16="http://schemas.microsoft.com/office/drawing/2014/main" id="{F1F1A1AF-CBCA-46CF-89D4-DB1B44DDA6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950797"/>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1F9FDB0-D119-4819-BA94-9FB09812C4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950797"/>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CA620A-24B1-4FA5-B5D8-66677F611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434768"/>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2F0A090-9129-9451-7282-684D0B8D2665}"/>
              </a:ext>
            </a:extLst>
          </p:cNvPr>
          <p:cNvSpPr>
            <a:spLocks noGrp="1"/>
          </p:cNvSpPr>
          <p:nvPr>
            <p:ph type="sldNum" idx="12"/>
          </p:nvPr>
        </p:nvSpPr>
        <p:spPr>
          <a:xfrm>
            <a:off x="6455189" y="3909060"/>
            <a:ext cx="1583911" cy="171450"/>
          </a:xfrm>
        </p:spPr>
        <p:txBody>
          <a:bodyPr vert="horz" lIns="91440" tIns="45720" rIns="91440" bIns="45720" rtlCol="0" anchor="b">
            <a:normAutofit fontScale="25000" lnSpcReduction="20000"/>
          </a:bodyPr>
          <a:lstStyle/>
          <a:p>
            <a:pPr defTabSz="914400">
              <a:lnSpc>
                <a:spcPct val="90000"/>
              </a:lnSpc>
              <a:spcAft>
                <a:spcPts val="600"/>
              </a:spcAft>
            </a:pPr>
            <a:fld id="{00000000-1234-1234-1234-123412341234}" type="slidenum">
              <a:rPr lang="en-US" sz="200"/>
              <a:pPr defTabSz="914400">
                <a:lnSpc>
                  <a:spcPct val="90000"/>
                </a:lnSpc>
                <a:spcAft>
                  <a:spcPts val="600"/>
                </a:spcAft>
              </a:pPr>
              <a:t>71</a:t>
            </a:fld>
            <a:endParaRPr lang="en-US" sz="200"/>
          </a:p>
        </p:txBody>
      </p:sp>
    </p:spTree>
    <p:extLst>
      <p:ext uri="{BB962C8B-B14F-4D97-AF65-F5344CB8AC3E}">
        <p14:creationId xmlns:p14="http://schemas.microsoft.com/office/powerpoint/2010/main" val="322136592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84232" y="390061"/>
            <a:ext cx="4067012"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Budget</a:t>
            </a:r>
            <a:endParaRPr dirty="0"/>
          </a:p>
        </p:txBody>
      </p:sp>
      <p:sp>
        <p:nvSpPr>
          <p:cNvPr id="3" name="Slide Number Placeholder 2">
            <a:extLst>
              <a:ext uri="{FF2B5EF4-FFF2-40B4-BE49-F238E27FC236}">
                <a16:creationId xmlns:a16="http://schemas.microsoft.com/office/drawing/2014/main" id="{CD547523-2099-5475-0C84-093B794AF6EE}"/>
              </a:ext>
            </a:extLst>
          </p:cNvPr>
          <p:cNvSpPr>
            <a:spLocks noGrp="1"/>
          </p:cNvSpPr>
          <p:nvPr>
            <p:ph type="sldNum" idx="12"/>
          </p:nvPr>
        </p:nvSpPr>
        <p:spPr>
          <a:xfrm>
            <a:off x="8557950" y="4749900"/>
            <a:ext cx="548700" cy="393600"/>
          </a:xfrm>
        </p:spPr>
        <p:txBody>
          <a:bodyPr>
            <a:normAutofit/>
          </a:bodyPr>
          <a:lstStyle/>
          <a:p>
            <a:fld id="{00000000-1234-1234-1234-123412341234}" type="slidenum">
              <a:rPr lang="en" sz="1050"/>
              <a:t>72</a:t>
            </a:fld>
            <a:endParaRPr lang="en-US" sz="1050"/>
          </a:p>
        </p:txBody>
      </p:sp>
      <p:graphicFrame>
        <p:nvGraphicFramePr>
          <p:cNvPr id="4" name="Table 3">
            <a:extLst>
              <a:ext uri="{FF2B5EF4-FFF2-40B4-BE49-F238E27FC236}">
                <a16:creationId xmlns:a16="http://schemas.microsoft.com/office/drawing/2014/main" id="{C67F56C5-8DE3-66E8-1EEF-726170B7BC95}"/>
              </a:ext>
            </a:extLst>
          </p:cNvPr>
          <p:cNvGraphicFramePr>
            <a:graphicFrameLocks noGrp="1"/>
          </p:cNvGraphicFramePr>
          <p:nvPr>
            <p:extLst>
              <p:ext uri="{D42A27DB-BD31-4B8C-83A1-F6EECF244321}">
                <p14:modId xmlns:p14="http://schemas.microsoft.com/office/powerpoint/2010/main" val="3539670246"/>
              </p:ext>
            </p:extLst>
          </p:nvPr>
        </p:nvGraphicFramePr>
        <p:xfrm>
          <a:off x="684232" y="1402080"/>
          <a:ext cx="6369583" cy="2339340"/>
        </p:xfrm>
        <a:graphic>
          <a:graphicData uri="http://schemas.openxmlformats.org/drawingml/2006/table">
            <a:tbl>
              <a:tblPr firstRow="1" bandRow="1">
                <a:tableStyleId>{D7AC3CCA-C797-4891-BE02-D94E43425B78}</a:tableStyleId>
              </a:tblPr>
              <a:tblGrid>
                <a:gridCol w="1923963">
                  <a:extLst>
                    <a:ext uri="{9D8B030D-6E8A-4147-A177-3AD203B41FA5}">
                      <a16:colId xmlns:a16="http://schemas.microsoft.com/office/drawing/2014/main" val="4101288095"/>
                    </a:ext>
                  </a:extLst>
                </a:gridCol>
                <a:gridCol w="3315629">
                  <a:extLst>
                    <a:ext uri="{9D8B030D-6E8A-4147-A177-3AD203B41FA5}">
                      <a16:colId xmlns:a16="http://schemas.microsoft.com/office/drawing/2014/main" val="1094961552"/>
                    </a:ext>
                  </a:extLst>
                </a:gridCol>
                <a:gridCol w="1129991">
                  <a:extLst>
                    <a:ext uri="{9D8B030D-6E8A-4147-A177-3AD203B41FA5}">
                      <a16:colId xmlns:a16="http://schemas.microsoft.com/office/drawing/2014/main" val="858424325"/>
                    </a:ext>
                  </a:extLst>
                </a:gridCol>
              </a:tblGrid>
              <a:tr h="320040">
                <a:tc>
                  <a:txBody>
                    <a:bodyPr/>
                    <a:lstStyle/>
                    <a:p>
                      <a:r>
                        <a:rPr lang="en-US" dirty="0"/>
                        <a:t>Item</a:t>
                      </a:r>
                    </a:p>
                  </a:txBody>
                  <a:tcPr>
                    <a:solidFill>
                      <a:schemeClr val="tx1">
                        <a:lumMod val="50000"/>
                      </a:schemeClr>
                    </a:solidFill>
                  </a:tcPr>
                </a:tc>
                <a:tc>
                  <a:txBody>
                    <a:bodyPr/>
                    <a:lstStyle/>
                    <a:p>
                      <a:r>
                        <a:rPr lang="en-US" dirty="0"/>
                        <a:t>Description</a:t>
                      </a:r>
                    </a:p>
                  </a:txBody>
                  <a:tcPr>
                    <a:solidFill>
                      <a:schemeClr val="tx1">
                        <a:lumMod val="50000"/>
                      </a:schemeClr>
                    </a:solidFill>
                  </a:tcPr>
                </a:tc>
                <a:tc>
                  <a:txBody>
                    <a:bodyPr/>
                    <a:lstStyle/>
                    <a:p>
                      <a:pPr algn="l"/>
                      <a:r>
                        <a:rPr lang="en-US" dirty="0"/>
                        <a:t>Total Cost</a:t>
                      </a:r>
                    </a:p>
                  </a:txBody>
                  <a:tcPr>
                    <a:solidFill>
                      <a:schemeClr val="tx1">
                        <a:lumMod val="50000"/>
                      </a:schemeClr>
                    </a:solidFill>
                  </a:tcPr>
                </a:tc>
                <a:extLst>
                  <a:ext uri="{0D108BD9-81ED-4DB2-BD59-A6C34878D82A}">
                    <a16:rowId xmlns:a16="http://schemas.microsoft.com/office/drawing/2014/main" val="2654630086"/>
                  </a:ext>
                </a:extLst>
              </a:tr>
              <a:tr h="320040">
                <a:tc rowSpan="2">
                  <a:txBody>
                    <a:bodyPr/>
                    <a:lstStyle/>
                    <a:p>
                      <a:pPr marL="0" algn="l" defTabSz="685800" rtl="0" eaLnBrk="1" fontAlgn="b" latinLnBrk="0" hangingPunct="1"/>
                      <a:r>
                        <a:rPr lang="en-US" sz="1350" kern="1200" dirty="0">
                          <a:solidFill>
                            <a:schemeClr val="dk1"/>
                          </a:solidFill>
                          <a:latin typeface="+mn-lt"/>
                          <a:ea typeface="+mn-ea"/>
                          <a:cs typeface="+mn-cs"/>
                        </a:rPr>
                        <a:t>Hardware</a:t>
                      </a:r>
                    </a:p>
                    <a:p>
                      <a:pPr marL="0" algn="l" defTabSz="685800" rtl="0" eaLnBrk="1" fontAlgn="b" latinLnBrk="0" hangingPunct="1"/>
                      <a:endParaRPr lang="en-US" sz="1350" kern="1200" dirty="0">
                        <a:solidFill>
                          <a:schemeClr val="dk1"/>
                        </a:solidFill>
                        <a:latin typeface="+mn-lt"/>
                        <a:ea typeface="+mn-ea"/>
                        <a:cs typeface="+mn-cs"/>
                      </a:endParaRPr>
                    </a:p>
                  </a:txBody>
                  <a:tcPr marL="7620" marR="7620" marT="7620" marB="0" anchor="b">
                    <a:solidFill>
                      <a:schemeClr val="tx1"/>
                    </a:solidFill>
                  </a:tcPr>
                </a:tc>
                <a:tc>
                  <a:txBody>
                    <a:bodyPr/>
                    <a:lstStyle/>
                    <a:p>
                      <a:pPr marL="0" algn="l" defTabSz="685800" rtl="0" eaLnBrk="1" fontAlgn="b" latinLnBrk="0" hangingPunct="1"/>
                      <a:r>
                        <a:rPr lang="en-US" sz="1350" kern="1200" dirty="0">
                          <a:solidFill>
                            <a:schemeClr val="dk1"/>
                          </a:solidFill>
                          <a:latin typeface="+mn-lt"/>
                          <a:ea typeface="+mn-ea"/>
                          <a:cs typeface="+mn-cs"/>
                        </a:rPr>
                        <a:t>Chassis, sensors, DC motors</a:t>
                      </a:r>
                    </a:p>
                  </a:txBody>
                  <a:tcPr marL="7620" marR="7620" marT="7620" marB="0" anchor="b">
                    <a:solidFill>
                      <a:schemeClr val="tx1"/>
                    </a:solidFill>
                  </a:tcPr>
                </a:tc>
                <a:tc>
                  <a:txBody>
                    <a:bodyPr/>
                    <a:lstStyle/>
                    <a:p>
                      <a:pPr marL="0" algn="r" defTabSz="685800" rtl="0" eaLnBrk="1" fontAlgn="b" latinLnBrk="0" hangingPunct="1"/>
                      <a:r>
                        <a:rPr lang="en-US" sz="1350" kern="1200" dirty="0">
                          <a:solidFill>
                            <a:schemeClr val="dk1"/>
                          </a:solidFill>
                          <a:latin typeface="+mn-lt"/>
                          <a:ea typeface="+mn-ea"/>
                          <a:cs typeface="+mn-cs"/>
                        </a:rPr>
                        <a:t>$273</a:t>
                      </a:r>
                    </a:p>
                  </a:txBody>
                  <a:tcPr marL="7620" marR="7620" marT="7620" marB="0" anchor="b">
                    <a:solidFill>
                      <a:schemeClr val="tx1"/>
                    </a:solidFill>
                  </a:tcPr>
                </a:tc>
                <a:extLst>
                  <a:ext uri="{0D108BD9-81ED-4DB2-BD59-A6C34878D82A}">
                    <a16:rowId xmlns:a16="http://schemas.microsoft.com/office/drawing/2014/main" val="3319064784"/>
                  </a:ext>
                </a:extLst>
              </a:tr>
              <a:tr h="320040">
                <a:tc vMerge="1">
                  <a:txBody>
                    <a:bodyPr/>
                    <a:lstStyle/>
                    <a:p>
                      <a:pPr marL="0" algn="l" defTabSz="685800" rtl="0" eaLnBrk="1" fontAlgn="b" latinLnBrk="0" hangingPunct="1"/>
                      <a:endParaRPr lang="en-US" sz="1350" kern="1200" dirty="0">
                        <a:solidFill>
                          <a:schemeClr val="dk1"/>
                        </a:solidFill>
                        <a:latin typeface="+mn-lt"/>
                        <a:ea typeface="+mn-ea"/>
                        <a:cs typeface="+mn-cs"/>
                      </a:endParaRPr>
                    </a:p>
                  </a:txBody>
                  <a:tcPr marL="7620" marR="7620" marT="7620" marB="0" anchor="b">
                    <a:solidFill>
                      <a:schemeClr val="tx1"/>
                    </a:solidFill>
                  </a:tcPr>
                </a:tc>
                <a:tc>
                  <a:txBody>
                    <a:bodyPr/>
                    <a:lstStyle/>
                    <a:p>
                      <a:pPr marL="0" algn="l" defTabSz="685800" rtl="0" eaLnBrk="1" fontAlgn="b" latinLnBrk="0" hangingPunct="1"/>
                      <a:r>
                        <a:rPr lang="en-US" sz="1350" kern="1200" dirty="0">
                          <a:solidFill>
                            <a:schemeClr val="dk1"/>
                          </a:solidFill>
                          <a:latin typeface="+mn-lt"/>
                          <a:ea typeface="+mn-ea"/>
                          <a:cs typeface="+mn-cs"/>
                        </a:rPr>
                        <a:t>Solar Panel</a:t>
                      </a:r>
                    </a:p>
                  </a:txBody>
                  <a:tcPr marL="7620" marR="7620" marT="7620" marB="0" anchor="b">
                    <a:solidFill>
                      <a:schemeClr val="tx1"/>
                    </a:solidFill>
                  </a:tcPr>
                </a:tc>
                <a:tc>
                  <a:txBody>
                    <a:bodyPr/>
                    <a:lstStyle/>
                    <a:p>
                      <a:pPr marL="0" algn="r" defTabSz="685800" rtl="0" eaLnBrk="1" fontAlgn="b" latinLnBrk="0" hangingPunct="1"/>
                      <a:r>
                        <a:rPr lang="en-US" sz="1350" kern="1200" dirty="0">
                          <a:solidFill>
                            <a:schemeClr val="dk1"/>
                          </a:solidFill>
                          <a:latin typeface="+mn-lt"/>
                          <a:ea typeface="+mn-ea"/>
                          <a:cs typeface="+mn-cs"/>
                        </a:rPr>
                        <a:t>$50</a:t>
                      </a:r>
                    </a:p>
                  </a:txBody>
                  <a:tcPr marL="7620" marR="7620" marT="7620" marB="0" anchor="b">
                    <a:solidFill>
                      <a:schemeClr val="tx1"/>
                    </a:solidFill>
                  </a:tcPr>
                </a:tc>
                <a:extLst>
                  <a:ext uri="{0D108BD9-81ED-4DB2-BD59-A6C34878D82A}">
                    <a16:rowId xmlns:a16="http://schemas.microsoft.com/office/drawing/2014/main" val="3217822859"/>
                  </a:ext>
                </a:extLst>
              </a:tr>
              <a:tr h="320040">
                <a:tc>
                  <a:txBody>
                    <a:bodyPr/>
                    <a:lstStyle/>
                    <a:p>
                      <a:pPr marL="0" algn="l" defTabSz="685800" rtl="0" eaLnBrk="1" fontAlgn="b" latinLnBrk="0" hangingPunct="1"/>
                      <a:r>
                        <a:rPr lang="en-US" sz="1350" kern="1200" dirty="0">
                          <a:solidFill>
                            <a:schemeClr val="dk1"/>
                          </a:solidFill>
                          <a:latin typeface="+mn-lt"/>
                          <a:ea typeface="+mn-ea"/>
                          <a:cs typeface="+mn-cs"/>
                        </a:rPr>
                        <a:t>Laser Control System</a:t>
                      </a:r>
                    </a:p>
                  </a:txBody>
                  <a:tcPr marL="7620" marR="7620" marT="7620" marB="0" anchor="b">
                    <a:solidFill>
                      <a:schemeClr val="tx1"/>
                    </a:solidFill>
                  </a:tcPr>
                </a:tc>
                <a:tc>
                  <a:txBody>
                    <a:bodyPr/>
                    <a:lstStyle/>
                    <a:p>
                      <a:pPr marL="0" algn="l" defTabSz="685800" rtl="0" eaLnBrk="1" fontAlgn="b" latinLnBrk="0" hangingPunct="1"/>
                      <a:r>
                        <a:rPr lang="en-US" sz="1350" kern="1200" dirty="0">
                          <a:solidFill>
                            <a:schemeClr val="dk1"/>
                          </a:solidFill>
                          <a:latin typeface="+mn-lt"/>
                          <a:ea typeface="+mn-ea"/>
                          <a:cs typeface="+mn-cs"/>
                        </a:rPr>
                        <a:t>Stepper motors and drivers, timing pulley</a:t>
                      </a:r>
                    </a:p>
                  </a:txBody>
                  <a:tcPr marL="7620" marR="7620" marT="7620" marB="0" anchor="b">
                    <a:solidFill>
                      <a:schemeClr val="tx1"/>
                    </a:solidFill>
                  </a:tcPr>
                </a:tc>
                <a:tc>
                  <a:txBody>
                    <a:bodyPr/>
                    <a:lstStyle/>
                    <a:p>
                      <a:pPr marL="0" algn="r" defTabSz="685800" rtl="0" eaLnBrk="1" fontAlgn="b" latinLnBrk="0" hangingPunct="1"/>
                      <a:r>
                        <a:rPr lang="en-US" sz="1350" kern="1200" dirty="0">
                          <a:solidFill>
                            <a:schemeClr val="dk1"/>
                          </a:solidFill>
                          <a:latin typeface="+mn-lt"/>
                          <a:ea typeface="+mn-ea"/>
                          <a:cs typeface="+mn-cs"/>
                        </a:rPr>
                        <a:t>$100</a:t>
                      </a:r>
                    </a:p>
                  </a:txBody>
                  <a:tcPr marL="7620" marR="7620" marT="7620" marB="0" anchor="b">
                    <a:solidFill>
                      <a:schemeClr val="tx1"/>
                    </a:solidFill>
                  </a:tcPr>
                </a:tc>
                <a:extLst>
                  <a:ext uri="{0D108BD9-81ED-4DB2-BD59-A6C34878D82A}">
                    <a16:rowId xmlns:a16="http://schemas.microsoft.com/office/drawing/2014/main" val="3918589512"/>
                  </a:ext>
                </a:extLst>
              </a:tr>
              <a:tr h="320040">
                <a:tc>
                  <a:txBody>
                    <a:bodyPr/>
                    <a:lstStyle/>
                    <a:p>
                      <a:pPr marL="0" algn="l" defTabSz="685800" rtl="0" eaLnBrk="1" fontAlgn="b" latinLnBrk="0" hangingPunct="1"/>
                      <a:r>
                        <a:rPr lang="en-US" sz="1350" kern="1200" dirty="0">
                          <a:solidFill>
                            <a:schemeClr val="dk1"/>
                          </a:solidFill>
                          <a:latin typeface="+mn-lt"/>
                          <a:ea typeface="+mn-ea"/>
                          <a:cs typeface="+mn-cs"/>
                        </a:rPr>
                        <a:t>Laser System</a:t>
                      </a:r>
                    </a:p>
                  </a:txBody>
                  <a:tcPr marL="7620" marR="7620" marT="7620" marB="0" anchor="b">
                    <a:solidFill>
                      <a:schemeClr val="tx1"/>
                    </a:solidFill>
                  </a:tcPr>
                </a:tc>
                <a:tc>
                  <a:txBody>
                    <a:bodyPr/>
                    <a:lstStyle/>
                    <a:p>
                      <a:pPr marL="0" algn="l" defTabSz="685800" rtl="0" eaLnBrk="1" fontAlgn="b" latinLnBrk="0" hangingPunct="1"/>
                      <a:r>
                        <a:rPr lang="en-US" sz="1350" kern="1200" dirty="0">
                          <a:solidFill>
                            <a:schemeClr val="dk1"/>
                          </a:solidFill>
                          <a:latin typeface="+mn-lt"/>
                          <a:ea typeface="+mn-ea"/>
                          <a:cs typeface="+mn-cs"/>
                        </a:rPr>
                        <a:t>Diodes, Driver Board</a:t>
                      </a:r>
                    </a:p>
                  </a:txBody>
                  <a:tcPr marL="7620" marR="7620" marT="7620" marB="0" anchor="b">
                    <a:solidFill>
                      <a:schemeClr val="tx1"/>
                    </a:solidFill>
                  </a:tcPr>
                </a:tc>
                <a:tc>
                  <a:txBody>
                    <a:bodyPr/>
                    <a:lstStyle/>
                    <a:p>
                      <a:pPr marL="0" algn="r" defTabSz="685800" rtl="0" eaLnBrk="1" fontAlgn="b" latinLnBrk="0" hangingPunct="1"/>
                      <a:r>
                        <a:rPr lang="en-US" sz="1350" kern="1200" dirty="0">
                          <a:solidFill>
                            <a:schemeClr val="dk1"/>
                          </a:solidFill>
                          <a:latin typeface="+mn-lt"/>
                          <a:ea typeface="+mn-ea"/>
                          <a:cs typeface="+mn-cs"/>
                        </a:rPr>
                        <a:t>$282</a:t>
                      </a:r>
                    </a:p>
                  </a:txBody>
                  <a:tcPr marL="7620" marR="7620" marT="7620" marB="0" anchor="b">
                    <a:solidFill>
                      <a:schemeClr val="tx1"/>
                    </a:solidFill>
                  </a:tcPr>
                </a:tc>
                <a:extLst>
                  <a:ext uri="{0D108BD9-81ED-4DB2-BD59-A6C34878D82A}">
                    <a16:rowId xmlns:a16="http://schemas.microsoft.com/office/drawing/2014/main" val="2302787105"/>
                  </a:ext>
                </a:extLst>
              </a:tr>
              <a:tr h="320040">
                <a:tc>
                  <a:txBody>
                    <a:bodyPr/>
                    <a:lstStyle/>
                    <a:p>
                      <a:pPr marL="0" algn="l" defTabSz="685800" rtl="0" eaLnBrk="1" fontAlgn="b" latinLnBrk="0" hangingPunct="1"/>
                      <a:r>
                        <a:rPr lang="en-US" sz="1350" kern="1200" dirty="0">
                          <a:solidFill>
                            <a:schemeClr val="dk1"/>
                          </a:solidFill>
                          <a:latin typeface="+mn-lt"/>
                          <a:ea typeface="+mn-ea"/>
                          <a:cs typeface="+mn-cs"/>
                        </a:rPr>
                        <a:t>PCB</a:t>
                      </a:r>
                    </a:p>
                  </a:txBody>
                  <a:tcPr marL="7620" marR="7620" marT="7620" marB="0" anchor="b">
                    <a:solidFill>
                      <a:schemeClr val="tx1"/>
                    </a:solidFill>
                  </a:tcPr>
                </a:tc>
                <a:tc>
                  <a:txBody>
                    <a:bodyPr/>
                    <a:lstStyle/>
                    <a:p>
                      <a:pPr marL="0" algn="l" defTabSz="685800" rtl="0" eaLnBrk="1" fontAlgn="b" latinLnBrk="0" hangingPunct="1"/>
                      <a:r>
                        <a:rPr lang="en-US" sz="1350" kern="1200">
                          <a:solidFill>
                            <a:schemeClr val="dk1"/>
                          </a:solidFill>
                          <a:latin typeface="+mn-lt"/>
                          <a:ea typeface="+mn-ea"/>
                          <a:cs typeface="+mn-cs"/>
                        </a:rPr>
                        <a:t>Boards, ICs, resistors, capacitors, etc</a:t>
                      </a:r>
                      <a:endParaRPr lang="en-US" sz="1350" kern="1200" err="1">
                        <a:solidFill>
                          <a:schemeClr val="dk1"/>
                        </a:solidFill>
                        <a:latin typeface="+mn-lt"/>
                        <a:ea typeface="+mn-ea"/>
                        <a:cs typeface="+mn-cs"/>
                      </a:endParaRPr>
                    </a:p>
                  </a:txBody>
                  <a:tcPr marL="7620" marR="7620" marT="7620" marB="0" anchor="b">
                    <a:solidFill>
                      <a:schemeClr val="tx1"/>
                    </a:solidFill>
                  </a:tcPr>
                </a:tc>
                <a:tc>
                  <a:txBody>
                    <a:bodyPr/>
                    <a:lstStyle/>
                    <a:p>
                      <a:pPr marL="0" algn="r" defTabSz="685800" rtl="0" eaLnBrk="1" fontAlgn="b" latinLnBrk="0" hangingPunct="1"/>
                      <a:r>
                        <a:rPr lang="en-US" sz="1350" kern="1200" dirty="0">
                          <a:solidFill>
                            <a:schemeClr val="dk1"/>
                          </a:solidFill>
                          <a:latin typeface="+mn-lt"/>
                          <a:ea typeface="+mn-ea"/>
                          <a:cs typeface="+mn-cs"/>
                        </a:rPr>
                        <a:t>$160</a:t>
                      </a:r>
                    </a:p>
                  </a:txBody>
                  <a:tcPr marL="7620" marR="7620" marT="7620" marB="0" anchor="b">
                    <a:solidFill>
                      <a:schemeClr val="tx1"/>
                    </a:solidFill>
                  </a:tcPr>
                </a:tc>
                <a:extLst>
                  <a:ext uri="{0D108BD9-81ED-4DB2-BD59-A6C34878D82A}">
                    <a16:rowId xmlns:a16="http://schemas.microsoft.com/office/drawing/2014/main" val="3429029632"/>
                  </a:ext>
                </a:extLst>
              </a:tr>
              <a:tr h="320040">
                <a:tc gridSpan="2">
                  <a:txBody>
                    <a:bodyPr/>
                    <a:lstStyle/>
                    <a:p>
                      <a:pPr marL="0" algn="l" defTabSz="685800" rtl="0" eaLnBrk="1" fontAlgn="b" latinLnBrk="0" hangingPunct="1"/>
                      <a:r>
                        <a:rPr lang="en-US" sz="1350" b="1" kern="1200" dirty="0">
                          <a:solidFill>
                            <a:schemeClr val="dk1"/>
                          </a:solidFill>
                          <a:latin typeface="+mn-lt"/>
                          <a:ea typeface="+mn-ea"/>
                          <a:cs typeface="+mn-cs"/>
                        </a:rPr>
                        <a:t>Total</a:t>
                      </a:r>
                    </a:p>
                  </a:txBody>
                  <a:tcPr marL="7620" marR="7620" marT="7620" marB="0" anchor="b">
                    <a:solidFill>
                      <a:schemeClr val="tx1">
                        <a:lumMod val="75000"/>
                      </a:schemeClr>
                    </a:solidFill>
                  </a:tcPr>
                </a:tc>
                <a:tc hMerge="1">
                  <a:txBody>
                    <a:bodyPr/>
                    <a:lstStyle/>
                    <a:p>
                      <a:pPr marL="0" algn="l" defTabSz="685800" rtl="0" eaLnBrk="1" fontAlgn="b" latinLnBrk="0" hangingPunct="1"/>
                      <a:endParaRPr lang="en-US" sz="1350" b="1" kern="1200">
                        <a:solidFill>
                          <a:schemeClr val="dk1"/>
                        </a:solidFill>
                        <a:latin typeface="+mn-lt"/>
                        <a:ea typeface="+mn-ea"/>
                        <a:cs typeface="+mn-cs"/>
                      </a:endParaRPr>
                    </a:p>
                  </a:txBody>
                  <a:tcPr marL="7620" marR="7620" marT="7620" marB="0" anchor="b">
                    <a:solidFill>
                      <a:schemeClr val="tx1">
                        <a:lumMod val="75000"/>
                      </a:schemeClr>
                    </a:solidFill>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dirty="0">
                          <a:effectLst/>
                        </a:rPr>
                        <a:t>$865</a:t>
                      </a:r>
                    </a:p>
                  </a:txBody>
                  <a:tcPr marL="7620" marR="7620" marT="7620" marB="0" anchor="b">
                    <a:solidFill>
                      <a:schemeClr val="tx1">
                        <a:lumMod val="75000"/>
                      </a:schemeClr>
                    </a:solidFill>
                  </a:tcPr>
                </a:tc>
                <a:extLst>
                  <a:ext uri="{0D108BD9-81ED-4DB2-BD59-A6C34878D82A}">
                    <a16:rowId xmlns:a16="http://schemas.microsoft.com/office/drawing/2014/main" val="2280129012"/>
                  </a:ext>
                </a:extLst>
              </a:tr>
            </a:tbl>
          </a:graphicData>
        </a:graphic>
      </p:graphicFrame>
      <p:pic>
        <p:nvPicPr>
          <p:cNvPr id="5" name="Picture 4" descr="A person smiling at the camera&#10;&#10;Description automatically generated">
            <a:extLst>
              <a:ext uri="{FF2B5EF4-FFF2-40B4-BE49-F238E27FC236}">
                <a16:creationId xmlns:a16="http://schemas.microsoft.com/office/drawing/2014/main" id="{9920C025-38FD-182C-D4C6-5962A2A27003}"/>
              </a:ext>
            </a:extLst>
          </p:cNvPr>
          <p:cNvPicPr>
            <a:picLocks noChangeAspect="1"/>
          </p:cNvPicPr>
          <p:nvPr/>
        </p:nvPicPr>
        <p:blipFill rotWithShape="1">
          <a:blip r:embed="rId5"/>
          <a:srcRect l="7646" t="17492" r="8662"/>
          <a:stretch/>
        </p:blipFill>
        <p:spPr>
          <a:xfrm>
            <a:off x="7732143" y="293688"/>
            <a:ext cx="1100156" cy="1460771"/>
          </a:xfrm>
          <a:prstGeom prst="rect">
            <a:avLst/>
          </a:prstGeom>
        </p:spPr>
      </p:pic>
      <p:pic>
        <p:nvPicPr>
          <p:cNvPr id="13" name="Audio 12">
            <a:hlinkClick r:id="" action="ppaction://media"/>
            <a:extLst>
              <a:ext uri="{FF2B5EF4-FFF2-40B4-BE49-F238E27FC236}">
                <a16:creationId xmlns:a16="http://schemas.microsoft.com/office/drawing/2014/main" id="{504FB5E6-8F1E-0363-59B7-3C3FB951B6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6" name="TextBox 5">
            <a:extLst>
              <a:ext uri="{FF2B5EF4-FFF2-40B4-BE49-F238E27FC236}">
                <a16:creationId xmlns:a16="http://schemas.microsoft.com/office/drawing/2014/main" id="{10FA7558-1DD1-2D7F-74D4-9D728E7342FB}"/>
              </a:ext>
            </a:extLst>
          </p:cNvPr>
          <p:cNvSpPr txBox="1"/>
          <p:nvPr/>
        </p:nvSpPr>
        <p:spPr>
          <a:xfrm>
            <a:off x="7780416" y="1707327"/>
            <a:ext cx="1003610" cy="276999"/>
          </a:xfrm>
          <a:prstGeom prst="rect">
            <a:avLst/>
          </a:prstGeom>
          <a:noFill/>
        </p:spPr>
        <p:txBody>
          <a:bodyPr wrap="square" rtlCol="0">
            <a:spAutoFit/>
          </a:bodyPr>
          <a:lstStyle/>
          <a:p>
            <a:pPr algn="ctr"/>
            <a:r>
              <a:rPr lang="en-US" sz="1200" dirty="0" err="1"/>
              <a:t>Daemy</a:t>
            </a:r>
            <a:r>
              <a:rPr lang="en-US" sz="1200" dirty="0"/>
              <a:t>, EE</a:t>
            </a:r>
          </a:p>
        </p:txBody>
      </p:sp>
    </p:spTree>
  </p:cSld>
  <p:clrMapOvr>
    <a:masterClrMapping/>
  </p:clrMapOvr>
  <mc:AlternateContent xmlns:mc="http://schemas.openxmlformats.org/markup-compatibility/2006" xmlns:p14="http://schemas.microsoft.com/office/powerpoint/2010/main">
    <mc:Choice Requires="p14">
      <p:transition spd="slow" p14:dur="2000" advTm="15026"/>
    </mc:Choice>
    <mc:Fallback xmlns="">
      <p:transition spd="slow" advTm="1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24361" y="238371"/>
            <a:ext cx="1873939"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BOM</a:t>
            </a:r>
            <a:endParaRPr dirty="0"/>
          </a:p>
        </p:txBody>
      </p:sp>
      <p:sp>
        <p:nvSpPr>
          <p:cNvPr id="3" name="Slide Number Placeholder 2">
            <a:extLst>
              <a:ext uri="{FF2B5EF4-FFF2-40B4-BE49-F238E27FC236}">
                <a16:creationId xmlns:a16="http://schemas.microsoft.com/office/drawing/2014/main" id="{CD547523-2099-5475-0C84-093B794AF6EE}"/>
              </a:ext>
            </a:extLst>
          </p:cNvPr>
          <p:cNvSpPr>
            <a:spLocks noGrp="1"/>
          </p:cNvSpPr>
          <p:nvPr>
            <p:ph type="sldNum" idx="12"/>
          </p:nvPr>
        </p:nvSpPr>
        <p:spPr>
          <a:xfrm>
            <a:off x="8557950" y="4749900"/>
            <a:ext cx="548700" cy="393600"/>
          </a:xfrm>
        </p:spPr>
        <p:txBody>
          <a:bodyPr>
            <a:normAutofit/>
          </a:bodyPr>
          <a:lstStyle/>
          <a:p>
            <a:fld id="{00000000-1234-1234-1234-123412341234}" type="slidenum">
              <a:rPr lang="en" sz="1050"/>
              <a:t>73</a:t>
            </a:fld>
            <a:endParaRPr lang="en-US" sz="1050"/>
          </a:p>
        </p:txBody>
      </p:sp>
      <p:pic>
        <p:nvPicPr>
          <p:cNvPr id="5" name="Picture 4" descr="A person smiling at the camera&#10;&#10;Description automatically generated">
            <a:extLst>
              <a:ext uri="{FF2B5EF4-FFF2-40B4-BE49-F238E27FC236}">
                <a16:creationId xmlns:a16="http://schemas.microsoft.com/office/drawing/2014/main" id="{9920C025-38FD-182C-D4C6-5962A2A27003}"/>
              </a:ext>
            </a:extLst>
          </p:cNvPr>
          <p:cNvPicPr>
            <a:picLocks noChangeAspect="1"/>
          </p:cNvPicPr>
          <p:nvPr/>
        </p:nvPicPr>
        <p:blipFill rotWithShape="1">
          <a:blip r:embed="rId5"/>
          <a:srcRect l="7646" t="17492" r="8662"/>
          <a:stretch/>
        </p:blipFill>
        <p:spPr>
          <a:xfrm>
            <a:off x="7603368" y="293688"/>
            <a:ext cx="1228931" cy="1631756"/>
          </a:xfrm>
          <a:prstGeom prst="rect">
            <a:avLst/>
          </a:prstGeom>
        </p:spPr>
      </p:pic>
      <p:sp>
        <p:nvSpPr>
          <p:cNvPr id="6" name="TextBox 5">
            <a:extLst>
              <a:ext uri="{FF2B5EF4-FFF2-40B4-BE49-F238E27FC236}">
                <a16:creationId xmlns:a16="http://schemas.microsoft.com/office/drawing/2014/main" id="{A1E94A1E-FE1A-9D14-95DC-89770903C57B}"/>
              </a:ext>
            </a:extLst>
          </p:cNvPr>
          <p:cNvSpPr txBox="1"/>
          <p:nvPr/>
        </p:nvSpPr>
        <p:spPr>
          <a:xfrm>
            <a:off x="7716028" y="1925444"/>
            <a:ext cx="1003610" cy="276999"/>
          </a:xfrm>
          <a:prstGeom prst="rect">
            <a:avLst/>
          </a:prstGeom>
          <a:noFill/>
        </p:spPr>
        <p:txBody>
          <a:bodyPr wrap="square" rtlCol="0">
            <a:spAutoFit/>
          </a:bodyPr>
          <a:lstStyle/>
          <a:p>
            <a:pPr algn="ctr"/>
            <a:r>
              <a:rPr lang="en-US" sz="1200" dirty="0" err="1"/>
              <a:t>Daemy</a:t>
            </a:r>
            <a:r>
              <a:rPr lang="en-US" sz="1200" dirty="0"/>
              <a:t>, EE</a:t>
            </a:r>
          </a:p>
        </p:txBody>
      </p:sp>
      <p:graphicFrame>
        <p:nvGraphicFramePr>
          <p:cNvPr id="2" name="Table 1">
            <a:extLst>
              <a:ext uri="{FF2B5EF4-FFF2-40B4-BE49-F238E27FC236}">
                <a16:creationId xmlns:a16="http://schemas.microsoft.com/office/drawing/2014/main" id="{DC6EA94E-4FEC-C183-65F3-FED9CE530434}"/>
              </a:ext>
            </a:extLst>
          </p:cNvPr>
          <p:cNvGraphicFramePr>
            <a:graphicFrameLocks noGrp="1"/>
          </p:cNvGraphicFramePr>
          <p:nvPr>
            <p:extLst>
              <p:ext uri="{D42A27DB-BD31-4B8C-83A1-F6EECF244321}">
                <p14:modId xmlns:p14="http://schemas.microsoft.com/office/powerpoint/2010/main" val="2276927135"/>
              </p:ext>
            </p:extLst>
          </p:nvPr>
        </p:nvGraphicFramePr>
        <p:xfrm>
          <a:off x="424355" y="919889"/>
          <a:ext cx="3402671" cy="1348110"/>
        </p:xfrm>
        <a:graphic>
          <a:graphicData uri="http://schemas.openxmlformats.org/drawingml/2006/table">
            <a:tbl>
              <a:tblPr>
                <a:tableStyleId>{5C22544A-7EE6-4342-B048-85BDC9FD1C3A}</a:tableStyleId>
              </a:tblPr>
              <a:tblGrid>
                <a:gridCol w="1716673">
                  <a:extLst>
                    <a:ext uri="{9D8B030D-6E8A-4147-A177-3AD203B41FA5}">
                      <a16:colId xmlns:a16="http://schemas.microsoft.com/office/drawing/2014/main" val="3066166300"/>
                    </a:ext>
                  </a:extLst>
                </a:gridCol>
                <a:gridCol w="844100">
                  <a:extLst>
                    <a:ext uri="{9D8B030D-6E8A-4147-A177-3AD203B41FA5}">
                      <a16:colId xmlns:a16="http://schemas.microsoft.com/office/drawing/2014/main" val="1407598246"/>
                    </a:ext>
                  </a:extLst>
                </a:gridCol>
                <a:gridCol w="841898">
                  <a:extLst>
                    <a:ext uri="{9D8B030D-6E8A-4147-A177-3AD203B41FA5}">
                      <a16:colId xmlns:a16="http://schemas.microsoft.com/office/drawing/2014/main" val="266425896"/>
                    </a:ext>
                  </a:extLst>
                </a:gridCol>
              </a:tblGrid>
              <a:tr h="153353">
                <a:tc>
                  <a:txBody>
                    <a:bodyPr/>
                    <a:lstStyle/>
                    <a:p>
                      <a:pPr algn="l" fontAlgn="b"/>
                      <a:r>
                        <a:rPr lang="en-US" sz="1100" b="1" u="none" strike="noStrike" dirty="0">
                          <a:solidFill>
                            <a:sysClr val="windowText" lastClr="000000"/>
                          </a:solidFill>
                          <a:effectLst/>
                        </a:rPr>
                        <a:t>Item</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l" fontAlgn="b"/>
                      <a:r>
                        <a:rPr lang="en-US" sz="1100" b="1" u="none" strike="noStrike" dirty="0">
                          <a:solidFill>
                            <a:sysClr val="windowText" lastClr="000000"/>
                          </a:solidFill>
                          <a:effectLst/>
                        </a:rPr>
                        <a:t>Quantity</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l" fontAlgn="b"/>
                      <a:r>
                        <a:rPr lang="en-US" sz="1100" b="1" u="none" strike="noStrike" dirty="0">
                          <a:solidFill>
                            <a:sysClr val="windowText" lastClr="000000"/>
                          </a:solidFill>
                          <a:effectLst/>
                        </a:rPr>
                        <a:t>Price</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1091006876"/>
                  </a:ext>
                </a:extLst>
              </a:tr>
              <a:tr h="153353">
                <a:tc gridSpan="3">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u="none" strike="noStrike" dirty="0">
                          <a:solidFill>
                            <a:sysClr val="windowText" lastClr="000000"/>
                          </a:solidFill>
                          <a:effectLst/>
                        </a:rPr>
                        <a:t>Peripherals</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hMerge="1">
                  <a:txBody>
                    <a:bodyPr/>
                    <a:lstStyle/>
                    <a:p>
                      <a:pPr algn="l" fontAlgn="b"/>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hMerge="1">
                  <a:txBody>
                    <a:bodyPr/>
                    <a:lstStyle/>
                    <a:p>
                      <a:pPr algn="l" fontAlgn="b"/>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3925208495"/>
                  </a:ext>
                </a:extLst>
              </a:tr>
              <a:tr h="153353">
                <a:tc>
                  <a:txBody>
                    <a:bodyPr/>
                    <a:lstStyle/>
                    <a:p>
                      <a:pPr algn="l" fontAlgn="b"/>
                      <a:r>
                        <a:rPr lang="en-US" sz="1100" u="none" strike="noStrike" dirty="0">
                          <a:solidFill>
                            <a:sysClr val="windowText" lastClr="000000"/>
                          </a:solidFill>
                          <a:effectLst/>
                        </a:rPr>
                        <a:t>Raspberry Pi B</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dirty="0">
                          <a:solidFill>
                            <a:sysClr val="windowText" lastClr="000000"/>
                          </a:solidFill>
                          <a:effectLst/>
                        </a:rPr>
                        <a:t>1</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dirty="0">
                          <a:solidFill>
                            <a:sysClr val="windowText" lastClr="000000"/>
                          </a:solidFill>
                          <a:effectLst/>
                        </a:rPr>
                        <a:t>65.76</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23116221"/>
                  </a:ext>
                </a:extLst>
              </a:tr>
              <a:tr h="235905">
                <a:tc>
                  <a:txBody>
                    <a:bodyPr/>
                    <a:lstStyle/>
                    <a:p>
                      <a:pPr algn="l" fontAlgn="b"/>
                      <a:r>
                        <a:rPr lang="en-US" sz="1100" u="none" strike="noStrike" dirty="0">
                          <a:solidFill>
                            <a:sysClr val="windowText" lastClr="000000"/>
                          </a:solidFill>
                          <a:effectLst/>
                        </a:rPr>
                        <a:t>Pi Camera Module V2</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a:solidFill>
                            <a:sysClr val="windowText" lastClr="000000"/>
                          </a:solidFill>
                          <a:effectLst/>
                        </a:rPr>
                        <a:t>1</a:t>
                      </a:r>
                      <a:endParaRPr lang="en-US" sz="1100" b="0" i="0" u="none" strike="noStrike">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a:solidFill>
                            <a:sysClr val="windowText" lastClr="000000"/>
                          </a:solidFill>
                          <a:effectLst/>
                        </a:rPr>
                        <a:t>14.99</a:t>
                      </a:r>
                      <a:endParaRPr lang="en-US" sz="1100" b="0" i="0" u="none" strike="noStrike">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01648914"/>
                  </a:ext>
                </a:extLst>
              </a:tr>
              <a:tr h="153353">
                <a:tc>
                  <a:txBody>
                    <a:bodyPr/>
                    <a:lstStyle/>
                    <a:p>
                      <a:pPr algn="l" fontAlgn="b"/>
                      <a:r>
                        <a:rPr lang="en-US" sz="1100" u="none" strike="noStrike">
                          <a:solidFill>
                            <a:sysClr val="windowText" lastClr="000000"/>
                          </a:solidFill>
                          <a:effectLst/>
                        </a:rPr>
                        <a:t>Lidar</a:t>
                      </a:r>
                      <a:endParaRPr lang="en-US" sz="1100" b="0" i="0" u="none" strike="noStrike">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dirty="0">
                          <a:solidFill>
                            <a:sysClr val="windowText" lastClr="000000"/>
                          </a:solidFill>
                          <a:effectLst/>
                        </a:rPr>
                        <a:t>1</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a:solidFill>
                            <a:sysClr val="windowText" lastClr="000000"/>
                          </a:solidFill>
                          <a:effectLst/>
                        </a:rPr>
                        <a:t>100</a:t>
                      </a:r>
                      <a:endParaRPr lang="en-US" sz="1100" b="0" i="0" u="none" strike="noStrike">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52876684"/>
                  </a:ext>
                </a:extLst>
              </a:tr>
              <a:tr h="235905">
                <a:tc>
                  <a:txBody>
                    <a:bodyPr/>
                    <a:lstStyle/>
                    <a:p>
                      <a:pPr algn="l" fontAlgn="b"/>
                      <a:r>
                        <a:rPr lang="en-US" sz="1100" u="none" strike="noStrike">
                          <a:solidFill>
                            <a:sysClr val="windowText" lastClr="000000"/>
                          </a:solidFill>
                          <a:effectLst/>
                        </a:rPr>
                        <a:t>Linear Actuator 5.9''</a:t>
                      </a:r>
                      <a:endParaRPr lang="en-US" sz="1100" b="0" i="0" u="none" strike="noStrike">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dirty="0">
                          <a:solidFill>
                            <a:sysClr val="windowText" lastClr="000000"/>
                          </a:solidFill>
                          <a:effectLst/>
                        </a:rPr>
                        <a:t>1</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b"/>
                      <a:r>
                        <a:rPr lang="en-US" sz="1100" u="none" strike="noStrike" dirty="0">
                          <a:solidFill>
                            <a:sysClr val="windowText" lastClr="000000"/>
                          </a:solidFill>
                          <a:effectLst/>
                        </a:rPr>
                        <a:t>26.99</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76951100"/>
                  </a:ext>
                </a:extLst>
              </a:tr>
              <a:tr h="153353">
                <a:tc>
                  <a:txBody>
                    <a:bodyPr/>
                    <a:lstStyle/>
                    <a:p>
                      <a:pPr algn="l" fontAlgn="b"/>
                      <a:endParaRPr lang="en-US" sz="1100" b="0" i="0" u="none" strike="noStrike">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1100" b="1" u="none" strike="noStrike" dirty="0">
                          <a:solidFill>
                            <a:sysClr val="windowText" lastClr="000000"/>
                          </a:solidFill>
                          <a:effectLst/>
                        </a:rPr>
                        <a:t>Total</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r" fontAlgn="b"/>
                      <a:r>
                        <a:rPr lang="en-US" sz="1100" u="none" strike="noStrike" dirty="0">
                          <a:solidFill>
                            <a:sysClr val="windowText" lastClr="000000"/>
                          </a:solidFill>
                          <a:effectLst/>
                        </a:rPr>
                        <a:t>$207.74</a:t>
                      </a:r>
                      <a:endParaRPr lang="en-US" sz="1100" b="0"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8528576"/>
                  </a:ext>
                </a:extLst>
              </a:tr>
            </a:tbl>
          </a:graphicData>
        </a:graphic>
      </p:graphicFrame>
      <p:graphicFrame>
        <p:nvGraphicFramePr>
          <p:cNvPr id="7" name="Table 6">
            <a:extLst>
              <a:ext uri="{FF2B5EF4-FFF2-40B4-BE49-F238E27FC236}">
                <a16:creationId xmlns:a16="http://schemas.microsoft.com/office/drawing/2014/main" id="{6BC80024-D32D-EB0D-DDF8-AA8A963C566A}"/>
              </a:ext>
            </a:extLst>
          </p:cNvPr>
          <p:cNvGraphicFramePr>
            <a:graphicFrameLocks noGrp="1" noDrilldown="1" noMove="1" noResize="1"/>
          </p:cNvGraphicFramePr>
          <p:nvPr>
            <p:extLst>
              <p:ext uri="{D42A27DB-BD31-4B8C-83A1-F6EECF244321}">
                <p14:modId xmlns:p14="http://schemas.microsoft.com/office/powerpoint/2010/main" val="1452253181"/>
              </p:ext>
            </p:extLst>
          </p:nvPr>
        </p:nvGraphicFramePr>
        <p:xfrm>
          <a:off x="4022851" y="602188"/>
          <a:ext cx="3402671" cy="892500"/>
        </p:xfrm>
        <a:graphic>
          <a:graphicData uri="http://schemas.openxmlformats.org/drawingml/2006/table">
            <a:tbl>
              <a:tblPr>
                <a:tableStyleId>{5C22544A-7EE6-4342-B048-85BDC9FD1C3A}</a:tableStyleId>
              </a:tblPr>
              <a:tblGrid>
                <a:gridCol w="1718875">
                  <a:extLst>
                    <a:ext uri="{9D8B030D-6E8A-4147-A177-3AD203B41FA5}">
                      <a16:colId xmlns:a16="http://schemas.microsoft.com/office/drawing/2014/main" val="2218305944"/>
                    </a:ext>
                  </a:extLst>
                </a:gridCol>
                <a:gridCol w="841898">
                  <a:extLst>
                    <a:ext uri="{9D8B030D-6E8A-4147-A177-3AD203B41FA5}">
                      <a16:colId xmlns:a16="http://schemas.microsoft.com/office/drawing/2014/main" val="176152828"/>
                    </a:ext>
                  </a:extLst>
                </a:gridCol>
                <a:gridCol w="841898">
                  <a:extLst>
                    <a:ext uri="{9D8B030D-6E8A-4147-A177-3AD203B41FA5}">
                      <a16:colId xmlns:a16="http://schemas.microsoft.com/office/drawing/2014/main" val="3505450403"/>
                    </a:ext>
                  </a:extLst>
                </a:gridCol>
              </a:tblGrid>
              <a:tr h="178500">
                <a:tc gridSpan="3">
                  <a:txBody>
                    <a:bodyPr/>
                    <a:lstStyle/>
                    <a:p>
                      <a:pPr algn="l" fontAlgn="b"/>
                      <a:r>
                        <a:rPr lang="en-US" sz="1100" b="1" u="none" strike="noStrike" dirty="0">
                          <a:effectLst/>
                        </a:rPr>
                        <a:t>PCB</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85562849"/>
                  </a:ext>
                </a:extLst>
              </a:tr>
              <a:tr h="178500">
                <a:tc>
                  <a:txBody>
                    <a:bodyPr/>
                    <a:lstStyle/>
                    <a:p>
                      <a:pPr algn="l" fontAlgn="b"/>
                      <a:r>
                        <a:rPr lang="en-US" sz="1100" u="none" strike="noStrike" dirty="0">
                          <a:effectLst/>
                        </a:rPr>
                        <a:t>BTS7960B </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15</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20.31</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48222147"/>
                  </a:ext>
                </a:extLst>
              </a:tr>
              <a:tr h="178500">
                <a:tc>
                  <a:txBody>
                    <a:bodyPr/>
                    <a:lstStyle/>
                    <a:p>
                      <a:pPr algn="l" fontAlgn="b"/>
                      <a:r>
                        <a:rPr lang="en-US" sz="1100" u="none" strike="noStrike">
                          <a:effectLst/>
                        </a:rPr>
                        <a:t>JLCPCB</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25</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40.39</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60445145"/>
                  </a:ext>
                </a:extLst>
              </a:tr>
              <a:tr h="178500">
                <a:tc>
                  <a:txBody>
                    <a:bodyPr/>
                    <a:lstStyle/>
                    <a:p>
                      <a:pPr algn="l" fontAlgn="b"/>
                      <a:r>
                        <a:rPr lang="en-US" sz="1100" u="none" strike="noStrike">
                          <a:effectLst/>
                        </a:rPr>
                        <a:t>Digikey</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227.38</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45030568"/>
                  </a:ext>
                </a:extLst>
              </a:tr>
              <a:tr h="178500">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r>
                        <a:rPr lang="en-US" sz="1100" b="1" u="none" strike="noStrike" dirty="0">
                          <a:effectLst/>
                        </a:rPr>
                        <a:t>Total</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schemeClr>
                    </a:solidFill>
                  </a:tcPr>
                </a:tc>
                <a:tc>
                  <a:txBody>
                    <a:bodyPr/>
                    <a:lstStyle/>
                    <a:p>
                      <a:pPr algn="r" fontAlgn="b"/>
                      <a:r>
                        <a:rPr lang="en-US" sz="1100" u="none" strike="noStrike" dirty="0">
                          <a:effectLst/>
                        </a:rPr>
                        <a:t>$288.08</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331680007"/>
                  </a:ext>
                </a:extLst>
              </a:tr>
            </a:tbl>
          </a:graphicData>
        </a:graphic>
      </p:graphicFrame>
      <p:graphicFrame>
        <p:nvGraphicFramePr>
          <p:cNvPr id="8" name="Table 7">
            <a:extLst>
              <a:ext uri="{FF2B5EF4-FFF2-40B4-BE49-F238E27FC236}">
                <a16:creationId xmlns:a16="http://schemas.microsoft.com/office/drawing/2014/main" id="{5CC99485-1100-B0C4-37D5-EB101CDE352C}"/>
              </a:ext>
            </a:extLst>
          </p:cNvPr>
          <p:cNvGraphicFramePr>
            <a:graphicFrameLocks noGrp="1"/>
          </p:cNvGraphicFramePr>
          <p:nvPr>
            <p:extLst>
              <p:ext uri="{D42A27DB-BD31-4B8C-83A1-F6EECF244321}">
                <p14:modId xmlns:p14="http://schemas.microsoft.com/office/powerpoint/2010/main" val="1637544164"/>
              </p:ext>
            </p:extLst>
          </p:nvPr>
        </p:nvGraphicFramePr>
        <p:xfrm>
          <a:off x="424359" y="3496793"/>
          <a:ext cx="3402671" cy="1238573"/>
        </p:xfrm>
        <a:graphic>
          <a:graphicData uri="http://schemas.openxmlformats.org/drawingml/2006/table">
            <a:tbl>
              <a:tblPr>
                <a:tableStyleId>{5C22544A-7EE6-4342-B048-85BDC9FD1C3A}</a:tableStyleId>
              </a:tblPr>
              <a:tblGrid>
                <a:gridCol w="1718875">
                  <a:extLst>
                    <a:ext uri="{9D8B030D-6E8A-4147-A177-3AD203B41FA5}">
                      <a16:colId xmlns:a16="http://schemas.microsoft.com/office/drawing/2014/main" val="3467482030"/>
                    </a:ext>
                  </a:extLst>
                </a:gridCol>
                <a:gridCol w="841898">
                  <a:extLst>
                    <a:ext uri="{9D8B030D-6E8A-4147-A177-3AD203B41FA5}">
                      <a16:colId xmlns:a16="http://schemas.microsoft.com/office/drawing/2014/main" val="1976307818"/>
                    </a:ext>
                  </a:extLst>
                </a:gridCol>
                <a:gridCol w="841898">
                  <a:extLst>
                    <a:ext uri="{9D8B030D-6E8A-4147-A177-3AD203B41FA5}">
                      <a16:colId xmlns:a16="http://schemas.microsoft.com/office/drawing/2014/main" val="3025853908"/>
                    </a:ext>
                  </a:extLst>
                </a:gridCol>
              </a:tblGrid>
              <a:tr h="176939">
                <a:tc gridSpan="3">
                  <a:txBody>
                    <a:bodyPr/>
                    <a:lstStyle/>
                    <a:p>
                      <a:pPr algn="l" fontAlgn="b"/>
                      <a:r>
                        <a:rPr lang="en-US" sz="1100" b="1" u="none" strike="noStrike" dirty="0">
                          <a:effectLst/>
                        </a:rPr>
                        <a:t>Laser System</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tc hMerge="1">
                  <a:txBody>
                    <a:bodyPr/>
                    <a:lstStyle/>
                    <a:p>
                      <a:pPr algn="l" fontAlgn="b"/>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algn="l" fontAlgn="b"/>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8527157"/>
                  </a:ext>
                </a:extLst>
              </a:tr>
              <a:tr h="176939">
                <a:tc>
                  <a:txBody>
                    <a:bodyPr/>
                    <a:lstStyle/>
                    <a:p>
                      <a:pPr algn="l" fontAlgn="b"/>
                      <a:r>
                        <a:rPr lang="en-US" sz="1100" u="none" strike="noStrike" dirty="0">
                          <a:effectLst/>
                        </a:rPr>
                        <a:t>Board Driver</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3</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76.62</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52176724"/>
                  </a:ext>
                </a:extLst>
              </a:tr>
              <a:tr h="176939">
                <a:tc>
                  <a:txBody>
                    <a:bodyPr/>
                    <a:lstStyle/>
                    <a:p>
                      <a:pPr algn="l" fontAlgn="b"/>
                      <a:r>
                        <a:rPr lang="en-US" sz="1100" u="none" strike="noStrike">
                          <a:effectLst/>
                        </a:rPr>
                        <a:t>Diode Housing</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2</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$29.70 </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834911070"/>
                  </a:ext>
                </a:extLst>
              </a:tr>
              <a:tr h="176939">
                <a:tc>
                  <a:txBody>
                    <a:bodyPr/>
                    <a:lstStyle/>
                    <a:p>
                      <a:pPr algn="l" fontAlgn="b"/>
                      <a:r>
                        <a:rPr lang="en-US" sz="1100" u="none" strike="noStrike">
                          <a:effectLst/>
                        </a:rPr>
                        <a:t>Diode</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23.93</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86730298"/>
                  </a:ext>
                </a:extLst>
              </a:tr>
              <a:tr h="176939">
                <a:tc>
                  <a:txBody>
                    <a:bodyPr/>
                    <a:lstStyle/>
                    <a:p>
                      <a:pPr algn="l" fontAlgn="b"/>
                      <a:r>
                        <a:rPr lang="en-US" sz="1100" u="none" strike="noStrike">
                          <a:effectLst/>
                        </a:rPr>
                        <a:t>Blue Diode</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5</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146.9</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34804157"/>
                  </a:ext>
                </a:extLst>
              </a:tr>
              <a:tr h="176939">
                <a:tc>
                  <a:txBody>
                    <a:bodyPr/>
                    <a:lstStyle/>
                    <a:p>
                      <a:pPr algn="l" fontAlgn="b"/>
                      <a:r>
                        <a:rPr lang="en-US" sz="1100" u="none" strike="noStrike" dirty="0">
                          <a:effectLst/>
                        </a:rPr>
                        <a:t>Red Diode</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100.92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032023493"/>
                  </a:ext>
                </a:extLst>
              </a:tr>
              <a:tr h="176939">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r>
                        <a:rPr lang="en-US" sz="1100" b="1" u="none" strike="noStrike" dirty="0">
                          <a:effectLst/>
                        </a:rPr>
                        <a:t>Total</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schemeClr>
                    </a:solidFill>
                  </a:tcPr>
                </a:tc>
                <a:tc>
                  <a:txBody>
                    <a:bodyPr/>
                    <a:lstStyle/>
                    <a:p>
                      <a:pPr algn="r" fontAlgn="b"/>
                      <a:r>
                        <a:rPr lang="en-US" sz="1100" u="none" strike="noStrike" dirty="0">
                          <a:effectLst/>
                        </a:rPr>
                        <a:t>$378.07</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020097906"/>
                  </a:ext>
                </a:extLst>
              </a:tr>
            </a:tbl>
          </a:graphicData>
        </a:graphic>
      </p:graphicFrame>
      <p:graphicFrame>
        <p:nvGraphicFramePr>
          <p:cNvPr id="9" name="Table 8">
            <a:extLst>
              <a:ext uri="{FF2B5EF4-FFF2-40B4-BE49-F238E27FC236}">
                <a16:creationId xmlns:a16="http://schemas.microsoft.com/office/drawing/2014/main" id="{508E5667-7D37-3630-6354-943599BC9A80}"/>
              </a:ext>
            </a:extLst>
          </p:cNvPr>
          <p:cNvGraphicFramePr>
            <a:graphicFrameLocks noGrp="1"/>
          </p:cNvGraphicFramePr>
          <p:nvPr>
            <p:extLst>
              <p:ext uri="{D42A27DB-BD31-4B8C-83A1-F6EECF244321}">
                <p14:modId xmlns:p14="http://schemas.microsoft.com/office/powerpoint/2010/main" val="2748299965"/>
              </p:ext>
            </p:extLst>
          </p:nvPr>
        </p:nvGraphicFramePr>
        <p:xfrm>
          <a:off x="424359" y="2300978"/>
          <a:ext cx="3402670" cy="1097280"/>
        </p:xfrm>
        <a:graphic>
          <a:graphicData uri="http://schemas.openxmlformats.org/drawingml/2006/table">
            <a:tbl>
              <a:tblPr>
                <a:tableStyleId>{5C22544A-7EE6-4342-B048-85BDC9FD1C3A}</a:tableStyleId>
              </a:tblPr>
              <a:tblGrid>
                <a:gridCol w="1718874">
                  <a:extLst>
                    <a:ext uri="{9D8B030D-6E8A-4147-A177-3AD203B41FA5}">
                      <a16:colId xmlns:a16="http://schemas.microsoft.com/office/drawing/2014/main" val="4128972595"/>
                    </a:ext>
                  </a:extLst>
                </a:gridCol>
                <a:gridCol w="841898">
                  <a:extLst>
                    <a:ext uri="{9D8B030D-6E8A-4147-A177-3AD203B41FA5}">
                      <a16:colId xmlns:a16="http://schemas.microsoft.com/office/drawing/2014/main" val="2049324880"/>
                    </a:ext>
                  </a:extLst>
                </a:gridCol>
                <a:gridCol w="841898">
                  <a:extLst>
                    <a:ext uri="{9D8B030D-6E8A-4147-A177-3AD203B41FA5}">
                      <a16:colId xmlns:a16="http://schemas.microsoft.com/office/drawing/2014/main" val="3107028050"/>
                    </a:ext>
                  </a:extLst>
                </a:gridCol>
              </a:tblGrid>
              <a:tr h="182880">
                <a:tc gridSpan="3">
                  <a:txBody>
                    <a:bodyPr/>
                    <a:lstStyle/>
                    <a:p>
                      <a:pPr algn="l" fontAlgn="b"/>
                      <a:r>
                        <a:rPr lang="en-US" sz="1100" b="1" u="none" strike="noStrike" dirty="0">
                          <a:effectLst/>
                        </a:rPr>
                        <a:t>Laser Control System</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75181768"/>
                  </a:ext>
                </a:extLst>
              </a:tr>
              <a:tr h="182880">
                <a:tc>
                  <a:txBody>
                    <a:bodyPr/>
                    <a:lstStyle/>
                    <a:p>
                      <a:pPr algn="l" fontAlgn="b"/>
                      <a:r>
                        <a:rPr lang="en-US" sz="1100" u="none" strike="noStrike">
                          <a:effectLst/>
                        </a:rPr>
                        <a:t>Cable Wrap</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11.98</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95762441"/>
                  </a:ext>
                </a:extLst>
              </a:tr>
              <a:tr h="182880">
                <a:tc>
                  <a:txBody>
                    <a:bodyPr/>
                    <a:lstStyle/>
                    <a:p>
                      <a:pPr algn="l" fontAlgn="b"/>
                      <a:r>
                        <a:rPr lang="en-US" sz="1100" u="none" strike="noStrike">
                          <a:effectLst/>
                        </a:rPr>
                        <a:t>Pulley &amp; Belt</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15</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27.93</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393180551"/>
                  </a:ext>
                </a:extLst>
              </a:tr>
              <a:tr h="182880">
                <a:tc>
                  <a:txBody>
                    <a:bodyPr/>
                    <a:lstStyle/>
                    <a:p>
                      <a:pPr algn="l" fontAlgn="b"/>
                      <a:r>
                        <a:rPr lang="en-US" sz="1100" u="none" strike="noStrike">
                          <a:effectLst/>
                        </a:rPr>
                        <a:t>Gantry</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18.22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206176656"/>
                  </a:ext>
                </a:extLst>
              </a:tr>
              <a:tr h="182880">
                <a:tc>
                  <a:txBody>
                    <a:bodyPr/>
                    <a:lstStyle/>
                    <a:p>
                      <a:pPr algn="l" fontAlgn="b"/>
                      <a:r>
                        <a:rPr lang="en-US" sz="1100" u="none" strike="noStrike">
                          <a:effectLst/>
                        </a:rPr>
                        <a:t>Stepper Motor </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35.96</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803407397"/>
                  </a:ext>
                </a:extLst>
              </a:tr>
              <a:tr h="182880">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r>
                        <a:rPr lang="en-US" sz="1100" b="1" u="none" strike="noStrike" dirty="0">
                          <a:effectLst/>
                        </a:rPr>
                        <a:t>Total</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schemeClr>
                    </a:solidFill>
                  </a:tcPr>
                </a:tc>
                <a:tc>
                  <a:txBody>
                    <a:bodyPr/>
                    <a:lstStyle/>
                    <a:p>
                      <a:pPr algn="r" fontAlgn="b"/>
                      <a:r>
                        <a:rPr lang="en-US" sz="1100" u="none" strike="noStrike" dirty="0">
                          <a:effectLst/>
                        </a:rPr>
                        <a:t>$94.09</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030127997"/>
                  </a:ext>
                </a:extLst>
              </a:tr>
            </a:tbl>
          </a:graphicData>
        </a:graphic>
      </p:graphicFrame>
      <p:graphicFrame>
        <p:nvGraphicFramePr>
          <p:cNvPr id="10" name="Table 9">
            <a:extLst>
              <a:ext uri="{FF2B5EF4-FFF2-40B4-BE49-F238E27FC236}">
                <a16:creationId xmlns:a16="http://schemas.microsoft.com/office/drawing/2014/main" id="{331630C6-3779-C102-7BD6-DFB9D720929D}"/>
              </a:ext>
            </a:extLst>
          </p:cNvPr>
          <p:cNvGraphicFramePr>
            <a:graphicFrameLocks noGrp="1"/>
          </p:cNvGraphicFramePr>
          <p:nvPr>
            <p:extLst>
              <p:ext uri="{D42A27DB-BD31-4B8C-83A1-F6EECF244321}">
                <p14:modId xmlns:p14="http://schemas.microsoft.com/office/powerpoint/2010/main" val="926617481"/>
              </p:ext>
            </p:extLst>
          </p:nvPr>
        </p:nvGraphicFramePr>
        <p:xfrm>
          <a:off x="4013863" y="1596396"/>
          <a:ext cx="3402668" cy="914400"/>
        </p:xfrm>
        <a:graphic>
          <a:graphicData uri="http://schemas.openxmlformats.org/drawingml/2006/table">
            <a:tbl>
              <a:tblPr>
                <a:tableStyleId>{5C22544A-7EE6-4342-B048-85BDC9FD1C3A}</a:tableStyleId>
              </a:tblPr>
              <a:tblGrid>
                <a:gridCol w="1718874">
                  <a:extLst>
                    <a:ext uri="{9D8B030D-6E8A-4147-A177-3AD203B41FA5}">
                      <a16:colId xmlns:a16="http://schemas.microsoft.com/office/drawing/2014/main" val="2340593269"/>
                    </a:ext>
                  </a:extLst>
                </a:gridCol>
                <a:gridCol w="841897">
                  <a:extLst>
                    <a:ext uri="{9D8B030D-6E8A-4147-A177-3AD203B41FA5}">
                      <a16:colId xmlns:a16="http://schemas.microsoft.com/office/drawing/2014/main" val="3662414130"/>
                    </a:ext>
                  </a:extLst>
                </a:gridCol>
                <a:gridCol w="841897">
                  <a:extLst>
                    <a:ext uri="{9D8B030D-6E8A-4147-A177-3AD203B41FA5}">
                      <a16:colId xmlns:a16="http://schemas.microsoft.com/office/drawing/2014/main" val="445899112"/>
                    </a:ext>
                  </a:extLst>
                </a:gridCol>
              </a:tblGrid>
              <a:tr h="182880">
                <a:tc gridSpan="3">
                  <a:txBody>
                    <a:bodyPr/>
                    <a:lstStyle/>
                    <a:p>
                      <a:pPr algn="l" fontAlgn="b"/>
                      <a:r>
                        <a:rPr lang="en-US" sz="1100" b="1" u="none" strike="noStrike" dirty="0">
                          <a:effectLst/>
                        </a:rPr>
                        <a:t>Frame</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880145547"/>
                  </a:ext>
                </a:extLst>
              </a:tr>
              <a:tr h="182880">
                <a:tc>
                  <a:txBody>
                    <a:bodyPr/>
                    <a:lstStyle/>
                    <a:p>
                      <a:pPr algn="l" fontAlgn="ctr"/>
                      <a:r>
                        <a:rPr lang="en-US" sz="1100" u="none" strike="noStrike" dirty="0">
                          <a:effectLst/>
                        </a:rPr>
                        <a:t>Rail</a:t>
                      </a:r>
                      <a:endParaRPr lang="en-US" sz="1100" b="0" i="0" u="none" strike="noStrike" dirty="0">
                        <a:solidFill>
                          <a:srgbClr val="000000"/>
                        </a:solidFill>
                        <a:effectLst/>
                        <a:latin typeface="Aptos Narrow" panose="020B0004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19</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37.66</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982500536"/>
                  </a:ext>
                </a:extLst>
              </a:tr>
              <a:tr h="182880">
                <a:tc>
                  <a:txBody>
                    <a:bodyPr/>
                    <a:lstStyle/>
                    <a:p>
                      <a:pPr algn="l" fontAlgn="b"/>
                      <a:r>
                        <a:rPr lang="en-US" sz="1100" u="none" strike="noStrike">
                          <a:effectLst/>
                        </a:rPr>
                        <a:t>Screws &amp;  nuts</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4</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80.43</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331230359"/>
                  </a:ext>
                </a:extLst>
              </a:tr>
              <a:tr h="182880">
                <a:tc>
                  <a:txBody>
                    <a:bodyPr/>
                    <a:lstStyle/>
                    <a:p>
                      <a:pPr algn="l" fontAlgn="b"/>
                      <a:r>
                        <a:rPr lang="en-US" sz="1100" u="none" strike="noStrike">
                          <a:effectLst/>
                        </a:rPr>
                        <a:t>Mounting Plate</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6.46</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86989519"/>
                  </a:ext>
                </a:extLst>
              </a:tr>
              <a:tr h="182880">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r>
                        <a:rPr lang="en-US" sz="1100" b="1" u="none" strike="noStrike" dirty="0">
                          <a:effectLst/>
                        </a:rPr>
                        <a:t>Total</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schemeClr>
                    </a:solidFill>
                  </a:tcPr>
                </a:tc>
                <a:tc>
                  <a:txBody>
                    <a:bodyPr/>
                    <a:lstStyle/>
                    <a:p>
                      <a:pPr algn="r" fontAlgn="b"/>
                      <a:r>
                        <a:rPr lang="en-US" sz="1100" u="none" strike="noStrike" dirty="0">
                          <a:effectLst/>
                        </a:rPr>
                        <a:t>$124.55</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50267762"/>
                  </a:ext>
                </a:extLst>
              </a:tr>
            </a:tbl>
          </a:graphicData>
        </a:graphic>
      </p:graphicFrame>
      <p:graphicFrame>
        <p:nvGraphicFramePr>
          <p:cNvPr id="11" name="Table 10">
            <a:extLst>
              <a:ext uri="{FF2B5EF4-FFF2-40B4-BE49-F238E27FC236}">
                <a16:creationId xmlns:a16="http://schemas.microsoft.com/office/drawing/2014/main" id="{4A81CC26-B471-AA27-576B-4F7013040177}"/>
              </a:ext>
            </a:extLst>
          </p:cNvPr>
          <p:cNvGraphicFramePr>
            <a:graphicFrameLocks noGrp="1"/>
          </p:cNvGraphicFramePr>
          <p:nvPr>
            <p:extLst>
              <p:ext uri="{D42A27DB-BD31-4B8C-83A1-F6EECF244321}">
                <p14:modId xmlns:p14="http://schemas.microsoft.com/office/powerpoint/2010/main" val="573993379"/>
              </p:ext>
            </p:extLst>
          </p:nvPr>
        </p:nvGraphicFramePr>
        <p:xfrm>
          <a:off x="4022851" y="2612504"/>
          <a:ext cx="3402668" cy="2194560"/>
        </p:xfrm>
        <a:graphic>
          <a:graphicData uri="http://schemas.openxmlformats.org/drawingml/2006/table">
            <a:tbl>
              <a:tblPr>
                <a:tableStyleId>{5C22544A-7EE6-4342-B048-85BDC9FD1C3A}</a:tableStyleId>
              </a:tblPr>
              <a:tblGrid>
                <a:gridCol w="1718874">
                  <a:extLst>
                    <a:ext uri="{9D8B030D-6E8A-4147-A177-3AD203B41FA5}">
                      <a16:colId xmlns:a16="http://schemas.microsoft.com/office/drawing/2014/main" val="537075904"/>
                    </a:ext>
                  </a:extLst>
                </a:gridCol>
                <a:gridCol w="841897">
                  <a:extLst>
                    <a:ext uri="{9D8B030D-6E8A-4147-A177-3AD203B41FA5}">
                      <a16:colId xmlns:a16="http://schemas.microsoft.com/office/drawing/2014/main" val="620727717"/>
                    </a:ext>
                  </a:extLst>
                </a:gridCol>
                <a:gridCol w="841897">
                  <a:extLst>
                    <a:ext uri="{9D8B030D-6E8A-4147-A177-3AD203B41FA5}">
                      <a16:colId xmlns:a16="http://schemas.microsoft.com/office/drawing/2014/main" val="1668020889"/>
                    </a:ext>
                  </a:extLst>
                </a:gridCol>
              </a:tblGrid>
              <a:tr h="182880">
                <a:tc gridSpan="3">
                  <a:txBody>
                    <a:bodyPr/>
                    <a:lstStyle/>
                    <a:p>
                      <a:pPr algn="l" fontAlgn="b"/>
                      <a:r>
                        <a:rPr lang="en-US" sz="1100" b="1" u="none" strike="noStrike" dirty="0">
                          <a:effectLst/>
                        </a:rPr>
                        <a:t>Hardware</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75000"/>
                      </a:schemeClr>
                    </a:solidFill>
                  </a:tcPr>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035708127"/>
                  </a:ext>
                </a:extLst>
              </a:tr>
              <a:tr h="182880">
                <a:tc>
                  <a:txBody>
                    <a:bodyPr/>
                    <a:lstStyle/>
                    <a:p>
                      <a:pPr algn="l" fontAlgn="b"/>
                      <a:r>
                        <a:rPr lang="en-US" sz="1100" u="none" strike="noStrike">
                          <a:effectLst/>
                        </a:rPr>
                        <a:t>DC Motor Transmission</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4</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dirty="0">
                          <a:effectLst/>
                        </a:rPr>
                        <a:t>57.32</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288382277"/>
                  </a:ext>
                </a:extLst>
              </a:tr>
              <a:tr h="182880">
                <a:tc>
                  <a:txBody>
                    <a:bodyPr/>
                    <a:lstStyle/>
                    <a:p>
                      <a:pPr algn="l" fontAlgn="b"/>
                      <a:r>
                        <a:rPr lang="en-US" sz="1100" u="none" strike="noStrike">
                          <a:effectLst/>
                        </a:rPr>
                        <a:t>Wheels</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4</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25.55</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2673791"/>
                  </a:ext>
                </a:extLst>
              </a:tr>
              <a:tr h="182880">
                <a:tc>
                  <a:txBody>
                    <a:bodyPr/>
                    <a:lstStyle/>
                    <a:p>
                      <a:pPr algn="l" fontAlgn="b"/>
                      <a:r>
                        <a:rPr lang="en-US" sz="1100" u="none" strike="noStrike">
                          <a:effectLst/>
                        </a:rPr>
                        <a:t>Chargers</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67.81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84407471"/>
                  </a:ext>
                </a:extLst>
              </a:tr>
              <a:tr h="182880">
                <a:tc>
                  <a:txBody>
                    <a:bodyPr/>
                    <a:lstStyle/>
                    <a:p>
                      <a:pPr algn="l" fontAlgn="b"/>
                      <a:r>
                        <a:rPr lang="en-US" sz="1100" u="none" strike="noStrike">
                          <a:effectLst/>
                        </a:rPr>
                        <a:t>Shipping</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30.7</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34836426"/>
                  </a:ext>
                </a:extLst>
              </a:tr>
              <a:tr h="182880">
                <a:tc>
                  <a:txBody>
                    <a:bodyPr/>
                    <a:lstStyle/>
                    <a:p>
                      <a:pPr algn="l" fontAlgn="b"/>
                      <a:r>
                        <a:rPr lang="en-US" sz="1100" u="none" strike="noStrike">
                          <a:effectLst/>
                        </a:rPr>
                        <a:t>Solar Panel</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45</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744653338"/>
                  </a:ext>
                </a:extLst>
              </a:tr>
              <a:tr h="182880">
                <a:tc>
                  <a:txBody>
                    <a:bodyPr/>
                    <a:lstStyle/>
                    <a:p>
                      <a:pPr algn="l" fontAlgn="b"/>
                      <a:r>
                        <a:rPr lang="en-US" sz="1100" u="none" strike="noStrike">
                          <a:effectLst/>
                        </a:rPr>
                        <a:t>Battery</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91.05</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260009476"/>
                  </a:ext>
                </a:extLst>
              </a:tr>
              <a:tr h="182880">
                <a:tc>
                  <a:txBody>
                    <a:bodyPr/>
                    <a:lstStyle/>
                    <a:p>
                      <a:pPr algn="l" fontAlgn="b"/>
                      <a:r>
                        <a:rPr lang="en-US" sz="1100" u="none" strike="noStrike">
                          <a:effectLst/>
                        </a:rPr>
                        <a:t>Board Driver</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8.99</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26213838"/>
                  </a:ext>
                </a:extLst>
              </a:tr>
              <a:tr h="182880">
                <a:tc>
                  <a:txBody>
                    <a:bodyPr/>
                    <a:lstStyle/>
                    <a:p>
                      <a:pPr algn="l" fontAlgn="b"/>
                      <a:r>
                        <a:rPr lang="en-US" sz="1100" u="none" strike="noStrike">
                          <a:effectLst/>
                        </a:rPr>
                        <a:t>Cables</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20</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559940860"/>
                  </a:ext>
                </a:extLst>
              </a:tr>
              <a:tr h="182880">
                <a:tc>
                  <a:txBody>
                    <a:bodyPr/>
                    <a:lstStyle/>
                    <a:p>
                      <a:pPr algn="l" fontAlgn="b"/>
                      <a:r>
                        <a:rPr lang="en-US" sz="1100" u="none" strike="noStrike">
                          <a:effectLst/>
                        </a:rPr>
                        <a:t>Fuses</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5</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34919852"/>
                  </a:ext>
                </a:extLst>
              </a:tr>
              <a:tr h="182880">
                <a:tc>
                  <a:txBody>
                    <a:bodyPr/>
                    <a:lstStyle/>
                    <a:p>
                      <a:pPr algn="l" fontAlgn="b"/>
                      <a:r>
                        <a:rPr lang="en-US" sz="1100" u="none" strike="noStrike">
                          <a:effectLst/>
                        </a:rPr>
                        <a:t>Fuse Holder</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n-US" sz="1100" u="none" strike="noStrike">
                          <a:effectLst/>
                        </a:rPr>
                        <a:t>5.31</a:t>
                      </a:r>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012340697"/>
                  </a:ext>
                </a:extLst>
              </a:tr>
              <a:tr h="182880">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r>
                        <a:rPr lang="en-US" sz="1100" b="1" u="none" strike="noStrike" dirty="0">
                          <a:effectLst/>
                        </a:rPr>
                        <a:t>Total</a:t>
                      </a:r>
                      <a:endParaRPr lang="en-US" sz="11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schemeClr>
                    </a:solidFill>
                  </a:tcPr>
                </a:tc>
                <a:tc>
                  <a:txBody>
                    <a:bodyPr/>
                    <a:lstStyle/>
                    <a:p>
                      <a:pPr algn="r" fontAlgn="b"/>
                      <a:r>
                        <a:rPr lang="en-US" sz="1100" u="none" strike="noStrike" dirty="0">
                          <a:effectLst/>
                        </a:rPr>
                        <a:t>$356.73</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47296115"/>
                  </a:ext>
                </a:extLst>
              </a:tr>
            </a:tbl>
          </a:graphicData>
        </a:graphic>
      </p:graphicFrame>
      <p:graphicFrame>
        <p:nvGraphicFramePr>
          <p:cNvPr id="12" name="Table 11">
            <a:extLst>
              <a:ext uri="{FF2B5EF4-FFF2-40B4-BE49-F238E27FC236}">
                <a16:creationId xmlns:a16="http://schemas.microsoft.com/office/drawing/2014/main" id="{B04A854A-300A-F27A-6EE6-B5879BA86791}"/>
              </a:ext>
            </a:extLst>
          </p:cNvPr>
          <p:cNvGraphicFramePr>
            <a:graphicFrameLocks noGrp="1" noDrilldown="1" noMove="1" noResize="1"/>
          </p:cNvGraphicFramePr>
          <p:nvPr>
            <p:extLst>
              <p:ext uri="{D42A27DB-BD31-4B8C-83A1-F6EECF244321}">
                <p14:modId xmlns:p14="http://schemas.microsoft.com/office/powerpoint/2010/main" val="2758311686"/>
              </p:ext>
            </p:extLst>
          </p:nvPr>
        </p:nvGraphicFramePr>
        <p:xfrm>
          <a:off x="4022851" y="426928"/>
          <a:ext cx="3402671" cy="175260"/>
        </p:xfrm>
        <a:graphic>
          <a:graphicData uri="http://schemas.openxmlformats.org/drawingml/2006/table">
            <a:tbl>
              <a:tblPr>
                <a:tableStyleId>{5C22544A-7EE6-4342-B048-85BDC9FD1C3A}</a:tableStyleId>
              </a:tblPr>
              <a:tblGrid>
                <a:gridCol w="1716673">
                  <a:extLst>
                    <a:ext uri="{9D8B030D-6E8A-4147-A177-3AD203B41FA5}">
                      <a16:colId xmlns:a16="http://schemas.microsoft.com/office/drawing/2014/main" val="2568428928"/>
                    </a:ext>
                  </a:extLst>
                </a:gridCol>
                <a:gridCol w="844100">
                  <a:extLst>
                    <a:ext uri="{9D8B030D-6E8A-4147-A177-3AD203B41FA5}">
                      <a16:colId xmlns:a16="http://schemas.microsoft.com/office/drawing/2014/main" val="408796626"/>
                    </a:ext>
                  </a:extLst>
                </a:gridCol>
                <a:gridCol w="841898">
                  <a:extLst>
                    <a:ext uri="{9D8B030D-6E8A-4147-A177-3AD203B41FA5}">
                      <a16:colId xmlns:a16="http://schemas.microsoft.com/office/drawing/2014/main" val="1558034107"/>
                    </a:ext>
                  </a:extLst>
                </a:gridCol>
              </a:tblGrid>
              <a:tr h="143789">
                <a:tc>
                  <a:txBody>
                    <a:bodyPr/>
                    <a:lstStyle/>
                    <a:p>
                      <a:pPr algn="l" fontAlgn="b"/>
                      <a:r>
                        <a:rPr lang="en-US" sz="1100" b="1" u="none" strike="noStrike" dirty="0">
                          <a:solidFill>
                            <a:sysClr val="windowText" lastClr="000000"/>
                          </a:solidFill>
                          <a:effectLst/>
                        </a:rPr>
                        <a:t>Item</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l" fontAlgn="b"/>
                      <a:r>
                        <a:rPr lang="en-US" sz="1100" b="1" u="none" strike="noStrike" dirty="0">
                          <a:solidFill>
                            <a:sysClr val="windowText" lastClr="000000"/>
                          </a:solidFill>
                          <a:effectLst/>
                        </a:rPr>
                        <a:t>Quantity</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l" fontAlgn="b"/>
                      <a:r>
                        <a:rPr lang="en-US" sz="1100" b="1" u="none" strike="noStrike" dirty="0">
                          <a:solidFill>
                            <a:sysClr val="windowText" lastClr="000000"/>
                          </a:solidFill>
                          <a:effectLst/>
                        </a:rPr>
                        <a:t>Price</a:t>
                      </a:r>
                      <a:endParaRPr lang="en-US" sz="1100" b="1" i="0" u="none" strike="noStrike" dirty="0">
                        <a:solidFill>
                          <a:sysClr val="windowText" lastClr="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866716468"/>
                  </a:ext>
                </a:extLst>
              </a:tr>
            </a:tbl>
          </a:graphicData>
        </a:graphic>
      </p:graphicFrame>
      <p:graphicFrame>
        <p:nvGraphicFramePr>
          <p:cNvPr id="14" name="Table 13">
            <a:extLst>
              <a:ext uri="{FF2B5EF4-FFF2-40B4-BE49-F238E27FC236}">
                <a16:creationId xmlns:a16="http://schemas.microsoft.com/office/drawing/2014/main" id="{ECC9AB10-A215-CC2B-3B69-A1BC586F5EEC}"/>
              </a:ext>
            </a:extLst>
          </p:cNvPr>
          <p:cNvGraphicFramePr>
            <a:graphicFrameLocks noGrp="1"/>
          </p:cNvGraphicFramePr>
          <p:nvPr>
            <p:extLst>
              <p:ext uri="{D42A27DB-BD31-4B8C-83A1-F6EECF244321}">
                <p14:modId xmlns:p14="http://schemas.microsoft.com/office/powerpoint/2010/main" val="734654441"/>
              </p:ext>
            </p:extLst>
          </p:nvPr>
        </p:nvGraphicFramePr>
        <p:xfrm>
          <a:off x="7771517" y="3032498"/>
          <a:ext cx="892631" cy="365760"/>
        </p:xfrm>
        <a:graphic>
          <a:graphicData uri="http://schemas.openxmlformats.org/drawingml/2006/table">
            <a:tbl>
              <a:tblPr>
                <a:tableStyleId>{5C22544A-7EE6-4342-B048-85BDC9FD1C3A}</a:tableStyleId>
              </a:tblPr>
              <a:tblGrid>
                <a:gridCol w="892631">
                  <a:extLst>
                    <a:ext uri="{9D8B030D-6E8A-4147-A177-3AD203B41FA5}">
                      <a16:colId xmlns:a16="http://schemas.microsoft.com/office/drawing/2014/main" val="859737544"/>
                    </a:ext>
                  </a:extLst>
                </a:gridCol>
              </a:tblGrid>
              <a:tr h="182880">
                <a:tc>
                  <a:txBody>
                    <a:bodyPr/>
                    <a:lstStyle/>
                    <a:p>
                      <a:pPr algn="l" fontAlgn="b"/>
                      <a:r>
                        <a:rPr lang="en-US" sz="1100" u="none" strike="noStrike" dirty="0">
                          <a:effectLst/>
                        </a:rPr>
                        <a:t>Total</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1564858864"/>
                  </a:ext>
                </a:extLst>
              </a:tr>
              <a:tr h="182880">
                <a:tc>
                  <a:txBody>
                    <a:bodyPr/>
                    <a:lstStyle/>
                    <a:p>
                      <a:pPr algn="r" fontAlgn="b"/>
                      <a:r>
                        <a:rPr lang="en-US" sz="1100" u="none" strike="noStrike" dirty="0">
                          <a:effectLst/>
                        </a:rPr>
                        <a:t>$1449.26</a:t>
                      </a:r>
                      <a:endParaRPr lang="en-US"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794109232"/>
                  </a:ext>
                </a:extLst>
              </a:tr>
            </a:tbl>
          </a:graphicData>
        </a:graphic>
      </p:graphicFrame>
      <p:pic>
        <p:nvPicPr>
          <p:cNvPr id="31" name="Audio 30">
            <a:hlinkClick r:id="" action="ppaction://media"/>
            <a:extLst>
              <a:ext uri="{FF2B5EF4-FFF2-40B4-BE49-F238E27FC236}">
                <a16:creationId xmlns:a16="http://schemas.microsoft.com/office/drawing/2014/main" id="{1DE6F5F9-799D-91C3-D1B5-3BDA46B5DE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44250259"/>
      </p:ext>
    </p:extLst>
  </p:cSld>
  <p:clrMapOvr>
    <a:masterClrMapping/>
  </p:clrMapOvr>
  <mc:AlternateContent xmlns:mc="http://schemas.openxmlformats.org/markup-compatibility/2006" xmlns:p14="http://schemas.microsoft.com/office/powerpoint/2010/main">
    <mc:Choice Requires="p14">
      <p:transition spd="slow" p14:dur="2000" advTm="20085"/>
    </mc:Choice>
    <mc:Fallback xmlns="">
      <p:transition spd="slow" advTm="2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Work Distribution</a:t>
            </a:r>
            <a:endParaRPr dirty="0"/>
          </a:p>
        </p:txBody>
      </p:sp>
      <p:sp>
        <p:nvSpPr>
          <p:cNvPr id="3" name="Slide Number Placeholder 2">
            <a:extLst>
              <a:ext uri="{FF2B5EF4-FFF2-40B4-BE49-F238E27FC236}">
                <a16:creationId xmlns:a16="http://schemas.microsoft.com/office/drawing/2014/main" id="{CD547523-2099-5475-0C84-093B794AF6EE}"/>
              </a:ext>
            </a:extLst>
          </p:cNvPr>
          <p:cNvSpPr>
            <a:spLocks noGrp="1"/>
          </p:cNvSpPr>
          <p:nvPr>
            <p:ph type="sldNum" idx="12"/>
          </p:nvPr>
        </p:nvSpPr>
        <p:spPr>
          <a:xfrm>
            <a:off x="8557950" y="4749900"/>
            <a:ext cx="548700" cy="393600"/>
          </a:xfrm>
        </p:spPr>
        <p:txBody>
          <a:bodyPr>
            <a:normAutofit/>
          </a:bodyPr>
          <a:lstStyle/>
          <a:p>
            <a:fld id="{00000000-1234-1234-1234-123412341234}" type="slidenum">
              <a:rPr lang="en" sz="1050"/>
              <a:t>74</a:t>
            </a:fld>
            <a:endParaRPr lang="en-US" sz="1050"/>
          </a:p>
        </p:txBody>
      </p:sp>
      <p:graphicFrame>
        <p:nvGraphicFramePr>
          <p:cNvPr id="6" name="Table 5">
            <a:extLst>
              <a:ext uri="{FF2B5EF4-FFF2-40B4-BE49-F238E27FC236}">
                <a16:creationId xmlns:a16="http://schemas.microsoft.com/office/drawing/2014/main" id="{42E1C995-A4AE-0594-647C-07E7724EA8A3}"/>
              </a:ext>
            </a:extLst>
          </p:cNvPr>
          <p:cNvGraphicFramePr>
            <a:graphicFrameLocks noGrp="1"/>
          </p:cNvGraphicFramePr>
          <p:nvPr>
            <p:extLst>
              <p:ext uri="{D42A27DB-BD31-4B8C-83A1-F6EECF244321}">
                <p14:modId xmlns:p14="http://schemas.microsoft.com/office/powerpoint/2010/main" val="1472308241"/>
              </p:ext>
            </p:extLst>
          </p:nvPr>
        </p:nvGraphicFramePr>
        <p:xfrm>
          <a:off x="394010" y="1143019"/>
          <a:ext cx="7120846" cy="3406140"/>
        </p:xfrm>
        <a:graphic>
          <a:graphicData uri="http://schemas.openxmlformats.org/drawingml/2006/table">
            <a:tbl>
              <a:tblPr firstRow="1" bandRow="1">
                <a:tableStyleId>{D7AC3CCA-C797-4891-BE02-D94E43425B78}</a:tableStyleId>
              </a:tblPr>
              <a:tblGrid>
                <a:gridCol w="1434790">
                  <a:extLst>
                    <a:ext uri="{9D8B030D-6E8A-4147-A177-3AD203B41FA5}">
                      <a16:colId xmlns:a16="http://schemas.microsoft.com/office/drawing/2014/main" val="1436089805"/>
                    </a:ext>
                  </a:extLst>
                </a:gridCol>
                <a:gridCol w="3312441">
                  <a:extLst>
                    <a:ext uri="{9D8B030D-6E8A-4147-A177-3AD203B41FA5}">
                      <a16:colId xmlns:a16="http://schemas.microsoft.com/office/drawing/2014/main" val="1532962300"/>
                    </a:ext>
                  </a:extLst>
                </a:gridCol>
                <a:gridCol w="2373615">
                  <a:extLst>
                    <a:ext uri="{9D8B030D-6E8A-4147-A177-3AD203B41FA5}">
                      <a16:colId xmlns:a16="http://schemas.microsoft.com/office/drawing/2014/main" val="1019982925"/>
                    </a:ext>
                  </a:extLst>
                </a:gridCol>
              </a:tblGrid>
              <a:tr h="274320">
                <a:tc>
                  <a:txBody>
                    <a:bodyPr/>
                    <a:lstStyle/>
                    <a:p>
                      <a:r>
                        <a:rPr lang="en-US" dirty="0"/>
                        <a:t>Student</a:t>
                      </a:r>
                    </a:p>
                  </a:txBody>
                  <a:tcPr>
                    <a:solidFill>
                      <a:schemeClr val="tx1">
                        <a:lumMod val="50000"/>
                      </a:schemeClr>
                    </a:solidFill>
                  </a:tcPr>
                </a:tc>
                <a:tc>
                  <a:txBody>
                    <a:bodyPr/>
                    <a:lstStyle/>
                    <a:p>
                      <a:r>
                        <a:rPr lang="en-US" dirty="0"/>
                        <a:t>Main Tasks</a:t>
                      </a:r>
                    </a:p>
                  </a:txBody>
                  <a:tcPr>
                    <a:solidFill>
                      <a:schemeClr val="tx1">
                        <a:lumMod val="50000"/>
                      </a:schemeClr>
                    </a:solidFill>
                  </a:tcPr>
                </a:tc>
                <a:tc>
                  <a:txBody>
                    <a:bodyPr/>
                    <a:lstStyle/>
                    <a:p>
                      <a:r>
                        <a:rPr lang="en-US" dirty="0"/>
                        <a:t>Secondary Tasks</a:t>
                      </a:r>
                    </a:p>
                  </a:txBody>
                  <a:tcPr>
                    <a:solidFill>
                      <a:schemeClr val="tx1">
                        <a:lumMod val="50000"/>
                      </a:schemeClr>
                    </a:solidFill>
                  </a:tcPr>
                </a:tc>
                <a:extLst>
                  <a:ext uri="{0D108BD9-81ED-4DB2-BD59-A6C34878D82A}">
                    <a16:rowId xmlns:a16="http://schemas.microsoft.com/office/drawing/2014/main" val="4281443890"/>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TJ Jones</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Stepper Motor Driver Schematic and PCB Design</a:t>
                      </a:r>
                    </a:p>
                  </a:txBody>
                  <a:tcPr>
                    <a:solidFill>
                      <a:schemeClr val="tx1"/>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MCU Schematic and PCB Design</a:t>
                      </a:r>
                    </a:p>
                  </a:txBody>
                  <a:tcPr>
                    <a:solidFill>
                      <a:schemeClr val="tx1"/>
                    </a:solidFill>
                  </a:tcPr>
                </a:tc>
                <a:extLst>
                  <a:ext uri="{0D108BD9-81ED-4DB2-BD59-A6C34878D82A}">
                    <a16:rowId xmlns:a16="http://schemas.microsoft.com/office/drawing/2014/main" val="3932496694"/>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TJ Jones</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Switching Regulator Schematic and PCB Design</a:t>
                      </a:r>
                    </a:p>
                  </a:txBody>
                  <a:tcPr>
                    <a:solidFill>
                      <a:schemeClr val="tx1"/>
                    </a:solid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911749283"/>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dk1"/>
                          </a:solidFill>
                          <a:latin typeface="+mn-lt"/>
                          <a:ea typeface="+mn-ea"/>
                          <a:cs typeface="+mn-cs"/>
                        </a:rPr>
                        <a:t>Suhyun</a:t>
                      </a:r>
                      <a:r>
                        <a:rPr lang="en-US" sz="1200" b="0" i="0" u="none" strike="noStrike" kern="1200" baseline="0" dirty="0">
                          <a:solidFill>
                            <a:schemeClr val="dk1"/>
                          </a:solidFill>
                          <a:latin typeface="+mn-lt"/>
                          <a:ea typeface="+mn-ea"/>
                          <a:cs typeface="+mn-cs"/>
                        </a:rPr>
                        <a:t> Hwang</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Lens and Laser Diodes Research, and Selection</a:t>
                      </a:r>
                    </a:p>
                  </a:txBody>
                  <a:tcPr>
                    <a:solidFill>
                      <a:schemeClr val="tx1"/>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Laser System Implementation</a:t>
                      </a:r>
                    </a:p>
                  </a:txBody>
                  <a:tcPr>
                    <a:solidFill>
                      <a:schemeClr val="tx1"/>
                    </a:solidFill>
                  </a:tcPr>
                </a:tc>
                <a:extLst>
                  <a:ext uri="{0D108BD9-81ED-4DB2-BD59-A6C34878D82A}">
                    <a16:rowId xmlns:a16="http://schemas.microsoft.com/office/drawing/2014/main" val="4248014222"/>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dk1"/>
                          </a:solidFill>
                          <a:latin typeface="+mn-lt"/>
                          <a:ea typeface="+mn-ea"/>
                          <a:cs typeface="+mn-cs"/>
                        </a:rPr>
                        <a:t>Suhyun</a:t>
                      </a:r>
                      <a:r>
                        <a:rPr lang="en-US" sz="1200" b="0" i="0" u="none" strike="noStrike" kern="1200" baseline="0" dirty="0">
                          <a:solidFill>
                            <a:schemeClr val="dk1"/>
                          </a:solidFill>
                          <a:latin typeface="+mn-lt"/>
                          <a:ea typeface="+mn-ea"/>
                          <a:cs typeface="+mn-cs"/>
                        </a:rPr>
                        <a:t> Hwang</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Laser System Research, selection, Design</a:t>
                      </a:r>
                    </a:p>
                  </a:txBody>
                  <a:tcPr>
                    <a:solidFill>
                      <a:schemeClr val="tx1"/>
                    </a:solid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72861333"/>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Ryan </a:t>
                      </a:r>
                      <a:r>
                        <a:rPr lang="en-US" sz="1200" b="0" i="0" u="none" strike="noStrike" kern="1200" baseline="0" dirty="0" err="1">
                          <a:solidFill>
                            <a:schemeClr val="dk1"/>
                          </a:solidFill>
                          <a:latin typeface="+mn-lt"/>
                          <a:ea typeface="+mn-ea"/>
                          <a:cs typeface="+mn-cs"/>
                        </a:rPr>
                        <a:t>Takiff</a:t>
                      </a:r>
                      <a:endParaRPr lang="en-US" sz="1200" b="0" i="0" u="none" strike="noStrike" kern="1200" baseline="0" dirty="0">
                        <a:solidFill>
                          <a:schemeClr val="dk1"/>
                        </a:solidFill>
                        <a:latin typeface="+mn-lt"/>
                        <a:ea typeface="+mn-ea"/>
                        <a:cs typeface="+mn-cs"/>
                      </a:endParaRP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Lidar Sensor Selection, and Implementation</a:t>
                      </a:r>
                    </a:p>
                  </a:txBody>
                  <a:tcPr>
                    <a:solidFill>
                      <a:schemeClr val="tx1"/>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SLAM Localization</a:t>
                      </a:r>
                    </a:p>
                  </a:txBody>
                  <a:tcPr>
                    <a:solidFill>
                      <a:schemeClr val="tx1"/>
                    </a:solidFill>
                  </a:tcPr>
                </a:tc>
                <a:extLst>
                  <a:ext uri="{0D108BD9-81ED-4DB2-BD59-A6C34878D82A}">
                    <a16:rowId xmlns:a16="http://schemas.microsoft.com/office/drawing/2014/main" val="1794682496"/>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Ryan </a:t>
                      </a:r>
                      <a:r>
                        <a:rPr lang="en-US" sz="1200" b="0" i="0" u="none" strike="noStrike" kern="1200" baseline="0" dirty="0" err="1">
                          <a:solidFill>
                            <a:schemeClr val="dk1"/>
                          </a:solidFill>
                          <a:latin typeface="+mn-lt"/>
                          <a:ea typeface="+mn-ea"/>
                          <a:cs typeface="+mn-cs"/>
                        </a:rPr>
                        <a:t>Takiff</a:t>
                      </a:r>
                      <a:endParaRPr lang="en-US" sz="1200" b="0" i="0" u="none" strike="noStrike" kern="1200" baseline="0" dirty="0">
                        <a:solidFill>
                          <a:schemeClr val="dk1"/>
                        </a:solidFill>
                        <a:latin typeface="+mn-lt"/>
                        <a:ea typeface="+mn-ea"/>
                        <a:cs typeface="+mn-cs"/>
                      </a:endParaRP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MCU Schematic and PCB Design</a:t>
                      </a:r>
                    </a:p>
                  </a:txBody>
                  <a:tcPr>
                    <a:solidFill>
                      <a:schemeClr val="tx1"/>
                    </a:solid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694235187"/>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dk1"/>
                          </a:solidFill>
                          <a:latin typeface="+mn-lt"/>
                          <a:ea typeface="+mn-ea"/>
                          <a:cs typeface="+mn-cs"/>
                        </a:rPr>
                        <a:t>Daemy</a:t>
                      </a:r>
                      <a:r>
                        <a:rPr lang="en-US" sz="1200" b="0" i="0" u="none" strike="noStrike" kern="1200" baseline="0" dirty="0">
                          <a:solidFill>
                            <a:schemeClr val="dk1"/>
                          </a:solidFill>
                          <a:latin typeface="+mn-lt"/>
                          <a:ea typeface="+mn-ea"/>
                          <a:cs typeface="+mn-cs"/>
                        </a:rPr>
                        <a:t> Luzardo</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Navigation System Implementation</a:t>
                      </a:r>
                    </a:p>
                  </a:txBody>
                  <a:tcPr>
                    <a:solidFill>
                      <a:schemeClr val="tx1"/>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Object Detection Data Set</a:t>
                      </a:r>
                    </a:p>
                  </a:txBody>
                  <a:tcPr>
                    <a:solidFill>
                      <a:schemeClr val="tx1"/>
                    </a:solidFill>
                  </a:tcPr>
                </a:tc>
                <a:extLst>
                  <a:ext uri="{0D108BD9-81ED-4DB2-BD59-A6C34878D82A}">
                    <a16:rowId xmlns:a16="http://schemas.microsoft.com/office/drawing/2014/main" val="1901732096"/>
                  </a:ext>
                </a:extLst>
              </a:tr>
              <a:tr h="1485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dk1"/>
                          </a:solidFill>
                          <a:latin typeface="+mn-lt"/>
                          <a:ea typeface="+mn-ea"/>
                          <a:cs typeface="+mn-cs"/>
                        </a:rPr>
                        <a:t>Daemy</a:t>
                      </a:r>
                      <a:r>
                        <a:rPr lang="en-US" sz="1200" b="0" i="0" u="none" strike="noStrike" kern="1200" baseline="0" dirty="0">
                          <a:solidFill>
                            <a:schemeClr val="dk1"/>
                          </a:solidFill>
                          <a:latin typeface="+mn-lt"/>
                          <a:ea typeface="+mn-ea"/>
                          <a:cs typeface="+mn-cs"/>
                        </a:rPr>
                        <a:t> Luzardo</a:t>
                      </a:r>
                    </a:p>
                  </a:txBody>
                  <a:tcPr>
                    <a:solidFill>
                      <a:schemeClr val="tx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DC Motor Driver Schematic and PCB  Design</a:t>
                      </a:r>
                    </a:p>
                  </a:txBody>
                  <a:tcPr>
                    <a:solidFill>
                      <a:schemeClr val="tx1"/>
                    </a:solid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3107662867"/>
                  </a:ext>
                </a:extLst>
              </a:tr>
            </a:tbl>
          </a:graphicData>
        </a:graphic>
      </p:graphicFrame>
      <p:pic>
        <p:nvPicPr>
          <p:cNvPr id="7" name="Picture 6" descr="A person smiling at the camera&#10;&#10;Description automatically generated">
            <a:extLst>
              <a:ext uri="{FF2B5EF4-FFF2-40B4-BE49-F238E27FC236}">
                <a16:creationId xmlns:a16="http://schemas.microsoft.com/office/drawing/2014/main" id="{B7F12C2C-73AD-7362-F956-26C64B9A8ABE}"/>
              </a:ext>
            </a:extLst>
          </p:cNvPr>
          <p:cNvPicPr>
            <a:picLocks noChangeAspect="1"/>
          </p:cNvPicPr>
          <p:nvPr/>
        </p:nvPicPr>
        <p:blipFill rotWithShape="1">
          <a:blip r:embed="rId5"/>
          <a:srcRect l="7646" t="17492" r="8662"/>
          <a:stretch/>
        </p:blipFill>
        <p:spPr>
          <a:xfrm>
            <a:off x="7670175" y="293689"/>
            <a:ext cx="1162124" cy="1543050"/>
          </a:xfrm>
          <a:prstGeom prst="rect">
            <a:avLst/>
          </a:prstGeom>
        </p:spPr>
      </p:pic>
      <p:pic>
        <p:nvPicPr>
          <p:cNvPr id="99" name="Audio 98">
            <a:hlinkClick r:id="" action="ppaction://media"/>
            <a:extLst>
              <a:ext uri="{FF2B5EF4-FFF2-40B4-BE49-F238E27FC236}">
                <a16:creationId xmlns:a16="http://schemas.microsoft.com/office/drawing/2014/main" id="{0B97CD67-F5C4-A03F-41AD-A84CAC5D6A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2" name="TextBox 1">
            <a:extLst>
              <a:ext uri="{FF2B5EF4-FFF2-40B4-BE49-F238E27FC236}">
                <a16:creationId xmlns:a16="http://schemas.microsoft.com/office/drawing/2014/main" id="{744337E9-472B-70E6-FBE5-65591C33BF83}"/>
              </a:ext>
            </a:extLst>
          </p:cNvPr>
          <p:cNvSpPr txBox="1"/>
          <p:nvPr/>
        </p:nvSpPr>
        <p:spPr>
          <a:xfrm>
            <a:off x="7746380" y="1804145"/>
            <a:ext cx="1003610" cy="276999"/>
          </a:xfrm>
          <a:prstGeom prst="rect">
            <a:avLst/>
          </a:prstGeom>
          <a:noFill/>
        </p:spPr>
        <p:txBody>
          <a:bodyPr wrap="square" rtlCol="0">
            <a:spAutoFit/>
          </a:bodyPr>
          <a:lstStyle/>
          <a:p>
            <a:pPr algn="ctr"/>
            <a:r>
              <a:rPr lang="en-US" sz="1200" dirty="0" err="1"/>
              <a:t>Daemy</a:t>
            </a:r>
            <a:r>
              <a:rPr lang="en-US" sz="1200" dirty="0"/>
              <a:t>, EE</a:t>
            </a:r>
          </a:p>
        </p:txBody>
      </p:sp>
    </p:spTree>
    <p:extLst>
      <p:ext uri="{BB962C8B-B14F-4D97-AF65-F5344CB8AC3E}">
        <p14:creationId xmlns:p14="http://schemas.microsoft.com/office/powerpoint/2010/main" val="2309943389"/>
      </p:ext>
    </p:extLst>
  </p:cSld>
  <p:clrMapOvr>
    <a:masterClrMapping/>
  </p:clrMapOvr>
  <mc:AlternateContent xmlns:mc="http://schemas.openxmlformats.org/markup-compatibility/2006" xmlns:p14="http://schemas.microsoft.com/office/powerpoint/2010/main">
    <mc:Choice Requires="p14">
      <p:transition spd="slow" p14:dur="2000" advTm="22135"/>
    </mc:Choice>
    <mc:Fallback xmlns="">
      <p:transition spd="slow" advTm="2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9"/>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311700" y="386195"/>
            <a:ext cx="5091600" cy="63153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Progress &amp; Plan for Completion</a:t>
            </a:r>
            <a:endParaRPr dirty="0"/>
          </a:p>
        </p:txBody>
      </p:sp>
      <p:sp>
        <p:nvSpPr>
          <p:cNvPr id="121" name="Google Shape;121;p24"/>
          <p:cNvSpPr txBox="1">
            <a:spLocks noGrp="1"/>
          </p:cNvSpPr>
          <p:nvPr>
            <p:ph type="body" idx="1"/>
          </p:nvPr>
        </p:nvSpPr>
        <p:spPr>
          <a:xfrm>
            <a:off x="445209" y="3956389"/>
            <a:ext cx="8520600" cy="964724"/>
          </a:xfrm>
          <a:prstGeom prst="rect">
            <a:avLst/>
          </a:prstGeom>
        </p:spPr>
        <p:txBody>
          <a:bodyPr spcFirstLastPara="1" wrap="square" lIns="91425" tIns="91425" rIns="91425" bIns="91425" anchor="t" anchorCtr="0">
            <a:normAutofit/>
          </a:bodyPr>
          <a:lstStyle/>
          <a:p>
            <a:pPr marL="285750" indent="-285750">
              <a:spcAft>
                <a:spcPts val="1200"/>
              </a:spcAft>
            </a:pPr>
            <a:r>
              <a:rPr lang="en-US" dirty="0"/>
              <a:t>Fixing: Ordering more parts / reassembling when error detected after the final demo</a:t>
            </a:r>
          </a:p>
          <a:p>
            <a:pPr marL="285750" indent="-285750">
              <a:spcAft>
                <a:spcPts val="1200"/>
              </a:spcAft>
            </a:pPr>
            <a:endParaRPr/>
          </a:p>
        </p:txBody>
      </p:sp>
      <p:sp>
        <p:nvSpPr>
          <p:cNvPr id="2" name="Slide Number Placeholder 1">
            <a:extLst>
              <a:ext uri="{FF2B5EF4-FFF2-40B4-BE49-F238E27FC236}">
                <a16:creationId xmlns:a16="http://schemas.microsoft.com/office/drawing/2014/main" id="{5298856C-1704-74F3-49A1-4ABEE5820296}"/>
              </a:ext>
            </a:extLst>
          </p:cNvPr>
          <p:cNvSpPr>
            <a:spLocks noGrp="1"/>
          </p:cNvSpPr>
          <p:nvPr>
            <p:ph type="sldNum" idx="12"/>
          </p:nvPr>
        </p:nvSpPr>
        <p:spPr>
          <a:xfrm>
            <a:off x="8595300" y="4767981"/>
            <a:ext cx="548700" cy="393600"/>
          </a:xfrm>
        </p:spPr>
        <p:txBody>
          <a:bodyPr>
            <a:normAutofit/>
          </a:bodyPr>
          <a:lstStyle/>
          <a:p>
            <a:fld id="{00000000-1234-1234-1234-123412341234}" type="slidenum">
              <a:rPr lang="en" sz="1050"/>
              <a:t>75</a:t>
            </a:fld>
            <a:endParaRPr lang="en-US" sz="1050"/>
          </a:p>
        </p:txBody>
      </p:sp>
      <p:pic>
        <p:nvPicPr>
          <p:cNvPr id="5" name="Picture 4" descr="A person with long hair&#10;&#10;Description automatically generated">
            <a:extLst>
              <a:ext uri="{FF2B5EF4-FFF2-40B4-BE49-F238E27FC236}">
                <a16:creationId xmlns:a16="http://schemas.microsoft.com/office/drawing/2014/main" id="{F574A53B-0401-C8DF-BC6B-F1196EC35C4E}"/>
              </a:ext>
            </a:extLst>
          </p:cNvPr>
          <p:cNvPicPr>
            <a:picLocks noChangeAspect="1"/>
          </p:cNvPicPr>
          <p:nvPr/>
        </p:nvPicPr>
        <p:blipFill>
          <a:blip r:embed="rId3"/>
          <a:srcRect l="9633" r="11977" b="-3"/>
          <a:stretch/>
        </p:blipFill>
        <p:spPr>
          <a:xfrm>
            <a:off x="7438546" y="324830"/>
            <a:ext cx="1393754" cy="2038043"/>
          </a:xfrm>
          <a:prstGeom prst="rect">
            <a:avLst/>
          </a:prstGeom>
        </p:spPr>
      </p:pic>
      <p:grpSp>
        <p:nvGrpSpPr>
          <p:cNvPr id="17" name="Group 16">
            <a:extLst>
              <a:ext uri="{FF2B5EF4-FFF2-40B4-BE49-F238E27FC236}">
                <a16:creationId xmlns:a16="http://schemas.microsoft.com/office/drawing/2014/main" id="{7FD1C723-FD8C-6728-35C4-A402029C87E1}"/>
              </a:ext>
            </a:extLst>
          </p:cNvPr>
          <p:cNvGrpSpPr/>
          <p:nvPr/>
        </p:nvGrpSpPr>
        <p:grpSpPr>
          <a:xfrm>
            <a:off x="750505" y="1460964"/>
            <a:ext cx="6178269" cy="2443841"/>
            <a:chOff x="710045" y="1267856"/>
            <a:chExt cx="6178269" cy="2443841"/>
          </a:xfrm>
        </p:grpSpPr>
        <p:pic>
          <p:nvPicPr>
            <p:cNvPr id="4098" name="Picture 2">
              <a:extLst>
                <a:ext uri="{FF2B5EF4-FFF2-40B4-BE49-F238E27FC236}">
                  <a16:creationId xmlns:a16="http://schemas.microsoft.com/office/drawing/2014/main" id="{A15D89CA-A0F0-6581-9389-24064020F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45" y="1498607"/>
              <a:ext cx="5721069" cy="13602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15E9085-A862-5395-DAF9-BC5B2149D01C}"/>
                </a:ext>
              </a:extLst>
            </p:cNvPr>
            <p:cNvGrpSpPr/>
            <p:nvPr/>
          </p:nvGrpSpPr>
          <p:grpSpPr>
            <a:xfrm>
              <a:off x="2125945" y="1267856"/>
              <a:ext cx="4762369" cy="2443841"/>
              <a:chOff x="2125945" y="1267856"/>
              <a:chExt cx="4762369" cy="2443841"/>
            </a:xfrm>
          </p:grpSpPr>
          <p:sp>
            <p:nvSpPr>
              <p:cNvPr id="6" name="TextBox 5">
                <a:extLst>
                  <a:ext uri="{FF2B5EF4-FFF2-40B4-BE49-F238E27FC236}">
                    <a16:creationId xmlns:a16="http://schemas.microsoft.com/office/drawing/2014/main" id="{75C8032A-AF5C-93B4-E9D8-4AEB9DF27C2C}"/>
                  </a:ext>
                </a:extLst>
              </p:cNvPr>
              <p:cNvSpPr txBox="1"/>
              <p:nvPr/>
            </p:nvSpPr>
            <p:spPr>
              <a:xfrm>
                <a:off x="2290046" y="2488960"/>
                <a:ext cx="1691235" cy="369332"/>
              </a:xfrm>
              <a:prstGeom prst="rect">
                <a:avLst/>
              </a:prstGeom>
              <a:noFill/>
            </p:spPr>
            <p:txBody>
              <a:bodyPr wrap="square" rtlCol="0">
                <a:spAutoFit/>
              </a:bodyPr>
              <a:lstStyle/>
              <a:p>
                <a:r>
                  <a:rPr lang="en-US" dirty="0">
                    <a:solidFill>
                      <a:schemeClr val="bg1"/>
                    </a:solidFill>
                  </a:rPr>
                  <a:t>Present</a:t>
                </a:r>
              </a:p>
            </p:txBody>
          </p:sp>
          <p:sp>
            <p:nvSpPr>
              <p:cNvPr id="7" name="Speech Bubble: Rectangle 6">
                <a:extLst>
                  <a:ext uri="{FF2B5EF4-FFF2-40B4-BE49-F238E27FC236}">
                    <a16:creationId xmlns:a16="http://schemas.microsoft.com/office/drawing/2014/main" id="{F24A0F10-EDE4-07B4-FB37-188DBC717E86}"/>
                  </a:ext>
                </a:extLst>
              </p:cNvPr>
              <p:cNvSpPr/>
              <p:nvPr/>
            </p:nvSpPr>
            <p:spPr>
              <a:xfrm>
                <a:off x="3228722" y="1284591"/>
                <a:ext cx="914400" cy="612648"/>
              </a:xfrm>
              <a:prstGeom prst="wedgeRectCallou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solidFill>
                      <a:schemeClr val="bg1"/>
                    </a:solidFill>
                  </a:rPr>
                  <a:t>Frame &amp; PCB Assembly / Testing</a:t>
                </a:r>
              </a:p>
            </p:txBody>
          </p:sp>
          <p:sp>
            <p:nvSpPr>
              <p:cNvPr id="8" name="Rectangle 7">
                <a:extLst>
                  <a:ext uri="{FF2B5EF4-FFF2-40B4-BE49-F238E27FC236}">
                    <a16:creationId xmlns:a16="http://schemas.microsoft.com/office/drawing/2014/main" id="{EAA19769-6372-7CD7-1944-F76A922ECB1C}"/>
                  </a:ext>
                </a:extLst>
              </p:cNvPr>
              <p:cNvSpPr/>
              <p:nvPr/>
            </p:nvSpPr>
            <p:spPr>
              <a:xfrm>
                <a:off x="2125945" y="2826750"/>
                <a:ext cx="1343277" cy="88494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PCB Design Finalization / Parts figured out</a:t>
                </a:r>
              </a:p>
            </p:txBody>
          </p:sp>
          <p:sp>
            <p:nvSpPr>
              <p:cNvPr id="12" name="Callout: Line 11">
                <a:extLst>
                  <a:ext uri="{FF2B5EF4-FFF2-40B4-BE49-F238E27FC236}">
                    <a16:creationId xmlns:a16="http://schemas.microsoft.com/office/drawing/2014/main" id="{0586072B-EFBB-E2DC-B35F-97CAE19454D0}"/>
                  </a:ext>
                </a:extLst>
              </p:cNvPr>
              <p:cNvSpPr/>
              <p:nvPr/>
            </p:nvSpPr>
            <p:spPr>
              <a:xfrm>
                <a:off x="4447078" y="2656576"/>
                <a:ext cx="914400" cy="612648"/>
              </a:xfrm>
              <a:prstGeom prst="borderCallout1">
                <a:avLst>
                  <a:gd name="adj1" fmla="val 18750"/>
                  <a:gd name="adj2" fmla="val -8333"/>
                  <a:gd name="adj3" fmla="val -52604"/>
                  <a:gd name="adj4" fmla="val -18864"/>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Software/</a:t>
                </a:r>
              </a:p>
              <a:p>
                <a:pPr algn="ctr"/>
                <a:r>
                  <a:rPr lang="en-US" sz="1050" dirty="0">
                    <a:solidFill>
                      <a:schemeClr val="bg1"/>
                    </a:solidFill>
                  </a:rPr>
                  <a:t>Laser Testing</a:t>
                </a:r>
              </a:p>
            </p:txBody>
          </p:sp>
          <p:sp>
            <p:nvSpPr>
              <p:cNvPr id="13" name="Speech Bubble: Rectangle 12">
                <a:extLst>
                  <a:ext uri="{FF2B5EF4-FFF2-40B4-BE49-F238E27FC236}">
                    <a16:creationId xmlns:a16="http://schemas.microsoft.com/office/drawing/2014/main" id="{2D6F9F5A-A9EA-905E-291A-F756F2CA9FF9}"/>
                  </a:ext>
                </a:extLst>
              </p:cNvPr>
              <p:cNvSpPr/>
              <p:nvPr/>
            </p:nvSpPr>
            <p:spPr>
              <a:xfrm>
                <a:off x="4876434" y="1267856"/>
                <a:ext cx="914400" cy="612648"/>
              </a:xfrm>
              <a:prstGeom prst="wedgeRectCallout">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solidFill>
                      <a:schemeClr val="bg1"/>
                    </a:solidFill>
                  </a:rPr>
                  <a:t>Testing / Fixing</a:t>
                </a:r>
              </a:p>
            </p:txBody>
          </p:sp>
          <p:sp>
            <p:nvSpPr>
              <p:cNvPr id="15" name="Callout: Line 14">
                <a:extLst>
                  <a:ext uri="{FF2B5EF4-FFF2-40B4-BE49-F238E27FC236}">
                    <a16:creationId xmlns:a16="http://schemas.microsoft.com/office/drawing/2014/main" id="{2A5778EB-807D-8BA5-5C95-1FB98B1F03DF}"/>
                  </a:ext>
                </a:extLst>
              </p:cNvPr>
              <p:cNvSpPr/>
              <p:nvPr/>
            </p:nvSpPr>
            <p:spPr>
              <a:xfrm>
                <a:off x="5973914" y="2656576"/>
                <a:ext cx="914400" cy="612648"/>
              </a:xfrm>
              <a:prstGeom prst="borderCallout1">
                <a:avLst>
                  <a:gd name="adj1" fmla="val 18750"/>
                  <a:gd name="adj2" fmla="val -8333"/>
                  <a:gd name="adj3" fmla="val -52604"/>
                  <a:gd name="adj4" fmla="val -18864"/>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Final Demo</a:t>
                </a:r>
              </a:p>
            </p:txBody>
          </p:sp>
        </p:grpSp>
      </p:grpSp>
      <p:sp>
        <p:nvSpPr>
          <p:cNvPr id="3" name="TextBox 2">
            <a:extLst>
              <a:ext uri="{FF2B5EF4-FFF2-40B4-BE49-F238E27FC236}">
                <a16:creationId xmlns:a16="http://schemas.microsoft.com/office/drawing/2014/main" id="{F019F08E-2587-031B-0B8C-EDFB3DC78BED}"/>
              </a:ext>
            </a:extLst>
          </p:cNvPr>
          <p:cNvSpPr txBox="1"/>
          <p:nvPr/>
        </p:nvSpPr>
        <p:spPr>
          <a:xfrm>
            <a:off x="7633618" y="2344608"/>
            <a:ext cx="1003610" cy="276999"/>
          </a:xfrm>
          <a:prstGeom prst="rect">
            <a:avLst/>
          </a:prstGeom>
          <a:noFill/>
        </p:spPr>
        <p:txBody>
          <a:bodyPr wrap="square" rtlCol="0">
            <a:spAutoFit/>
          </a:bodyPr>
          <a:lstStyle/>
          <a:p>
            <a:pPr algn="ctr"/>
            <a:r>
              <a:rPr lang="en-US" sz="1200" dirty="0" err="1"/>
              <a:t>Suhyun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950797"/>
            <a:ext cx="7182197" cy="323096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58711"/>
            <a:ext cx="6972300" cy="3026077"/>
          </a:xfrm>
          <a:prstGeom prst="rect">
            <a:avLst/>
          </a:prstGeom>
          <a:solidFill>
            <a:schemeClr val="bg2"/>
          </a:solidFill>
          <a:ln w="9525" cap="sq" cmpd="sng" algn="ctr">
            <a:noFill/>
            <a:prstDash val="solid"/>
            <a:miter lim="800000"/>
          </a:ln>
          <a:effectLst/>
        </p:spPr>
        <p:txBody>
          <a:bodyPr/>
          <a:lstStyle/>
          <a:p>
            <a:endParaRPr lang="en-US"/>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950797"/>
            <a:ext cx="1440180" cy="54864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950797"/>
            <a:ext cx="1567331" cy="483971"/>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81" y="458216"/>
            <a:ext cx="8195838" cy="4227067"/>
          </a:xfrm>
          <a:prstGeom prst="rect">
            <a:avLst/>
          </a:prstGeom>
          <a:solidFill>
            <a:srgbClr val="FFFFFF"/>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26" name="Rectangle 25">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89" y="582930"/>
            <a:ext cx="7948422" cy="3977640"/>
          </a:xfrm>
          <a:prstGeom prst="rect">
            <a:avLst/>
          </a:prstGeom>
          <a:solidFill>
            <a:schemeClr val="bg2"/>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EAC0F06-3E19-C4C5-5730-1C6529EFD02F}"/>
              </a:ext>
            </a:extLst>
          </p:cNvPr>
          <p:cNvSpPr>
            <a:spLocks noGrp="1"/>
          </p:cNvSpPr>
          <p:nvPr>
            <p:ph type="title"/>
          </p:nvPr>
        </p:nvSpPr>
        <p:spPr>
          <a:xfrm>
            <a:off x="945153" y="1415846"/>
            <a:ext cx="7254980" cy="2049829"/>
          </a:xfrm>
        </p:spPr>
        <p:txBody>
          <a:bodyPr vert="horz" lIns="91440" tIns="45720" rIns="91440" bIns="45720" rtlCol="0" anchor="ctr">
            <a:normAutofit/>
          </a:bodyPr>
          <a:lstStyle/>
          <a:p>
            <a:pPr algn="ctr" defTabSz="914400">
              <a:lnSpc>
                <a:spcPct val="83000"/>
              </a:lnSpc>
            </a:pPr>
            <a:r>
              <a: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rPr>
              <a:t>Thank You</a:t>
            </a:r>
          </a:p>
        </p:txBody>
      </p:sp>
      <p:sp>
        <p:nvSpPr>
          <p:cNvPr id="28" name="Rectangle 27">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458216"/>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458581"/>
            <a:ext cx="0" cy="48006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458581"/>
            <a:ext cx="0" cy="48006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933285"/>
            <a:ext cx="126873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6A178D9-3FCF-E28E-11F3-50F10447E0AC}"/>
              </a:ext>
            </a:extLst>
          </p:cNvPr>
          <p:cNvSpPr>
            <a:spLocks noGrp="1"/>
          </p:cNvSpPr>
          <p:nvPr>
            <p:ph type="sldNum" sz="quarter" idx="12"/>
          </p:nvPr>
        </p:nvSpPr>
        <p:spPr>
          <a:xfrm>
            <a:off x="7509510" y="4395304"/>
            <a:ext cx="1097280" cy="192024"/>
          </a:xfrm>
        </p:spPr>
        <p:txBody>
          <a:bodyPr/>
          <a:lstStyle/>
          <a:p>
            <a:fld id="{00000000-1234-1234-1234-123412341234}" type="slidenum">
              <a:rPr lang="en" sz="1050" smtClean="0"/>
              <a:t>76</a:t>
            </a:fld>
            <a:endParaRPr lang="en-US"/>
          </a:p>
        </p:txBody>
      </p:sp>
    </p:spTree>
    <p:extLst>
      <p:ext uri="{BB962C8B-B14F-4D97-AF65-F5344CB8AC3E}">
        <p14:creationId xmlns:p14="http://schemas.microsoft.com/office/powerpoint/2010/main" val="1787590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1350" name="Rectangle 1349">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1352" name="Rectangle 1351">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66" name="Google Shape;66;p15"/>
          <p:cNvSpPr txBox="1">
            <a:spLocks noGrp="1"/>
          </p:cNvSpPr>
          <p:nvPr>
            <p:ph type="title"/>
          </p:nvPr>
        </p:nvSpPr>
        <p:spPr>
          <a:xfrm>
            <a:off x="4735788" y="481945"/>
            <a:ext cx="3608111" cy="1028700"/>
          </a:xfrm>
          <a:prstGeom prst="rect">
            <a:avLst/>
          </a:prstGeom>
        </p:spPr>
        <p:txBody>
          <a:bodyPr spcFirstLastPara="1" vert="horz" lIns="91440" tIns="45720" rIns="91440" bIns="45720" rtlCol="0" anchor="ctr" anchorCtr="0">
            <a:normAutofit/>
          </a:bodyPr>
          <a:lstStyle/>
          <a:p>
            <a:pPr defTabSz="914400">
              <a:spcBef>
                <a:spcPct val="0"/>
              </a:spcBef>
            </a:pPr>
            <a:r>
              <a:rPr lang="en-US" sz="3400"/>
              <a:t>Advanced Goals </a:t>
            </a:r>
          </a:p>
        </p:txBody>
      </p:sp>
      <p:sp>
        <p:nvSpPr>
          <p:cNvPr id="1354" name="Rectangle 1353">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912" y="669165"/>
            <a:ext cx="3790888" cy="3822813"/>
          </a:xfrm>
          <a:prstGeom prst="rect">
            <a:avLst/>
          </a:prstGeom>
          <a:solidFill>
            <a:schemeClr val="tx2"/>
          </a:solidFill>
          <a:ln w="6350" cap="sq" cmpd="sng" algn="ctr">
            <a:noFill/>
            <a:prstDash val="solid"/>
            <a:miter lim="800000"/>
          </a:ln>
          <a:effectLst/>
        </p:spPr>
        <p:txBody>
          <a:bodyPr/>
          <a:lstStyle/>
          <a:p>
            <a:endParaRPr lang="en-US"/>
          </a:p>
        </p:txBody>
      </p:sp>
      <p:sp>
        <p:nvSpPr>
          <p:cNvPr id="1356" name="Rectangle 1355">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131" y="754256"/>
            <a:ext cx="3600451" cy="3652630"/>
          </a:xfrm>
          <a:prstGeom prst="rect">
            <a:avLst/>
          </a:prstGeom>
          <a:solidFill>
            <a:schemeClr val="tx1"/>
          </a:solidFill>
          <a:ln w="6350" cap="sq" cmpd="sng" algn="ctr">
            <a:noFill/>
            <a:prstDash val="solid"/>
            <a:miter lim="800000"/>
          </a:ln>
          <a:effectLst/>
        </p:spPr>
        <p:txBody>
          <a:bodyPr/>
          <a:lstStyle/>
          <a:p>
            <a:endParaRPr lang="en-US"/>
          </a:p>
        </p:txBody>
      </p:sp>
      <p:pic>
        <p:nvPicPr>
          <p:cNvPr id="1328" name="Picture 1327" descr="21,900+ Engineering Lab Stock Illustrations, Royalty-Free Vector Graphics &amp;  Clip Art - iStock | Electrical engineering lab, Futuristic engineering lab, Engineering  lab engine">
            <a:extLst>
              <a:ext uri="{FF2B5EF4-FFF2-40B4-BE49-F238E27FC236}">
                <a16:creationId xmlns:a16="http://schemas.microsoft.com/office/drawing/2014/main" id="{3C4D37EE-943E-E95C-6DAA-AC78CA5060EE}"/>
              </a:ext>
            </a:extLst>
          </p:cNvPr>
          <p:cNvPicPr>
            <a:picLocks noChangeAspect="1"/>
          </p:cNvPicPr>
          <p:nvPr/>
        </p:nvPicPr>
        <p:blipFill>
          <a:blip r:embed="rId3"/>
          <a:srcRect l="927" r="-5" b="-5"/>
          <a:stretch/>
        </p:blipFill>
        <p:spPr>
          <a:xfrm>
            <a:off x="978386" y="996295"/>
            <a:ext cx="3141166" cy="3170561"/>
          </a:xfrm>
          <a:prstGeom prst="rect">
            <a:avLst/>
          </a:prstGeom>
        </p:spPr>
      </p:pic>
      <p:graphicFrame>
        <p:nvGraphicFramePr>
          <p:cNvPr id="295" name="TextBox 291">
            <a:extLst>
              <a:ext uri="{FF2B5EF4-FFF2-40B4-BE49-F238E27FC236}">
                <a16:creationId xmlns:a16="http://schemas.microsoft.com/office/drawing/2014/main" id="{3F3020EB-C60F-815C-0D91-7718D2DC325D}"/>
              </a:ext>
            </a:extLst>
          </p:cNvPr>
          <p:cNvGraphicFramePr/>
          <p:nvPr>
            <p:extLst>
              <p:ext uri="{D42A27DB-BD31-4B8C-83A1-F6EECF244321}">
                <p14:modId xmlns:p14="http://schemas.microsoft.com/office/powerpoint/2010/main" val="3210103092"/>
              </p:ext>
            </p:extLst>
          </p:nvPr>
        </p:nvGraphicFramePr>
        <p:xfrm>
          <a:off x="4735788" y="1577340"/>
          <a:ext cx="3608112" cy="2948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75" name="Picture 1374" descr="A person smiling at the camera&#10;&#10;Description automatically generated">
            <a:extLst>
              <a:ext uri="{FF2B5EF4-FFF2-40B4-BE49-F238E27FC236}">
                <a16:creationId xmlns:a16="http://schemas.microsoft.com/office/drawing/2014/main" id="{FB54CFA2-6D41-C3F9-503B-A7476764DF50}"/>
              </a:ext>
            </a:extLst>
          </p:cNvPr>
          <p:cNvPicPr>
            <a:picLocks noChangeAspect="1"/>
          </p:cNvPicPr>
          <p:nvPr/>
        </p:nvPicPr>
        <p:blipFill>
          <a:blip r:embed="rId9"/>
          <a:stretch>
            <a:fillRect/>
          </a:stretch>
        </p:blipFill>
        <p:spPr>
          <a:xfrm>
            <a:off x="7738946" y="284140"/>
            <a:ext cx="1114080" cy="1170241"/>
          </a:xfrm>
          <a:prstGeom prst="rect">
            <a:avLst/>
          </a:prstGeom>
        </p:spPr>
      </p:pic>
      <p:sp>
        <p:nvSpPr>
          <p:cNvPr id="6" name="Slide Number Placeholder 5">
            <a:extLst>
              <a:ext uri="{FF2B5EF4-FFF2-40B4-BE49-F238E27FC236}">
                <a16:creationId xmlns:a16="http://schemas.microsoft.com/office/drawing/2014/main" id="{F6E8FC4C-DE24-A044-E6AC-8AFCD6485737}"/>
              </a:ext>
            </a:extLst>
          </p:cNvPr>
          <p:cNvSpPr>
            <a:spLocks noGrp="1"/>
          </p:cNvSpPr>
          <p:nvPr>
            <p:ph type="sldNum" idx="12"/>
          </p:nvPr>
        </p:nvSpPr>
        <p:spPr/>
        <p:txBody>
          <a:bodyPr>
            <a:normAutofit/>
          </a:bodyPr>
          <a:lstStyle/>
          <a:p>
            <a:fld id="{00000000-1234-1234-1234-123412341234}" type="slidenum">
              <a:rPr lang="en" sz="1050"/>
              <a:t>8</a:t>
            </a:fld>
            <a:endParaRPr lang="en-US" sz="1050"/>
          </a:p>
        </p:txBody>
      </p:sp>
      <p:sp>
        <p:nvSpPr>
          <p:cNvPr id="2" name="TextBox 1">
            <a:extLst>
              <a:ext uri="{FF2B5EF4-FFF2-40B4-BE49-F238E27FC236}">
                <a16:creationId xmlns:a16="http://schemas.microsoft.com/office/drawing/2014/main" id="{3B9B9290-3F3D-1965-07B4-EB27BD6A7139}"/>
              </a:ext>
            </a:extLst>
          </p:cNvPr>
          <p:cNvSpPr txBox="1"/>
          <p:nvPr/>
        </p:nvSpPr>
        <p:spPr>
          <a:xfrm>
            <a:off x="7842094" y="1387406"/>
            <a:ext cx="1003610" cy="276999"/>
          </a:xfrm>
          <a:prstGeom prst="rect">
            <a:avLst/>
          </a:prstGeom>
          <a:noFill/>
        </p:spPr>
        <p:txBody>
          <a:bodyPr wrap="square" rtlCol="0">
            <a:spAutoFit/>
          </a:bodyPr>
          <a:lstStyle/>
          <a:p>
            <a:pPr algn="ctr"/>
            <a:r>
              <a:rPr lang="en-US" sz="1200"/>
              <a:t>Ryan, EE</a:t>
            </a:r>
          </a:p>
        </p:txBody>
      </p:sp>
    </p:spTree>
    <p:extLst>
      <p:ext uri="{BB962C8B-B14F-4D97-AF65-F5344CB8AC3E}">
        <p14:creationId xmlns:p14="http://schemas.microsoft.com/office/powerpoint/2010/main" val="47807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352" name="Rectangle 351">
            <a:extLst>
              <a:ext uri="{FF2B5EF4-FFF2-40B4-BE49-F238E27FC236}">
                <a16:creationId xmlns:a16="http://schemas.microsoft.com/office/drawing/2014/main" id="{ADD98D61-0BE8-42A1-965D-A26581BF6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78308"/>
            <a:ext cx="8791956"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354" name="Rectangle 353">
            <a:extLst>
              <a:ext uri="{FF2B5EF4-FFF2-40B4-BE49-F238E27FC236}">
                <a16:creationId xmlns:a16="http://schemas.microsoft.com/office/drawing/2014/main" id="{94E26516-89B0-481C-BD58-C7203B718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8586216" cy="4581144"/>
          </a:xfrm>
          <a:prstGeom prst="rect">
            <a:avLst/>
          </a:prstGeom>
          <a:solidFill>
            <a:schemeClr val="bg2"/>
          </a:solidFill>
          <a:ln w="6350" cap="sq" cmpd="sng" algn="ctr">
            <a:noFill/>
            <a:prstDash val="solid"/>
            <a:miter lim="800000"/>
          </a:ln>
          <a:effectLst/>
        </p:spPr>
        <p:txBody>
          <a:bodyPr/>
          <a:lstStyle/>
          <a:p>
            <a:endParaRPr lang="en-US"/>
          </a:p>
        </p:txBody>
      </p:sp>
      <p:sp>
        <p:nvSpPr>
          <p:cNvPr id="356" name="Rectangle 355">
            <a:extLst>
              <a:ext uri="{FF2B5EF4-FFF2-40B4-BE49-F238E27FC236}">
                <a16:creationId xmlns:a16="http://schemas.microsoft.com/office/drawing/2014/main" id="{55FD6489-E58C-4653-8BD6-4E293C510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8027" y="0"/>
            <a:ext cx="326597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01423010-62B9-4271-808E-CBB625B6D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 y="178308"/>
            <a:ext cx="5739732" cy="4786884"/>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360" name="Rectangle 359">
            <a:extLst>
              <a:ext uri="{FF2B5EF4-FFF2-40B4-BE49-F238E27FC236}">
                <a16:creationId xmlns:a16="http://schemas.microsoft.com/office/drawing/2014/main" id="{10964C5D-CECF-44CB-A9B5-9FB819442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281178"/>
            <a:ext cx="5534079" cy="4581144"/>
          </a:xfrm>
          <a:prstGeom prst="rect">
            <a:avLst/>
          </a:prstGeom>
          <a:solidFill>
            <a:schemeClr val="bg2"/>
          </a:solidFill>
          <a:ln w="6350" cap="sq" cmpd="sng" algn="ctr">
            <a:noFill/>
            <a:prstDash val="solid"/>
            <a:miter lim="800000"/>
          </a:ln>
          <a:effectLst/>
        </p:spPr>
        <p:txBody>
          <a:bodyPr/>
          <a:lstStyle/>
          <a:p>
            <a:endParaRPr lang="en-US"/>
          </a:p>
        </p:txBody>
      </p:sp>
      <p:sp>
        <p:nvSpPr>
          <p:cNvPr id="66" name="Google Shape;66;p15"/>
          <p:cNvSpPr txBox="1">
            <a:spLocks noGrp="1"/>
          </p:cNvSpPr>
          <p:nvPr>
            <p:ph type="title"/>
          </p:nvPr>
        </p:nvSpPr>
        <p:spPr>
          <a:xfrm>
            <a:off x="561700" y="481944"/>
            <a:ext cx="5027570" cy="1308138"/>
          </a:xfrm>
          <a:prstGeom prst="rect">
            <a:avLst/>
          </a:prstGeom>
        </p:spPr>
        <p:txBody>
          <a:bodyPr spcFirstLastPara="1" vert="horz" lIns="91440" tIns="45720" rIns="91440" bIns="45720" rtlCol="0" anchor="ctr" anchorCtr="0">
            <a:normAutofit/>
          </a:bodyPr>
          <a:lstStyle/>
          <a:p>
            <a:pPr defTabSz="914400">
              <a:spcBef>
                <a:spcPct val="0"/>
              </a:spcBef>
            </a:pPr>
            <a:r>
              <a:rPr lang="en-US" sz="4800"/>
              <a:t>Stretch Goals</a:t>
            </a:r>
          </a:p>
        </p:txBody>
      </p:sp>
      <p:pic>
        <p:nvPicPr>
          <p:cNvPr id="26" name="Picture 25" descr="Engineers Make And Programming Robot Robotics Hardware And Software  Engineering In Laboratory Artificial Intelligence Stock Illustration -  Download Image Now - iStock">
            <a:extLst>
              <a:ext uri="{FF2B5EF4-FFF2-40B4-BE49-F238E27FC236}">
                <a16:creationId xmlns:a16="http://schemas.microsoft.com/office/drawing/2014/main" id="{DA268514-988D-CD14-F2BD-FAAFA7B28689}"/>
              </a:ext>
            </a:extLst>
          </p:cNvPr>
          <p:cNvPicPr>
            <a:picLocks noChangeAspect="1"/>
          </p:cNvPicPr>
          <p:nvPr/>
        </p:nvPicPr>
        <p:blipFill>
          <a:blip r:embed="rId3"/>
          <a:srcRect l="11860" t="296" r="8713" b="-297"/>
          <a:stretch/>
        </p:blipFill>
        <p:spPr>
          <a:xfrm>
            <a:off x="6289627" y="2576641"/>
            <a:ext cx="2489871" cy="2092478"/>
          </a:xfrm>
          <a:prstGeom prst="rect">
            <a:avLst/>
          </a:prstGeom>
        </p:spPr>
      </p:pic>
      <p:graphicFrame>
        <p:nvGraphicFramePr>
          <p:cNvPr id="362" name="TextBox 290">
            <a:extLst>
              <a:ext uri="{FF2B5EF4-FFF2-40B4-BE49-F238E27FC236}">
                <a16:creationId xmlns:a16="http://schemas.microsoft.com/office/drawing/2014/main" id="{860697E9-06EB-98B2-C2CE-70065BF479DE}"/>
              </a:ext>
            </a:extLst>
          </p:cNvPr>
          <p:cNvGraphicFramePr/>
          <p:nvPr/>
        </p:nvGraphicFramePr>
        <p:xfrm>
          <a:off x="561700" y="1789938"/>
          <a:ext cx="5027570" cy="2736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descr="A person smiling at the camera&#10;&#10;Description automatically generated">
            <a:extLst>
              <a:ext uri="{FF2B5EF4-FFF2-40B4-BE49-F238E27FC236}">
                <a16:creationId xmlns:a16="http://schemas.microsoft.com/office/drawing/2014/main" id="{233BADED-A050-09CC-49C4-5EFF2A3587A5}"/>
              </a:ext>
            </a:extLst>
          </p:cNvPr>
          <p:cNvPicPr>
            <a:picLocks noChangeAspect="1"/>
          </p:cNvPicPr>
          <p:nvPr/>
        </p:nvPicPr>
        <p:blipFill>
          <a:blip r:embed="rId9"/>
          <a:stretch>
            <a:fillRect/>
          </a:stretch>
        </p:blipFill>
        <p:spPr>
          <a:xfrm>
            <a:off x="6488930" y="284138"/>
            <a:ext cx="2098469" cy="2079938"/>
          </a:xfrm>
          <a:prstGeom prst="rect">
            <a:avLst/>
          </a:prstGeom>
        </p:spPr>
      </p:pic>
      <p:sp>
        <p:nvSpPr>
          <p:cNvPr id="8" name="Slide Number Placeholder 7">
            <a:extLst>
              <a:ext uri="{FF2B5EF4-FFF2-40B4-BE49-F238E27FC236}">
                <a16:creationId xmlns:a16="http://schemas.microsoft.com/office/drawing/2014/main" id="{73C834A9-CBF2-783B-1DCF-20711C346F37}"/>
              </a:ext>
            </a:extLst>
          </p:cNvPr>
          <p:cNvSpPr>
            <a:spLocks noGrp="1"/>
          </p:cNvSpPr>
          <p:nvPr>
            <p:ph type="sldNum" idx="12"/>
          </p:nvPr>
        </p:nvSpPr>
        <p:spPr/>
        <p:txBody>
          <a:bodyPr>
            <a:normAutofit/>
          </a:bodyPr>
          <a:lstStyle/>
          <a:p>
            <a:fld id="{00000000-1234-1234-1234-123412341234}" type="slidenum">
              <a:rPr lang="en" sz="1050"/>
              <a:t>9</a:t>
            </a:fld>
            <a:endParaRPr lang="en-US" sz="1050"/>
          </a:p>
        </p:txBody>
      </p:sp>
      <p:sp>
        <p:nvSpPr>
          <p:cNvPr id="2" name="TextBox 1">
            <a:extLst>
              <a:ext uri="{FF2B5EF4-FFF2-40B4-BE49-F238E27FC236}">
                <a16:creationId xmlns:a16="http://schemas.microsoft.com/office/drawing/2014/main" id="{FE1BABC4-A86A-67F8-0B2C-665812412845}"/>
              </a:ext>
            </a:extLst>
          </p:cNvPr>
          <p:cNvSpPr txBox="1"/>
          <p:nvPr/>
        </p:nvSpPr>
        <p:spPr>
          <a:xfrm>
            <a:off x="7089567" y="2335271"/>
            <a:ext cx="1003610" cy="276999"/>
          </a:xfrm>
          <a:prstGeom prst="rect">
            <a:avLst/>
          </a:prstGeom>
          <a:noFill/>
        </p:spPr>
        <p:txBody>
          <a:bodyPr wrap="square" lIns="91440" tIns="45720" rIns="91440" bIns="45720" rtlCol="0" anchor="t">
            <a:spAutoFit/>
          </a:bodyPr>
          <a:lstStyle/>
          <a:p>
            <a:pPr algn="ctr"/>
            <a:r>
              <a:rPr lang="en-US" sz="1200" b="1">
                <a:solidFill>
                  <a:schemeClr val="bg1"/>
                </a:solidFill>
              </a:rPr>
              <a:t>Ryan, EE</a:t>
            </a:r>
          </a:p>
        </p:txBody>
      </p:sp>
    </p:spTree>
    <p:extLst>
      <p:ext uri="{BB962C8B-B14F-4D97-AF65-F5344CB8AC3E}">
        <p14:creationId xmlns:p14="http://schemas.microsoft.com/office/powerpoint/2010/main" val="29624466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C0D6346CA6B64095DB2FCC52964954" ma:contentTypeVersion="10" ma:contentTypeDescription="Create a new document." ma:contentTypeScope="" ma:versionID="2f7b29ea3313c53cb09c70f98837eef0">
  <xsd:schema xmlns:xsd="http://www.w3.org/2001/XMLSchema" xmlns:xs="http://www.w3.org/2001/XMLSchema" xmlns:p="http://schemas.microsoft.com/office/2006/metadata/properties" xmlns:ns3="3634994f-fb3b-4a5a-ac4e-4df1ec9bfd82" targetNamespace="http://schemas.microsoft.com/office/2006/metadata/properties" ma:root="true" ma:fieldsID="29d45b0a463f9f69d5522ebb7928bb30" ns3:_="">
    <xsd:import namespace="3634994f-fb3b-4a5a-ac4e-4df1ec9bfd82"/>
    <xsd:element name="properties">
      <xsd:complexType>
        <xsd:sequence>
          <xsd:element name="documentManagement">
            <xsd:complexType>
              <xsd:all>
                <xsd:element ref="ns3:_activity" minOccurs="0"/>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34994f-fb3b-4a5a-ac4e-4df1ec9bfd82"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DateTaken" ma:index="9" nillable="true" ma:displayName="MediaServiceDateTaken" ma:hidden="true" ma:indexed="true" ma:internalName="MediaServiceDateTaken" ma:readOnly="tru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634994f-fb3b-4a5a-ac4e-4df1ec9bfd82" xsi:nil="true"/>
  </documentManagement>
</p:properties>
</file>

<file path=customXml/itemProps1.xml><?xml version="1.0" encoding="utf-8"?>
<ds:datastoreItem xmlns:ds="http://schemas.openxmlformats.org/officeDocument/2006/customXml" ds:itemID="{2A1EE9B9-B0AE-4147-BB45-DAEAF2415BF6}">
  <ds:schemaRefs>
    <ds:schemaRef ds:uri="3634994f-fb3b-4a5a-ac4e-4df1ec9bfd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D718E9-2AD6-4CF8-9B8B-164B247850BE}">
  <ds:schemaRefs>
    <ds:schemaRef ds:uri="http://schemas.microsoft.com/sharepoint/v3/contenttype/forms"/>
  </ds:schemaRefs>
</ds:datastoreItem>
</file>

<file path=customXml/itemProps3.xml><?xml version="1.0" encoding="utf-8"?>
<ds:datastoreItem xmlns:ds="http://schemas.openxmlformats.org/officeDocument/2006/customXml" ds:itemID="{24B25B32-E6C3-47E6-A5D0-3B47743FE3B3}">
  <ds:schemaRefs>
    <ds:schemaRef ds:uri="http://schemas.microsoft.com/office/2006/documentManagement/types"/>
    <ds:schemaRef ds:uri="http://schemas.openxmlformats.org/package/2006/metadata/core-properties"/>
    <ds:schemaRef ds:uri="http://purl.org/dc/terms/"/>
    <ds:schemaRef ds:uri="http://purl.org/dc/dcmitype/"/>
    <ds:schemaRef ds:uri="http://purl.org/dc/elements/1.1/"/>
    <ds:schemaRef ds:uri="http://schemas.microsoft.com/office/2006/metadata/properties"/>
    <ds:schemaRef ds:uri="http://www.w3.org/XML/1998/namespace"/>
    <ds:schemaRef ds:uri="http://schemas.microsoft.com/office/infopath/2007/PartnerControls"/>
    <ds:schemaRef ds:uri="3634994f-fb3b-4a5a-ac4e-4df1ec9bfd82"/>
  </ds:schemaRefs>
</ds:datastoreItem>
</file>

<file path=docProps/app.xml><?xml version="1.0" encoding="utf-8"?>
<Properties xmlns="http://schemas.openxmlformats.org/officeDocument/2006/extended-properties" xmlns:vt="http://schemas.openxmlformats.org/officeDocument/2006/docPropsVTypes">
  <Template>TM03457510[[fn=Savon]]</Template>
  <TotalTime>0</TotalTime>
  <Words>3661</Words>
  <Application>Microsoft Office PowerPoint</Application>
  <PresentationFormat>On-screen Show (16:9)</PresentationFormat>
  <Paragraphs>1052</Paragraphs>
  <Slides>76</Slides>
  <Notes>36</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Aptos Narrow</vt:lpstr>
      <vt:lpstr>Arial</vt:lpstr>
      <vt:lpstr>Calibri</vt:lpstr>
      <vt:lpstr>Calibri,Sans-Serif</vt:lpstr>
      <vt:lpstr>Cambria Math</vt:lpstr>
      <vt:lpstr>Century Gothic</vt:lpstr>
      <vt:lpstr>Times New Roman</vt:lpstr>
      <vt:lpstr>Wingdings</vt:lpstr>
      <vt:lpstr>Savon</vt:lpstr>
      <vt:lpstr>Beam</vt:lpstr>
      <vt:lpstr>Meet the Team!</vt:lpstr>
      <vt:lpstr>Motivation &amp; Background</vt:lpstr>
      <vt:lpstr>Motivation &amp; Background</vt:lpstr>
      <vt:lpstr>Goals and Objectives</vt:lpstr>
      <vt:lpstr>Robot Specific  Objectives </vt:lpstr>
      <vt:lpstr>Laser System Objectives</vt:lpstr>
      <vt:lpstr>Advanced Goals </vt:lpstr>
      <vt:lpstr>Stretch Goals</vt:lpstr>
      <vt:lpstr>BEAM Description</vt:lpstr>
      <vt:lpstr>Laser Control System</vt:lpstr>
      <vt:lpstr>Engineering Specifications</vt:lpstr>
      <vt:lpstr>Engineering Specifications Cont.</vt:lpstr>
      <vt:lpstr>Hardware Comparison and Selection</vt:lpstr>
      <vt:lpstr>PowerPoint Presentation</vt:lpstr>
      <vt:lpstr>Battery Selection  Lithium vs. Lead-acid </vt:lpstr>
      <vt:lpstr>Solar Panel Selection      Monocrystalline vs Polycrystalline </vt:lpstr>
      <vt:lpstr>Charge Controller Selection  Main functions: - Supply adequate voltage for battery charging  - Regulate charging current  - Prevent battery overcharge</vt:lpstr>
      <vt:lpstr>Charge Controller  Selection</vt:lpstr>
      <vt:lpstr>Charge Controller  Selection</vt:lpstr>
      <vt:lpstr>   Voltage Regulator Selection:  Switching Regulators vs Linear Regulators  Main function: Step down 12V to 5V/3.3V for powering electronics </vt:lpstr>
      <vt:lpstr>Switching Regulator Selection</vt:lpstr>
      <vt:lpstr>MCU Selection  Main functions: - Decision making  - Manage and execute multiple tasks  - Collect, process, and transmit data between devices</vt:lpstr>
      <vt:lpstr>Raspberry Pi 4B  Main functions: - Object recognition  - Board to board communication protocols (I2C, UART, WiFi)  - parallel processing real-time data</vt:lpstr>
      <vt:lpstr>Motor Type Selection  </vt:lpstr>
      <vt:lpstr>DC Motor Selection  Main functions: - Powering the robot's wheels  - Traversing rough terrain</vt:lpstr>
      <vt:lpstr>Transmission and Tire Selection</vt:lpstr>
      <vt:lpstr>Motor Driver Selection   Main functions: - Powering the DC motors </vt:lpstr>
      <vt:lpstr>PowerPoint Presentation</vt:lpstr>
      <vt:lpstr>Peripheral Components</vt:lpstr>
      <vt:lpstr>   Sensor Selection: Sonar vs Lidar  Main function: Robot navigation and obstacle detection </vt:lpstr>
      <vt:lpstr>RPLIDAR A1 by SLAMTECH</vt:lpstr>
      <vt:lpstr>   Camera Selection: USB vs CSI Camera   Main function: Object identification </vt:lpstr>
      <vt:lpstr>Raspberry Pi Camera V2.1 by Raspberry Pi Ltd.</vt:lpstr>
      <vt:lpstr>   Safety Shield Mechanism Selection: Linear actuator vs Motorized Pulley   Main function: Lowers safety shielding before laser use </vt:lpstr>
      <vt:lpstr>Linear Actuator</vt:lpstr>
      <vt:lpstr>Software Comparison &amp; Selection</vt:lpstr>
      <vt:lpstr>Raspberry Pi Object Detection</vt:lpstr>
      <vt:lpstr>MCU to PCB</vt:lpstr>
      <vt:lpstr>ESP32 Motor Control</vt:lpstr>
      <vt:lpstr>Laser Control System</vt:lpstr>
      <vt:lpstr>Laser Design Hardware</vt:lpstr>
      <vt:lpstr>Laser Design Hardware</vt:lpstr>
      <vt:lpstr>Laser Design Hardware</vt:lpstr>
      <vt:lpstr>Laser Design Hardware</vt:lpstr>
      <vt:lpstr>Laser Design Hardware</vt:lpstr>
      <vt:lpstr>Laser Design Hardware</vt:lpstr>
      <vt:lpstr>Laser Design Hardware</vt:lpstr>
      <vt:lpstr>PCB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Software Design</vt:lpstr>
      <vt:lpstr>Lidar</vt:lpstr>
      <vt:lpstr>Software Design – Laser Control System</vt:lpstr>
      <vt:lpstr>Software Design – MCU</vt:lpstr>
      <vt:lpstr>Software Design – Stretch Goals</vt:lpstr>
      <vt:lpstr>Software Design</vt:lpstr>
      <vt:lpstr>Hardware &amp; Software Testing </vt:lpstr>
      <vt:lpstr>Performance Evaluation</vt:lpstr>
      <vt:lpstr>Problems and proposed solutions</vt:lpstr>
      <vt:lpstr>Prototyping &amp; Testing</vt:lpstr>
      <vt:lpstr>Administrative Content</vt:lpstr>
      <vt:lpstr>Budget</vt:lpstr>
      <vt:lpstr>BOM</vt:lpstr>
      <vt:lpstr>Work Distribution</vt:lpstr>
      <vt:lpstr>Progress &amp; Plan for Completion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dc:title>
  <dc:creator>Daemy Luzardo Moran</dc:creator>
  <cp:lastModifiedBy>Daemy Anais Luzardo Moran</cp:lastModifiedBy>
  <cp:revision>109</cp:revision>
  <dcterms:modified xsi:type="dcterms:W3CDTF">2024-09-26T01:42:04Z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0x010100D3C0D6346CA6B64095DB2FCC52964954</vt:lpwstr>
  </property>
</Properties>
</file>